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58" r:id="rId5"/>
    <p:sldId id="259" r:id="rId6"/>
    <p:sldId id="269" r:id="rId7"/>
    <p:sldId id="271" r:id="rId8"/>
    <p:sldId id="270" r:id="rId9"/>
    <p:sldId id="274" r:id="rId10"/>
    <p:sldId id="272" r:id="rId11"/>
    <p:sldId id="261" r:id="rId12"/>
    <p:sldId id="266" r:id="rId13"/>
    <p:sldId id="264" r:id="rId14"/>
    <p:sldId id="260" r:id="rId15"/>
    <p:sldId id="267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0" autoAdjust="0"/>
    <p:restoredTop sz="94660"/>
  </p:normalViewPr>
  <p:slideViewPr>
    <p:cSldViewPr snapToGrid="0" snapToObjects="1">
      <p:cViewPr>
        <p:scale>
          <a:sx n="91" d="100"/>
          <a:sy n="91" d="100"/>
        </p:scale>
        <p:origin x="-79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1C4E0-FBB2-4BC2-9D70-FFFD778B401C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5C04E-F66F-47C5-BE38-C2A05E46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3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AE90-70DC-4433-8177-05F41F0869D6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10FD-198A-4014-AB8D-BF5A2C1786D8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2726-1BAA-4E4B-AA15-715BEFDD98E8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D7C9-2D38-4897-BD9E-A3522C3289FB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FC2C-C746-4614-9173-65A2B717DBA0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26EF-FE70-450E-B802-48C583A8E739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C91B-E972-4C45-8FA2-E3B4CFB3F2A3}" type="datetime1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5E57-4FAE-445F-AE69-4846E5C35038}" type="datetime1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0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3AF4-82AB-4033-9C39-8C581E12026B}" type="datetime1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55D5-1692-4080-BE9C-5A9EE79C06CF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9DFA-9363-49CF-BA88-5014461F54A8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CE2C-2BB7-4D97-894F-83FE26202978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6C14-5EBB-7A4B-93B6-2E027D9F1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gif"/><Relationship Id="rId1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gstandardt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standardt.r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hyperlink" Target="skype:g.standard?call" TargetMode="External"/><Relationship Id="rId4" Type="http://schemas.openxmlformats.org/officeDocument/2006/relationships/hyperlink" Target="mailto:info@gstandard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tandard.ru/asia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hyperlink" Target="mailto:asia@gstandard.r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11" y="1536120"/>
            <a:ext cx="8785811" cy="281036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51106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5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27" y="516376"/>
            <a:ext cx="6416566" cy="1143000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 smtClean="0">
                <a:latin typeface="+mn-lt"/>
              </a:rPr>
              <a:t>ДОПОЛНИТЕЛЬНЫЕ УСЛУГИ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2700" dirty="0">
                <a:solidFill>
                  <a:srgbClr val="7F7F7F"/>
                </a:solidFill>
                <a:latin typeface="+mn-lt"/>
                <a:ea typeface="+mn-ea"/>
                <a:cs typeface="Calibri"/>
              </a:rPr>
              <a:t>логистика</a:t>
            </a:r>
            <a:r>
              <a:rPr lang="ru-RU" sz="3100" dirty="0" smtClean="0">
                <a:latin typeface="+mn-lt"/>
              </a:rPr>
              <a:t> </a:t>
            </a:r>
            <a:r>
              <a:rPr lang="ru-RU" sz="2700" dirty="0">
                <a:solidFill>
                  <a:srgbClr val="7F7F7F"/>
                </a:solidFill>
                <a:latin typeface="+mn-lt"/>
                <a:ea typeface="+mn-ea"/>
                <a:cs typeface="Calibri"/>
              </a:rPr>
              <a:t>и таможенная очистка грузов</a:t>
            </a: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66271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5150" y="1893285"/>
            <a:ext cx="62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Сотрудничество с Глобал Стандарт – это простой и понятный путь к рынкам  Евразийского экономического союза</a:t>
            </a:r>
            <a:r>
              <a:rPr lang="en-US" dirty="0" smtClean="0"/>
              <a:t>. 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6994" y="2589388"/>
            <a:ext cx="8870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Наши специалисты всегда подберут оптимальный маршрут и условия для выгодного таможенного </a:t>
            </a:r>
          </a:p>
          <a:p>
            <a:r>
              <a:rPr lang="ru-RU" sz="1600" dirty="0" smtClean="0"/>
              <a:t> оформления. Мы активно взаимодействуем с таможенными органами, с нами Вы проведете </a:t>
            </a:r>
          </a:p>
          <a:p>
            <a:r>
              <a:rPr lang="ru-RU" sz="1600" dirty="0" smtClean="0"/>
              <a:t>таможенную очистку груза быстро и без лишних проблем.</a:t>
            </a:r>
            <a:endParaRPr lang="ru-RU" sz="1600" dirty="0"/>
          </a:p>
        </p:txBody>
      </p:sp>
      <p:pic>
        <p:nvPicPr>
          <p:cNvPr id="1026" name="Picture 2" descr="C:\Users\abaryshnikov\Desktop\временные  документы\для слайд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7" y="3423342"/>
            <a:ext cx="1256863" cy="9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aryshnikov\Desktop\временные  документы\для слайд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53" y="3420385"/>
            <a:ext cx="1631586" cy="9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aryshnikov\Desktop\временные  документы\для слайд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26" y="3675563"/>
            <a:ext cx="1402401" cy="6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baryshnikov\Desktop\временные  документы\для слайд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6" y="5069141"/>
            <a:ext cx="1540351" cy="11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baryshnikov\Desktop\временные  документы\для слайда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75" y="4987308"/>
            <a:ext cx="1276502" cy="109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6083" y="4402533"/>
            <a:ext cx="246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1. Выбор схем перевозки и таможенной очистки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390171" y="4402533"/>
            <a:ext cx="246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2. Забираем груз от дверей отправителя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0734" y="4383871"/>
            <a:ext cx="164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3. Груз движется по маршруту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9504" y="6194766"/>
            <a:ext cx="333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4</a:t>
            </a:r>
            <a:r>
              <a:rPr lang="ru-RU" sz="1600" dirty="0" smtClean="0"/>
              <a:t>. Груз прибывает на пост таможенного оформления в России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887310" y="6273225"/>
            <a:ext cx="333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5. Груз доставлен к дверям нашего Клиента. </a:t>
            </a:r>
            <a:endParaRPr lang="ru-RU" sz="16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270234" y="3868377"/>
            <a:ext cx="1208690" cy="26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550975" y="3905164"/>
            <a:ext cx="1208690" cy="26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331917" y="3905163"/>
            <a:ext cx="704220" cy="26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15159" y="5404092"/>
            <a:ext cx="1208690" cy="26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017782" y="5404092"/>
            <a:ext cx="1208690" cy="2621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abaryshnikov\Desktop\временные  документы\для слайда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63" y="5564423"/>
            <a:ext cx="368853" cy="4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baryshnikov\Desktop\временные  документы\для слайда\BWlorr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4" y="516376"/>
            <a:ext cx="2023240" cy="20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136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5997" y="1183824"/>
            <a:ext cx="668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F7F7F"/>
                </a:solidFill>
                <a:cs typeface="Calibri"/>
              </a:rPr>
              <a:t>В числе наших постоянных клиентов</a:t>
            </a:r>
            <a:r>
              <a:rPr lang="en-PH" sz="2400" dirty="0" smtClean="0">
                <a:solidFill>
                  <a:srgbClr val="7F7F7F"/>
                </a:solidFill>
                <a:cs typeface="Calibri"/>
              </a:rPr>
              <a:t> </a:t>
            </a:r>
            <a:r>
              <a:rPr lang="ru-RU" sz="2400" dirty="0" smtClean="0">
                <a:solidFill>
                  <a:srgbClr val="7F7F7F"/>
                </a:solidFill>
                <a:cs typeface="Calibri"/>
              </a:rPr>
              <a:t>многие известные марки и бренды</a:t>
            </a:r>
            <a:r>
              <a:rPr lang="en-US" sz="2400" dirty="0" smtClean="0">
                <a:solidFill>
                  <a:srgbClr val="7F7F7F"/>
                </a:solidFill>
                <a:cs typeface="Calibri"/>
              </a:rPr>
              <a:t>: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2556" y="513098"/>
            <a:ext cx="1765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КЛИЕНТЫ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3" y="509797"/>
            <a:ext cx="2057400" cy="2070100"/>
          </a:xfrm>
          <a:prstGeom prst="rect">
            <a:avLst/>
          </a:prstGeom>
        </p:spPr>
      </p:pic>
      <p:pic>
        <p:nvPicPr>
          <p:cNvPr id="1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8" y="2707779"/>
            <a:ext cx="1924414" cy="710553"/>
          </a:xfrm>
          <a:prstGeom prst="rect">
            <a:avLst/>
          </a:prstGeom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26" y="2622101"/>
            <a:ext cx="3370904" cy="764071"/>
          </a:xfrm>
          <a:prstGeom prst="rect">
            <a:avLst/>
          </a:prstGeom>
        </p:spPr>
      </p:pic>
      <p:pic>
        <p:nvPicPr>
          <p:cNvPr id="2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90" y="4538292"/>
            <a:ext cx="3216110" cy="1037454"/>
          </a:xfrm>
          <a:prstGeom prst="rect">
            <a:avLst/>
          </a:prstGeom>
        </p:spPr>
      </p:pic>
      <p:pic>
        <p:nvPicPr>
          <p:cNvPr id="2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" y="4295887"/>
            <a:ext cx="3312461" cy="1152795"/>
          </a:xfrm>
          <a:prstGeom prst="rect">
            <a:avLst/>
          </a:prstGeom>
        </p:spPr>
      </p:pic>
      <p:pic>
        <p:nvPicPr>
          <p:cNvPr id="22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67" y="5801306"/>
            <a:ext cx="2096169" cy="794830"/>
          </a:xfrm>
          <a:prstGeom prst="rect">
            <a:avLst/>
          </a:prstGeom>
        </p:spPr>
      </p:pic>
      <p:pic>
        <p:nvPicPr>
          <p:cNvPr id="23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0" y="5663072"/>
            <a:ext cx="2332661" cy="933064"/>
          </a:xfrm>
          <a:prstGeom prst="rect">
            <a:avLst/>
          </a:prstGeom>
        </p:spPr>
      </p:pic>
      <p:pic>
        <p:nvPicPr>
          <p:cNvPr id="25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35" y="5801306"/>
            <a:ext cx="1944667" cy="777867"/>
          </a:xfrm>
          <a:prstGeom prst="rect">
            <a:avLst/>
          </a:prstGeom>
        </p:spPr>
      </p:pic>
      <p:pic>
        <p:nvPicPr>
          <p:cNvPr id="28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6" y="3595317"/>
            <a:ext cx="3892054" cy="700570"/>
          </a:xfrm>
          <a:prstGeom prst="rect">
            <a:avLst/>
          </a:prstGeom>
        </p:spPr>
      </p:pic>
      <p:pic>
        <p:nvPicPr>
          <p:cNvPr id="32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78" y="4602575"/>
            <a:ext cx="1510533" cy="549274"/>
          </a:xfrm>
          <a:prstGeom prst="rect">
            <a:avLst/>
          </a:prstGeom>
        </p:spPr>
      </p:pic>
      <p:pic>
        <p:nvPicPr>
          <p:cNvPr id="35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00" y="3527607"/>
            <a:ext cx="1998459" cy="536899"/>
          </a:xfrm>
          <a:prstGeom prst="rect">
            <a:avLst/>
          </a:prstGeom>
        </p:spPr>
      </p:pic>
      <p:pic>
        <p:nvPicPr>
          <p:cNvPr id="26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40" y="2681986"/>
            <a:ext cx="1767214" cy="7280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8"/>
          <a:stretch/>
        </p:blipFill>
        <p:spPr>
          <a:xfrm>
            <a:off x="4207510" y="3386172"/>
            <a:ext cx="2371966" cy="10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136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54691" y="965073"/>
            <a:ext cx="6581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F7F7F"/>
                </a:solidFill>
                <a:cs typeface="Calibri"/>
              </a:rPr>
              <a:t>На нашем сайте (</a:t>
            </a:r>
            <a:r>
              <a:rPr lang="en-PH" sz="2200" dirty="0" smtClean="0">
                <a:solidFill>
                  <a:srgbClr val="7F7F7F"/>
                </a:solidFill>
                <a:cs typeface="Calibri"/>
                <a:hlinkClick r:id="rId2"/>
              </a:rPr>
              <a:t>www.g-standard.ru</a:t>
            </a:r>
            <a:r>
              <a:rPr lang="ru-RU" sz="2200" dirty="0" smtClean="0">
                <a:solidFill>
                  <a:srgbClr val="7F7F7F"/>
                </a:solidFill>
                <a:cs typeface="Calibri"/>
              </a:rPr>
              <a:t>) можно найти большое количество отзывов наших клиентов о работе с нами</a:t>
            </a:r>
            <a:r>
              <a:rPr lang="en-PH" sz="2200" dirty="0" smtClean="0">
                <a:solidFill>
                  <a:srgbClr val="7F7F7F"/>
                </a:solidFill>
                <a:cs typeface="Calibri"/>
              </a:rPr>
              <a:t>.</a:t>
            </a:r>
            <a:r>
              <a:rPr lang="ru-RU" sz="2200" dirty="0" smtClean="0">
                <a:solidFill>
                  <a:srgbClr val="7F7F7F"/>
                </a:solidFill>
                <a:cs typeface="Calibri"/>
              </a:rPr>
              <a:t> 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351" y="427785"/>
            <a:ext cx="159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ОТЗЫВЫ</a:t>
            </a:r>
            <a:endParaRPr lang="en-US" sz="2800" b="1" dirty="0"/>
          </a:p>
        </p:txBody>
      </p:sp>
      <p:pic>
        <p:nvPicPr>
          <p:cNvPr id="6" name="Рисунок 5" descr="aml_anlagentechnik_gmbh_co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30" y="2587118"/>
            <a:ext cx="2819569" cy="3848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knauf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502" y="2601186"/>
            <a:ext cx="2753829" cy="3848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50" y="495420"/>
            <a:ext cx="2110154" cy="211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57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2391" y="4135905"/>
            <a:ext cx="6326651" cy="21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13748" y="3104424"/>
            <a:ext cx="71890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Адрес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09316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Россия, г. Москва, Волгоградский проспект, д. 28, </a:t>
            </a:r>
            <a:r>
              <a:rPr lang="ru-RU" sz="2000" dirty="0" err="1" smtClean="0">
                <a:solidFill>
                  <a:schemeClr val="tx2"/>
                </a:solidFill>
              </a:rPr>
              <a:t>оф</a:t>
            </a:r>
            <a:r>
              <a:rPr lang="ru-RU" sz="2000" dirty="0" smtClean="0">
                <a:solidFill>
                  <a:schemeClr val="tx2"/>
                </a:solidFill>
              </a:rPr>
              <a:t>. 11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www: </a:t>
            </a:r>
            <a:r>
              <a:rPr lang="en-PH" sz="2000" dirty="0" smtClean="0">
                <a:solidFill>
                  <a:srgbClr val="7F7F7F"/>
                </a:solidFill>
                <a:cs typeface="Calibri"/>
                <a:hlinkClick r:id="rId3"/>
              </a:rPr>
              <a:t>www.g-standard.ru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email: </a:t>
            </a:r>
            <a:r>
              <a:rPr lang="en-US" sz="2000" dirty="0" smtClean="0">
                <a:solidFill>
                  <a:schemeClr val="tx2"/>
                </a:solidFill>
                <a:hlinkClick r:id="rId4"/>
              </a:rPr>
              <a:t>info@gstandard.ru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err="1" smtClean="0">
                <a:solidFill>
                  <a:schemeClr val="tx2"/>
                </a:solidFill>
              </a:rPr>
              <a:t>телефон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US" sz="2000" dirty="0" smtClean="0">
                <a:solidFill>
                  <a:schemeClr val="tx2"/>
                </a:solidFill>
              </a:rPr>
              <a:t>(499) 753-01-54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ICQ: </a:t>
            </a:r>
            <a:r>
              <a:rPr lang="ru-RU" sz="2000" dirty="0" smtClean="0">
                <a:solidFill>
                  <a:schemeClr val="tx2"/>
                </a:solidFill>
              </a:rPr>
              <a:t>688459450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Skype: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hlinkClick r:id="rId5"/>
              </a:rPr>
              <a:t>g.standard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0322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624" y="625642"/>
            <a:ext cx="2833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РАСПОЛОЖЕНИЕ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30065" y="1206216"/>
            <a:ext cx="6685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Главный офис </a:t>
            </a: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Глобал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Стандарт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расположен в самом передовом городе и столице России –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Москве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272" y="659041"/>
            <a:ext cx="206064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3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14254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99185" y="1093672"/>
            <a:ext cx="6685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Для того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чтобы эффективно и быстро решать задачи наших партнёров из Китая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и соседних азиатских регионов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в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2014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году </a:t>
            </a:r>
            <a:r>
              <a:rPr lang="ru-RU" sz="2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Глобал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Стандарт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открыл свое представительство в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Гонконге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</a:t>
            </a:r>
            <a:endParaRPr 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6624" y="555302"/>
            <a:ext cx="1920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ФИЛИАЛЫ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31" y="3798270"/>
            <a:ext cx="4728088" cy="2688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728" y="3124472"/>
            <a:ext cx="74645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Адрес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1604, Boss commercial building, Ferry street, 28, Kowloon, Hong Kong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www: 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www.g-standard.ru/asia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email: </a:t>
            </a:r>
            <a:r>
              <a:rPr lang="en-US" sz="2000" dirty="0" smtClean="0">
                <a:solidFill>
                  <a:schemeClr val="tx2"/>
                </a:solidFill>
                <a:hlinkClick r:id="rId4"/>
              </a:rPr>
              <a:t>asia@gstandard.ru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b="1" dirty="0" err="1" smtClean="0">
                <a:solidFill>
                  <a:schemeClr val="tx2"/>
                </a:solidFill>
              </a:rPr>
              <a:t>телефон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US" sz="2000" dirty="0" smtClean="0">
                <a:solidFill>
                  <a:schemeClr val="tx2"/>
                </a:solidFill>
              </a:rPr>
              <a:t>(852) 3904-3394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QQ: </a:t>
            </a:r>
            <a:r>
              <a:rPr lang="en-US" sz="2000" dirty="0" smtClean="0">
                <a:solidFill>
                  <a:schemeClr val="tx2"/>
                </a:solidFill>
              </a:rPr>
              <a:t>3013395496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80" y="687176"/>
            <a:ext cx="2057400" cy="2070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60789" y="4796079"/>
            <a:ext cx="267385" cy="2673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136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8930" y="539721"/>
            <a:ext cx="649777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РАБОТАЯ С НАМИ ВЫ ПОЛУЧАЕТЕ</a:t>
            </a:r>
            <a:endParaRPr lang="ru-RU" sz="2800" dirty="0" smtClean="0"/>
          </a:p>
          <a:p>
            <a:pPr lvl="0"/>
            <a:endParaRPr lang="ru-RU" b="1" dirty="0" smtClean="0"/>
          </a:p>
          <a:p>
            <a:pPr lvl="0"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Оперативную помощь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информационную поддержку квалифицированных специалистов высшего уровня.  Сотрудничая с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 Стандарт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Вы можете быть уверены, что для решения сложных задач будет привлечена целая команда специалистов высшей категории.</a:t>
            </a:r>
          </a:p>
          <a:p>
            <a:pPr lvl="0">
              <a:buClr>
                <a:schemeClr val="tx2"/>
              </a:buClr>
              <a:buSzPct val="150000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Экономию времени</a:t>
            </a:r>
            <a:r>
              <a:rPr lang="en-PH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Беря на себя обязательства по Сертификации, мы даем Вам возможность сконцентрироваться на основных бизнес-процессах</a:t>
            </a:r>
            <a:r>
              <a:rPr lang="en-PH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buClr>
                <a:schemeClr val="tx2"/>
              </a:buClr>
              <a:buSzPct val="150000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Снижение Ваших расходов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 счет конкурентной и гибкой ценовой политики</a:t>
            </a:r>
            <a:r>
              <a:rPr lang="en-PH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0">
              <a:buClr>
                <a:schemeClr val="tx2"/>
              </a:buClr>
              <a:buSzPct val="150000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Легальность</a:t>
            </a:r>
            <a:r>
              <a:rPr lang="en-PH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Работа с нами означает официальное оформление документов и полное соответствие российскому законодательству.</a:t>
            </a:r>
            <a:endParaRPr lang="en-PH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2"/>
              </a:buClr>
              <a:buSzPct val="150000"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Clr>
                <a:schemeClr val="tx2"/>
              </a:buClr>
              <a:buSzPct val="150000"/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Освобождение от рисков,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связанных с неправильным оформлением документации.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59" y="666333"/>
            <a:ext cx="2118439" cy="212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57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015" y="3350086"/>
            <a:ext cx="4322064" cy="19629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65226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815" y="2363836"/>
            <a:ext cx="7971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Мы нацелены на долгое и плодотворное сотрудничество!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rbel" pitchFamily="34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Corbel" pitchFamily="34" charset="0"/>
              </a:rPr>
            </a:b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2867" y="1745525"/>
            <a:ext cx="544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ГЛОБАЛ СТАНДАРТ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80" y="2897867"/>
            <a:ext cx="1917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0322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2" y="629428"/>
            <a:ext cx="2057400" cy="207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8488" y="1096913"/>
            <a:ext cx="6777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7F7F7F"/>
                </a:solidFill>
                <a:cs typeface="Calibri"/>
              </a:rPr>
              <a:t>Компания</a:t>
            </a:r>
            <a:r>
              <a:rPr lang="ru-RU" sz="2100" b="1" dirty="0" smtClean="0">
                <a:solidFill>
                  <a:schemeClr val="accent1"/>
                </a:solidFill>
                <a:cs typeface="Calibri"/>
              </a:rPr>
              <a:t> </a:t>
            </a:r>
            <a:r>
              <a:rPr lang="ru-RU" sz="2100" b="1" dirty="0" err="1" smtClean="0">
                <a:solidFill>
                  <a:schemeClr val="accent1"/>
                </a:solidFill>
                <a:cs typeface="Calibri"/>
              </a:rPr>
              <a:t>Глобал</a:t>
            </a:r>
            <a:r>
              <a:rPr lang="ru-RU" sz="2100" b="1" dirty="0" smtClean="0">
                <a:solidFill>
                  <a:schemeClr val="accent1"/>
                </a:solidFill>
                <a:cs typeface="Calibri"/>
              </a:rPr>
              <a:t> Стандарт 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является одним из лидеров в области сертификации и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консалтинга на российском рынке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. 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Более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8 лет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мы выполняем работы по сертификации продукции и систем менеджмента. </a:t>
            </a:r>
          </a:p>
          <a:p>
            <a:endParaRPr lang="ru-RU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4876" y="507416"/>
            <a:ext cx="170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КТО МЫ?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6952" y="4797107"/>
            <a:ext cx="859535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В нашей интернациональной комманде на данный момент работают специалисты</a:t>
            </a:r>
            <a:r>
              <a:rPr lang="en-PH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свободно владеющие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Английским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Китайским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Немецким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Чешским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и </a:t>
            </a:r>
            <a:r>
              <a:rPr lang="ru-RU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Корейским языками</a:t>
            </a:r>
            <a:r>
              <a:rPr lang="ru-RU" sz="21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 Это позволяет выполнять работы и осуществлять полноценную информационную поддержку не только для российских, но и для зарубежных заказчиков.</a:t>
            </a:r>
          </a:p>
          <a:p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endParaRPr lang="en-PH" sz="20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691" y="3016944"/>
            <a:ext cx="5651961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3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0322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53720" y="816912"/>
            <a:ext cx="160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МИССИЯ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24060" y="1401437"/>
            <a:ext cx="616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Нашей миссией является предоставление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комплексных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качественных и быстрых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решений сертификационных задач наших клиентов.</a:t>
            </a:r>
            <a:endParaRPr lang="en-US" sz="2200" dirty="0"/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4" y="925570"/>
            <a:ext cx="2057400" cy="207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67788" y="317827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ЦЕННОСТИ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15206" y="3785904"/>
            <a:ext cx="37946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Мы ценим: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Результативность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/>
                </a:solidFill>
              </a:rPr>
              <a:t> Качество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/>
                </a:solidFill>
              </a:rPr>
              <a:t> Быстроту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/>
                </a:solidFill>
              </a:rPr>
              <a:t> Честность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tx2"/>
                </a:solidFill>
              </a:rPr>
              <a:t> Ориентацию на клиента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4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99676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2629" y="1158172"/>
            <a:ext cx="6691644" cy="5786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170000"/>
              <a:buFontTx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onotype Sorts" charset="2"/>
              </a:rPr>
              <a:t>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Глобал Стандарт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это не только маркетинговый бренд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Мы также являемся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аккредитованным органом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уполномоченным проводить сертификацию соответствие требованиям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Технических регламентов Таможенного союза!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onotype Sorts" charset="2"/>
              </a:rPr>
              <a:t>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Основным принципом работы нашей компании является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комплексный подход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в работе с клиентом. Глобал Стандарт предлагает максимально полный комплекс услуг, которые востребованы бизнесом различного масштаба. </a:t>
            </a:r>
            <a:endParaRPr lang="en-PH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onotype Sorts" charset="2"/>
              </a:rPr>
              <a:t>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Для успешной работы на динамичном рынке сертификации Глобал Стандарт обладает коллективом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высококвалифицированных опытных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специалистов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Российские и международные сертификаты и аттестаты, полученные сотрудниками, подтверждают высокий уровень их подготовки и многолетний опыт работы.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buClr>
                <a:schemeClr val="tx2"/>
              </a:buClr>
              <a:buSzPct val="170000"/>
              <a:buFontTx/>
              <a:buChar char="+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Monotype Sorts" charset="2"/>
              </a:rPr>
              <a:t>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Каждому партнёру и клиенту мы предлагаем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персональный подход и привлекательную ценовую политику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0" y="648635"/>
            <a:ext cx="2057400" cy="2070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2281" y="565742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НАШИ ПРЕИМУЩЕСТВА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7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83403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90333" y="1124640"/>
            <a:ext cx="691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Своим клиентам мы предлагаем широкий список </a:t>
            </a:r>
            <a:endParaRPr lang="en-US" sz="2200" dirty="0" smtClean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р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азличных услуг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по сертификации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</a:t>
            </a:r>
            <a:r>
              <a:rPr lang="ru-RU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который включает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: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427" y="3256537"/>
            <a:ext cx="88630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lvl="1" indent="-144000">
              <a:buFont typeface="Arial" pitchFamily="34" charset="0"/>
              <a:buChar char="•"/>
            </a:pPr>
            <a:r>
              <a:rPr lang="ru-RU" dirty="0" smtClean="0"/>
              <a:t>Сертификаты </a:t>
            </a:r>
            <a:r>
              <a:rPr lang="ru-RU" dirty="0"/>
              <a:t>соответствия </a:t>
            </a:r>
            <a:r>
              <a:rPr lang="ru-RU" dirty="0" smtClean="0"/>
              <a:t>и Декларации соответствия Техническим регламентам </a:t>
            </a:r>
            <a:r>
              <a:rPr lang="ru-RU" dirty="0"/>
              <a:t>Таможенного союза (ТР ТС), в том числе на взрывозащищенное оборудование 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Свидетельства о государственной регистрации Таможенного союза (СГР ТС)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Сертификаты пожарной безопасности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Заключения Экспертизы промышленной безопасности </a:t>
            </a:r>
            <a:r>
              <a:rPr lang="en-US" dirty="0"/>
              <a:t>c</a:t>
            </a:r>
            <a:r>
              <a:rPr lang="ru-RU" dirty="0"/>
              <a:t> регистрацией </a:t>
            </a:r>
            <a:r>
              <a:rPr lang="ru-RU" dirty="0" err="1"/>
              <a:t>Ростехнадзоре</a:t>
            </a:r>
            <a:endParaRPr lang="ru-RU" dirty="0"/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Свидетельства об утверждении типа средств измерений 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Разработка технической документации (технические условия (ТУ), паспорта, обоснования безопасности, руководства по эксплуатации)</a:t>
            </a:r>
            <a:r>
              <a:rPr lang="en-US" dirty="0"/>
              <a:t> </a:t>
            </a:r>
            <a:r>
              <a:rPr lang="ru-RU" dirty="0"/>
              <a:t>в соответствии с требованиями  </a:t>
            </a:r>
            <a:r>
              <a:rPr lang="ru-RU" dirty="0" err="1"/>
              <a:t>Ростехнадзора</a:t>
            </a:r>
            <a:endParaRPr lang="ru-RU" dirty="0"/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Технические свидетельства Минстроя России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Сертификаты и Декларации СЕ для Евросоюза, в том числе по </a:t>
            </a:r>
            <a:r>
              <a:rPr lang="en-US" dirty="0"/>
              <a:t>ATEX </a:t>
            </a:r>
            <a:r>
              <a:rPr lang="ru-RU" dirty="0"/>
              <a:t>директиве 94/9/ЕС (2014/34/</a:t>
            </a:r>
            <a:r>
              <a:rPr lang="en-US" dirty="0"/>
              <a:t>EU</a:t>
            </a:r>
            <a:r>
              <a:rPr lang="ru-RU" dirty="0"/>
              <a:t>)</a:t>
            </a:r>
          </a:p>
          <a:p>
            <a:pPr marL="180000" lvl="1" indent="-144000">
              <a:buFont typeface="Arial" pitchFamily="34" charset="0"/>
              <a:buChar char="•"/>
            </a:pPr>
            <a:r>
              <a:rPr lang="ru-RU" dirty="0"/>
              <a:t>Сертификаты ISO 9001, ISO 14001, OHSAS </a:t>
            </a:r>
            <a:r>
              <a:rPr lang="ru-RU" dirty="0" smtClean="0"/>
              <a:t>18001</a:t>
            </a:r>
            <a:r>
              <a:rPr lang="ru-RU" dirty="0"/>
              <a:t>,</a:t>
            </a:r>
            <a:r>
              <a:rPr lang="ru-RU" dirty="0" smtClean="0"/>
              <a:t> ИСМ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27423" y="602550"/>
            <a:ext cx="322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СПИСОК СЕРВИСОВ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6" y="670135"/>
            <a:ext cx="2057400" cy="2070100"/>
          </a:xfrm>
          <a:prstGeom prst="rect">
            <a:avLst/>
          </a:prstGeom>
        </p:spPr>
      </p:pic>
      <p:pic>
        <p:nvPicPr>
          <p:cNvPr id="9218" name="Picture 2" descr="http://g-standard.ru/sites/default/files/styles/article_180_intext/public/sertificatfire_0.jpg?itok=cweS1J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9704" y="1875512"/>
            <a:ext cx="977496" cy="1363064"/>
          </a:xfrm>
          <a:prstGeom prst="rect">
            <a:avLst/>
          </a:prstGeom>
          <a:noFill/>
        </p:spPr>
      </p:pic>
      <p:pic>
        <p:nvPicPr>
          <p:cNvPr id="9222" name="Picture 6" descr="http://g-standard.ru/sites/default/files/styles/article_180_intext/public/metrologize_0.jpg?itok=yoNh3dI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915" y="1894081"/>
            <a:ext cx="957977" cy="1362456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8498" y="1930329"/>
            <a:ext cx="956405" cy="135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82" y="1912041"/>
            <a:ext cx="938336" cy="1326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16" y="1875512"/>
            <a:ext cx="981483" cy="13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136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1685" y="498347"/>
            <a:ext cx="274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ru-RU" sz="2800" b="1" dirty="0" smtClean="0"/>
              <a:t>АККРЕДИТАЦИЯ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1688" y="3590223"/>
            <a:ext cx="88444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настоящий момент Мы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следующие регламенты Таможенного </a:t>
            </a:r>
            <a:r>
              <a:rPr lang="ru-RU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союза</a:t>
            </a:r>
            <a:r>
              <a:rPr lang="ru-RU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032/2013 «О безопасности оборудования, работающего под избыточным давлением»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010/2011 «О безопасности машин и оборудования»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004/2011 «О безопасности низковольтного оборудования»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020/2011 «Электромагнитная совместимость технических средств»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005/2011 «О безопасности упаковки»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025/2012 «О безопасности мебельной продукции</a:t>
            </a:r>
            <a:r>
              <a:rPr lang="ru-RU" sz="1600" b="1" dirty="0" smtClean="0">
                <a:solidFill>
                  <a:schemeClr val="tx2"/>
                </a:solidFill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016</a:t>
            </a:r>
            <a:r>
              <a:rPr lang="en-US" sz="1600" b="1" dirty="0" smtClean="0">
                <a:solidFill>
                  <a:schemeClr val="tx2"/>
                </a:solidFill>
              </a:rPr>
              <a:t>/2011 </a:t>
            </a:r>
            <a:r>
              <a:rPr lang="ru-RU" sz="1600" b="1" dirty="0">
                <a:solidFill>
                  <a:schemeClr val="tx2"/>
                </a:solidFill>
              </a:rPr>
              <a:t>«О </a:t>
            </a:r>
            <a:r>
              <a:rPr lang="ru-RU" sz="1600" b="1" dirty="0" smtClean="0">
                <a:solidFill>
                  <a:schemeClr val="tx2"/>
                </a:solidFill>
              </a:rPr>
              <a:t>безопасности аппаратов, работающих на газообразном топливе»</a:t>
            </a:r>
            <a:endParaRPr lang="ru-RU" sz="16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99763" y="1006917"/>
            <a:ext cx="66363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 по сертификации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 Стандарт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является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PH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аккредитованным органом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(аттестат аккредитации органа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№ РОСС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.0001.11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MM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06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подтверждающим соответствие Техническим </a:t>
            </a: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Регламентам Таможенного</a:t>
            </a: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Союза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80" y="520205"/>
            <a:ext cx="206064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6" descr="small_attestat_gs_31.10.201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359" y="2030903"/>
            <a:ext cx="3434235" cy="242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7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77758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1685" y="498347"/>
            <a:ext cx="5267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ИСПЫТАТЕЛЬНАЯ ЛАБОРАТОРИЯ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3974" y="4586182"/>
            <a:ext cx="88444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настоящий момент Мы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аккредитованы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следующие регламенты Таможенного союза: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032/2013 «О безопасности оборудования, работающего под избыточным давлением»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ТР ТС 010/2011 «О безопасности машин и оборудования»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99763" y="1006917"/>
            <a:ext cx="66363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группу компаний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Standard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входит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аккредитованная испытательная лаборатория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ООО «Центр Экспертизы Промышленной Безопасности «Эксперт»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(аттестат аккредитации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№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 RU 21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АК5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Проводящая испытания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соответствие Техническим </a:t>
            </a: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Регламентам Таможенного</a:t>
            </a:r>
            <a:endParaRPr lang="en-PH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Союза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80" y="520205"/>
            <a:ext cx="206064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68" y="2016294"/>
            <a:ext cx="3315856" cy="23455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9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1365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572" y="442075"/>
            <a:ext cx="61747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Кроме того, специалисты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Стандарт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всегда готовы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организовать получение сертификатов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соответствие требованиям следующих технических регламентов Таможенного союза:</a:t>
            </a:r>
          </a:p>
          <a:p>
            <a:pPr>
              <a:buFont typeface="Wingdings" pitchFamily="2" charset="2"/>
              <a:buChar char="§"/>
            </a:pPr>
            <a:r>
              <a:rPr lang="en-PH" sz="14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</a:rPr>
              <a:t>ТР ТС 012/2011 «О безопасности оборудования для работы во взрывоопасных средах»</a:t>
            </a:r>
          </a:p>
          <a:p>
            <a:pPr>
              <a:buFont typeface="Wingdings" pitchFamily="2" charset="2"/>
              <a:buChar char="§"/>
            </a:pPr>
            <a:r>
              <a:rPr lang="en-PH" sz="14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</a:rPr>
              <a:t>ТР ТС 008/2011 «О безопасности игрушек»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009/2011 «О безопасности парфюмерно-косметической продукции»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011/2011 «О безопасности лифтов»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016/2011 «О безопасности аппаратов, работающих на газообразном топливе»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017/2011 «О безопасности продукции легкой промышленности»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019/2011 «О безопасности средств индивидуальной защиты»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007/2011 «О безопасности продукции, предназначенной для детей и подростков»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023/2011 «Технический регламент Таможенного Союза на соковую продукцию из фруктов и овощей»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   ТР ТС 030/2012 «О требованиях к смазочным материалам, маслам и специальным жидкостям»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  ТР ТС 018/2011 «О безопасности колесных транспортных средств»</a:t>
            </a: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02" y="506431"/>
            <a:ext cx="2018422" cy="20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000" y="5193258"/>
            <a:ext cx="6297268" cy="14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44" y="2883879"/>
            <a:ext cx="1327890" cy="380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657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02136"/>
              </p:ext>
            </p:extLst>
          </p:nvPr>
        </p:nvGraphicFramePr>
        <p:xfrm>
          <a:off x="113974" y="48839"/>
          <a:ext cx="8922163" cy="21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553"/>
                <a:gridCol w="6553610"/>
              </a:tblGrid>
              <a:tr h="21923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1187" y="1375430"/>
            <a:ext cx="6174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Разработка технической документации на оборудование в соответствии с российским законодательством и стандартами: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Паспорта </a:t>
            </a:r>
            <a:r>
              <a:rPr lang="ru-RU" sz="1400" dirty="0">
                <a:solidFill>
                  <a:schemeClr val="tx2"/>
                </a:solidFill>
              </a:rPr>
              <a:t>и инструкции по эксплуатации оборудования;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Обоснования </a:t>
            </a:r>
            <a:r>
              <a:rPr lang="ru-RU" sz="1400" dirty="0">
                <a:solidFill>
                  <a:schemeClr val="tx2"/>
                </a:solidFill>
              </a:rPr>
              <a:t>безопасности машин и оборудования;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Технические </a:t>
            </a:r>
            <a:r>
              <a:rPr lang="ru-RU" sz="1400" dirty="0">
                <a:solidFill>
                  <a:schemeClr val="tx2"/>
                </a:solidFill>
              </a:rPr>
              <a:t>Условия;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Прочностные </a:t>
            </a:r>
            <a:r>
              <a:rPr lang="ru-RU" sz="1400" dirty="0">
                <a:solidFill>
                  <a:schemeClr val="tx2"/>
                </a:solidFill>
              </a:rPr>
              <a:t>расчеты;</a:t>
            </a:r>
          </a:p>
          <a:p>
            <a:r>
              <a:rPr lang="ru-RU" sz="1400" dirty="0">
                <a:solidFill>
                  <a:schemeClr val="tx2"/>
                </a:solidFill>
              </a:rPr>
              <a:t> </a:t>
            </a:r>
          </a:p>
          <a:p>
            <a:r>
              <a:rPr lang="ru-RU" sz="1400" b="1" dirty="0">
                <a:solidFill>
                  <a:schemeClr val="tx2"/>
                </a:solidFill>
              </a:rPr>
              <a:t>Промышленная безопасность: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Экспертиза </a:t>
            </a:r>
            <a:r>
              <a:rPr lang="ru-RU" sz="1400" dirty="0">
                <a:solidFill>
                  <a:schemeClr val="tx2"/>
                </a:solidFill>
              </a:rPr>
              <a:t>промышленной безопасности зданий и сооружений / технических устройств;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Техническое </a:t>
            </a:r>
            <a:r>
              <a:rPr lang="ru-RU" sz="1400" dirty="0">
                <a:solidFill>
                  <a:schemeClr val="tx2"/>
                </a:solidFill>
              </a:rPr>
              <a:t>диагностирование и неразрушающий контроль;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Экспертиза </a:t>
            </a:r>
            <a:r>
              <a:rPr lang="ru-RU" sz="1400" dirty="0">
                <a:solidFill>
                  <a:schemeClr val="tx2"/>
                </a:solidFill>
              </a:rPr>
              <a:t>промышленной безопасности технической документации;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Декларации </a:t>
            </a:r>
            <a:r>
              <a:rPr lang="ru-RU" sz="1400" dirty="0">
                <a:solidFill>
                  <a:schemeClr val="tx2"/>
                </a:solidFill>
              </a:rPr>
              <a:t>промышленной безопасности для объектов </a:t>
            </a:r>
            <a:r>
              <a:rPr lang="en-US" sz="1400" dirty="0">
                <a:solidFill>
                  <a:schemeClr val="tx2"/>
                </a:solidFill>
              </a:rPr>
              <a:t>I </a:t>
            </a:r>
            <a:r>
              <a:rPr lang="ru-RU" sz="1400" dirty="0">
                <a:solidFill>
                  <a:schemeClr val="tx2"/>
                </a:solidFill>
              </a:rPr>
              <a:t>и </a:t>
            </a:r>
            <a:r>
              <a:rPr lang="en-US" sz="1400" dirty="0">
                <a:solidFill>
                  <a:schemeClr val="tx2"/>
                </a:solidFill>
              </a:rPr>
              <a:t>II</a:t>
            </a:r>
            <a:r>
              <a:rPr lang="ru-RU" sz="1400" dirty="0">
                <a:solidFill>
                  <a:schemeClr val="tx2"/>
                </a:solidFill>
              </a:rPr>
              <a:t> класса опасности;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Обоснование </a:t>
            </a:r>
            <a:r>
              <a:rPr lang="ru-RU" sz="1400" dirty="0">
                <a:solidFill>
                  <a:schemeClr val="tx2"/>
                </a:solidFill>
              </a:rPr>
              <a:t>безопасности ОПО;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ПЛА</a:t>
            </a:r>
            <a:r>
              <a:rPr lang="ru-RU" sz="1400" dirty="0">
                <a:solidFill>
                  <a:schemeClr val="tx2"/>
                </a:solidFill>
              </a:rPr>
              <a:t>, ПМЛЛПА (План мероприятий по локализации и ликвидации аварийных разливов нефти);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ПЛАРН </a:t>
            </a:r>
            <a:r>
              <a:rPr lang="ru-RU" sz="1400" dirty="0">
                <a:solidFill>
                  <a:schemeClr val="tx2"/>
                </a:solidFill>
              </a:rPr>
              <a:t>(План ликвидации аварийных разливов нефти) территориального, регионального, федерального значения;</a:t>
            </a:r>
          </a:p>
          <a:p>
            <a:r>
              <a:rPr lang="ru-RU" sz="1400" dirty="0">
                <a:solidFill>
                  <a:schemeClr val="tx2"/>
                </a:solidFill>
              </a:rPr>
              <a:t> </a:t>
            </a:r>
            <a:endParaRPr lang="ru-RU" sz="1400" b="1" dirty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Пожарная безопасность: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Специальные </a:t>
            </a:r>
            <a:r>
              <a:rPr lang="ru-RU" sz="1400" dirty="0">
                <a:solidFill>
                  <a:schemeClr val="tx2"/>
                </a:solidFill>
              </a:rPr>
              <a:t>технические условия пожарной безопасности;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Расчеты </a:t>
            </a:r>
            <a:r>
              <a:rPr lang="ru-RU" sz="1400" dirty="0">
                <a:solidFill>
                  <a:schemeClr val="tx2"/>
                </a:solidFill>
              </a:rPr>
              <a:t>пожарных рисков;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Независимая </a:t>
            </a:r>
            <a:r>
              <a:rPr lang="ru-RU" sz="1400" dirty="0">
                <a:solidFill>
                  <a:schemeClr val="tx2"/>
                </a:solidFill>
              </a:rPr>
              <a:t>оценка пожарных рисков</a:t>
            </a:r>
            <a:r>
              <a:rPr lang="ru-RU" sz="1400" dirty="0" smtClean="0">
                <a:solidFill>
                  <a:schemeClr val="tx2"/>
                </a:solidFill>
              </a:rPr>
              <a:t>;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02" y="506431"/>
            <a:ext cx="2018422" cy="202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44" y="2883879"/>
            <a:ext cx="1327890" cy="380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64827" y="516376"/>
            <a:ext cx="6416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b="1" dirty="0" smtClean="0">
                <a:latin typeface="+mn-lt"/>
              </a:rPr>
              <a:t> Промышленная и пожарная    </a:t>
            </a:r>
          </a:p>
          <a:p>
            <a:pPr algn="l"/>
            <a:r>
              <a:rPr lang="ru-RU" sz="3100" b="1" dirty="0">
                <a:latin typeface="+mn-lt"/>
              </a:rPr>
              <a:t> </a:t>
            </a:r>
            <a:r>
              <a:rPr lang="ru-RU" sz="3100" b="1" dirty="0" smtClean="0">
                <a:latin typeface="+mn-lt"/>
              </a:rPr>
              <a:t>безопасность 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endParaRPr lang="ru-RU" sz="2700" dirty="0">
              <a:solidFill>
                <a:srgbClr val="7F7F7F"/>
              </a:solidFill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6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1067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УСЛУГИ  логистика и таможенная очистка грузов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Apple Reseller Copy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English Mania</dc:creator>
  <cp:lastModifiedBy>Еремина Елена Геннадиевна</cp:lastModifiedBy>
  <cp:revision>303</cp:revision>
  <dcterms:created xsi:type="dcterms:W3CDTF">2014-09-04T06:52:25Z</dcterms:created>
  <dcterms:modified xsi:type="dcterms:W3CDTF">2017-11-13T08:11:22Z</dcterms:modified>
</cp:coreProperties>
</file>