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5143500" type="screen16x9"/>
  <p:notesSz cx="6858000" cy="9144000"/>
  <p:embeddedFontLst>
    <p:embeddedFont>
      <p:font typeface="Helvetica Neue" panose="020B0604020202020204" charset="0"/>
      <p:regular r:id="rId9"/>
      <p:bold r:id="rId10"/>
      <p:italic r:id="rId11"/>
      <p:boldItalic r:id="rId12"/>
    </p:embeddedFont>
    <p:embeddedFont>
      <p:font typeface="Raleway" panose="020B0604020202020204" charset="-52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7A88E97-8FBE-469C-B282-0CD5CD859115}">
  <a:tblStyle styleId="{E7A88E97-8FBE-469C-B282-0CD5CD85911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2" d="100"/>
          <a:sy n="202" d="100"/>
        </p:scale>
        <p:origin x="62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5254ccbe5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5254ccbe54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5254ccbe5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5254ccbe5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6116971b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6116971b3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ef369ab9d0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ef369ab9d0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5411f13e8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5411f13e8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trix24.ru/apps/app/itsolutionru.powerbi/" TargetMode="External"/><Relationship Id="rId13" Type="http://schemas.openxmlformats.org/officeDocument/2006/relationships/hyperlink" Target="https://www.bitrix24.ru/apps/app/itsolutionru.smsbanan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12" Type="http://schemas.openxmlformats.org/officeDocument/2006/relationships/hyperlink" Target="https://www.bitrix24.ru/apps/app/itsolutionru.b24hh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bitrix24.ru/apps/app/itsolutionru.hhv3/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hyperlink" Target="https://www.bitrix24.ru/apps/app/itsolutionru.gptconnector/" TargetMode="External"/><Relationship Id="rId4" Type="http://schemas.openxmlformats.org/officeDocument/2006/relationships/hyperlink" Target="https://www.bitrix24.ru/apps/app/itsolutionru.kdb/" TargetMode="External"/><Relationship Id="rId9" Type="http://schemas.openxmlformats.org/officeDocument/2006/relationships/image" Target="../media/image14.png"/><Relationship Id="rId14" Type="http://schemas.openxmlformats.org/officeDocument/2006/relationships/hyperlink" Target="https://www.bitrix24.ru/apps/partner/1550629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hyperlink" Target="mailto:aad@it-solution.ru" TargetMode="External"/><Relationship Id="rId4" Type="http://schemas.openxmlformats.org/officeDocument/2006/relationships/hyperlink" Target="mailto:info@it-solution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23825" y="1857900"/>
            <a:ext cx="7116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b="1">
                <a:solidFill>
                  <a:srgbClr val="3D33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Коммерческое предложение</a:t>
            </a:r>
            <a:endParaRPr sz="3200" b="1">
              <a:solidFill>
                <a:srgbClr val="3D336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213" y="371175"/>
            <a:ext cx="1582025" cy="3407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687875" y="2382600"/>
            <a:ext cx="6317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3D33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Покупка и внедрение Битрикс24</a:t>
            </a:r>
            <a:endParaRPr dirty="0">
              <a:solidFill>
                <a:srgbClr val="3D336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3400" y="1405475"/>
            <a:ext cx="5313001" cy="439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0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8729275" y="1175681"/>
            <a:ext cx="4476600" cy="3500400"/>
          </a:xfrm>
          <a:prstGeom prst="rtTriangle">
            <a:avLst/>
          </a:prstGeom>
          <a:solidFill>
            <a:srgbClr val="E0DD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6907400" y="709856"/>
            <a:ext cx="4476600" cy="3500400"/>
          </a:xfrm>
          <a:prstGeom prst="rtTriangle">
            <a:avLst/>
          </a:prstGeom>
          <a:solidFill>
            <a:srgbClr val="E0DD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72;p15"/>
          <p:cNvGrpSpPr/>
          <p:nvPr/>
        </p:nvGrpSpPr>
        <p:grpSpPr>
          <a:xfrm>
            <a:off x="279203" y="1099476"/>
            <a:ext cx="9109624" cy="4213770"/>
            <a:chOff x="914400" y="1004602"/>
            <a:chExt cx="9925500" cy="5015198"/>
          </a:xfrm>
        </p:grpSpPr>
        <p:sp>
          <p:nvSpPr>
            <p:cNvPr id="73" name="Google Shape;73;p15"/>
            <p:cNvSpPr/>
            <p:nvPr/>
          </p:nvSpPr>
          <p:spPr>
            <a:xfrm>
              <a:off x="3524796" y="3727138"/>
              <a:ext cx="7163700" cy="2209500"/>
            </a:xfrm>
            <a:prstGeom prst="rect">
              <a:avLst/>
            </a:prstGeom>
            <a:solidFill>
              <a:srgbClr val="E0D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 rot="10800000">
              <a:off x="914400" y="4390800"/>
              <a:ext cx="2817000" cy="1629000"/>
            </a:xfrm>
            <a:prstGeom prst="rtTriangle">
              <a:avLst/>
            </a:prstGeom>
            <a:solidFill>
              <a:srgbClr val="E0D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5962500" y="1004602"/>
              <a:ext cx="4877400" cy="2820600"/>
            </a:xfrm>
            <a:prstGeom prst="rtTriangle">
              <a:avLst/>
            </a:prstGeom>
            <a:solidFill>
              <a:srgbClr val="E0D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5"/>
          <p:cNvSpPr/>
          <p:nvPr/>
        </p:nvSpPr>
        <p:spPr>
          <a:xfrm>
            <a:off x="279175" y="1009550"/>
            <a:ext cx="4797000" cy="3333300"/>
          </a:xfrm>
          <a:prstGeom prst="roundRect">
            <a:avLst>
              <a:gd name="adj" fmla="val 931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025" y="104000"/>
            <a:ext cx="1085500" cy="2337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699900" y="1388475"/>
            <a:ext cx="3533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3D33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Почему выбирают нас?</a:t>
            </a:r>
            <a:endParaRPr sz="2000" b="1">
              <a:solidFill>
                <a:srgbClr val="3D336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699900" y="1928075"/>
            <a:ext cx="4123500" cy="19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3D33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«АйТи-Солюшн» – команда профессионалов, обладающая компетенциями по выстраиванию эффективных бизнес-процессов, их автоматизации и внедрения Битрикс24. В течение последних 4 лет наша компания занимает первое место по продажам и внедрению Битрикс24, а также является крупнейшим разработчиком приложений для данной CRM.</a:t>
            </a:r>
            <a:endParaRPr sz="1300">
              <a:solidFill>
                <a:srgbClr val="3D336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9025" y="1099475"/>
            <a:ext cx="1479600" cy="2081100"/>
          </a:xfrm>
          <a:prstGeom prst="roundRect">
            <a:avLst>
              <a:gd name="adj" fmla="val 4221"/>
            </a:avLst>
          </a:prstGeom>
          <a:noFill/>
          <a:ln>
            <a:noFill/>
          </a:ln>
          <a:effectLst>
            <a:outerShdw blurRad="300038" dist="19050" dir="5400000" algn="bl" rotWithShape="0">
              <a:srgbClr val="938169">
                <a:alpha val="63000"/>
              </a:srgbClr>
            </a:outerShdw>
          </a:effectLst>
        </p:spPr>
      </p:pic>
      <p:pic>
        <p:nvPicPr>
          <p:cNvPr id="81" name="Google Shape;81;p15"/>
          <p:cNvPicPr preferRelativeResize="0"/>
          <p:nvPr/>
        </p:nvPicPr>
        <p:blipFill rotWithShape="1">
          <a:blip r:embed="rId5">
            <a:alphaModFix/>
          </a:blip>
          <a:srcRect t="278" b="278"/>
          <a:stretch/>
        </p:blipFill>
        <p:spPr>
          <a:xfrm>
            <a:off x="5427800" y="671525"/>
            <a:ext cx="1479600" cy="2081100"/>
          </a:xfrm>
          <a:prstGeom prst="roundRect">
            <a:avLst>
              <a:gd name="adj" fmla="val 4221"/>
            </a:avLst>
          </a:prstGeom>
          <a:noFill/>
          <a:ln>
            <a:noFill/>
          </a:ln>
          <a:effectLst>
            <a:outerShdw blurRad="300038" dist="19050" dir="5400000" algn="bl" rotWithShape="0">
              <a:srgbClr val="938169">
                <a:alpha val="63000"/>
              </a:srgbClr>
            </a:outerShdw>
          </a:effectLst>
        </p:spPr>
      </p:pic>
      <p:pic>
        <p:nvPicPr>
          <p:cNvPr id="82" name="Google Shape;82;p15"/>
          <p:cNvPicPr preferRelativeResize="0"/>
          <p:nvPr/>
        </p:nvPicPr>
        <p:blipFill rotWithShape="1">
          <a:blip r:embed="rId6">
            <a:alphaModFix/>
          </a:blip>
          <a:srcRect l="2927" t="2137" r="2927" b="282"/>
          <a:stretch/>
        </p:blipFill>
        <p:spPr>
          <a:xfrm>
            <a:off x="6323150" y="2328750"/>
            <a:ext cx="1479600" cy="2169000"/>
          </a:xfrm>
          <a:prstGeom prst="roundRect">
            <a:avLst>
              <a:gd name="adj" fmla="val 4221"/>
            </a:avLst>
          </a:prstGeom>
          <a:noFill/>
          <a:ln>
            <a:noFill/>
          </a:ln>
          <a:effectLst>
            <a:outerShdw blurRad="300038" dist="19050" dir="5400000" algn="bl" rotWithShape="0">
              <a:srgbClr val="938169">
                <a:alpha val="6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FBFBFB"/>
            </a:gs>
          </a:gsLst>
          <a:lin ang="5400012" scaled="0"/>
        </a:gra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025" y="104000"/>
            <a:ext cx="1085500" cy="2337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75" y="413975"/>
            <a:ext cx="9144000" cy="6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3D33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Наши ключевые преимущества</a:t>
            </a:r>
            <a:endParaRPr sz="2000" b="1">
              <a:solidFill>
                <a:srgbClr val="3D336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3D336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803975" y="1029000"/>
            <a:ext cx="1894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EFB1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Поддержка любого пользователя портала</a:t>
            </a:r>
            <a:endParaRPr sz="1200">
              <a:solidFill>
                <a:srgbClr val="EFB1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288275" y="1583100"/>
            <a:ext cx="2608200" cy="13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3D33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Любой пользователь портала сможет задавать вопросы в чат поддержки компании IT-Solution. Наши специалисты оперативно и максимально доступно ответят на все обращения.</a:t>
            </a:r>
            <a:endParaRPr sz="1100">
              <a:solidFill>
                <a:srgbClr val="3D336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8346" y="1091825"/>
            <a:ext cx="428450" cy="4284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/>
        </p:nvSpPr>
        <p:spPr>
          <a:xfrm>
            <a:off x="3772950" y="1029000"/>
            <a:ext cx="2179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EFB1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Прозрачная система ценообразования</a:t>
            </a:r>
            <a:endParaRPr sz="1200">
              <a:solidFill>
                <a:srgbClr val="EFB1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3288650" y="1583100"/>
            <a:ext cx="2746500" cy="13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3D33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Вы платите только за фактически выполненную работу. С помощью системы учета рабочего времени, рассчитываются временные затраты специалиста, а также формируется отчет о проделанной работе.</a:t>
            </a:r>
            <a:endParaRPr sz="1200">
              <a:solidFill>
                <a:srgbClr val="3D336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8650" y="1105625"/>
            <a:ext cx="428450" cy="4284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/>
        </p:nvSpPr>
        <p:spPr>
          <a:xfrm>
            <a:off x="6744700" y="1119888"/>
            <a:ext cx="2179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EFB154"/>
                </a:solidFill>
                <a:latin typeface="Raleway"/>
                <a:ea typeface="Raleway"/>
                <a:cs typeface="Raleway"/>
                <a:sym typeface="Raleway"/>
              </a:rPr>
              <a:t>Экономим время клиента</a:t>
            </a:r>
            <a:endParaRPr sz="1200">
              <a:solidFill>
                <a:srgbClr val="EFB15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6316250" y="1583100"/>
            <a:ext cx="26082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3D33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Вам не нужно заполнять бриф на множество страниц и формировать для нас подробное ТЗ. Мы самостоятельно разрабатываем оптимальное решение.</a:t>
            </a:r>
            <a:endParaRPr sz="1100">
              <a:solidFill>
                <a:srgbClr val="3D336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803975" y="3023725"/>
            <a:ext cx="166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EFB1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Решаем задачи любой сложности</a:t>
            </a:r>
            <a:endParaRPr sz="1200">
              <a:solidFill>
                <a:srgbClr val="EFB1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288275" y="3577825"/>
            <a:ext cx="26082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3D33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Интегрируем Битрикс24 с сайтами, 1С и другими сервисами. Обладаем большим опытом интеграции с 1С: БП, УТ (10.3, 11.4), КА, УНФ, ЗУП, УПП, ERP, 1С Fresh.</a:t>
            </a:r>
            <a:endParaRPr sz="900">
              <a:solidFill>
                <a:srgbClr val="3D336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3717100" y="3116125"/>
            <a:ext cx="2179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EFB1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Гарантируем результат</a:t>
            </a:r>
            <a:endParaRPr sz="1200">
              <a:solidFill>
                <a:srgbClr val="EFB1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3288650" y="3577825"/>
            <a:ext cx="28128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rgbClr val="3D33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Наша компания обладает большим штатом квалифицированных специалистов с обширным опытом разработки, автоматизации и интеграции.</a:t>
            </a:r>
            <a:endParaRPr sz="1100">
              <a:solidFill>
                <a:srgbClr val="3D336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6744700" y="3116125"/>
            <a:ext cx="2179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EFB1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Нам доверяют</a:t>
            </a:r>
            <a:endParaRPr sz="1200">
              <a:solidFill>
                <a:srgbClr val="EFB1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6316250" y="3577825"/>
            <a:ext cx="24765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rgbClr val="3D33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Нам уже доверили внедрение Битрикс24 более 1000 компаний из разных сфер бизнеса по всей России: от Калининграда до Владивостока.</a:t>
            </a:r>
            <a:endParaRPr sz="1200">
              <a:solidFill>
                <a:srgbClr val="3D336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3" name="Google Shape;103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21550" y="1105625"/>
            <a:ext cx="428450" cy="42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8350" y="3100350"/>
            <a:ext cx="428450" cy="42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288643" y="3100343"/>
            <a:ext cx="428450" cy="42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21549" y="3088374"/>
            <a:ext cx="428450" cy="42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0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/>
          <p:nvPr/>
        </p:nvSpPr>
        <p:spPr>
          <a:xfrm>
            <a:off x="451875" y="1089500"/>
            <a:ext cx="1466100" cy="1466100"/>
          </a:xfrm>
          <a:prstGeom prst="ellipse">
            <a:avLst/>
          </a:prstGeom>
          <a:solidFill>
            <a:srgbClr val="C2BC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" name="Google Shape;1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025" y="104000"/>
            <a:ext cx="1085500" cy="23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 txBox="1"/>
          <p:nvPr/>
        </p:nvSpPr>
        <p:spPr>
          <a:xfrm>
            <a:off x="75" y="358950"/>
            <a:ext cx="9144000" cy="5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rgbClr val="3D33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Более 110 приложений от IT-Solution для Битрикс24</a:t>
            </a:r>
            <a:endParaRPr sz="1600" b="1">
              <a:solidFill>
                <a:srgbClr val="3D336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3D336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4" name="Google Shape;114;p1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383" t="3393" r="3393" b="3383"/>
          <a:stretch/>
        </p:blipFill>
        <p:spPr>
          <a:xfrm>
            <a:off x="549618" y="1187243"/>
            <a:ext cx="1270800" cy="1270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5" name="Google Shape;115;p17"/>
          <p:cNvSpPr/>
          <p:nvPr/>
        </p:nvSpPr>
        <p:spPr>
          <a:xfrm>
            <a:off x="451875" y="2871120"/>
            <a:ext cx="1466100" cy="1466100"/>
          </a:xfrm>
          <a:prstGeom prst="ellipse">
            <a:avLst/>
          </a:prstGeom>
          <a:solidFill>
            <a:srgbClr val="C2BC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1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9618" y="2968864"/>
            <a:ext cx="1270688" cy="127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/>
          <p:nvPr/>
        </p:nvSpPr>
        <p:spPr>
          <a:xfrm>
            <a:off x="4681700" y="1089500"/>
            <a:ext cx="1466100" cy="1466100"/>
          </a:xfrm>
          <a:prstGeom prst="ellipse">
            <a:avLst/>
          </a:prstGeom>
          <a:solidFill>
            <a:srgbClr val="C2BC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8" name="Google Shape;118;p17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779443" y="1187243"/>
            <a:ext cx="1270687" cy="127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/>
          <p:nvPr/>
        </p:nvSpPr>
        <p:spPr>
          <a:xfrm>
            <a:off x="4681700" y="2871120"/>
            <a:ext cx="1466100" cy="1466100"/>
          </a:xfrm>
          <a:prstGeom prst="ellipse">
            <a:avLst/>
          </a:prstGeom>
          <a:solidFill>
            <a:srgbClr val="C2BC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0" name="Google Shape;120;p17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779443" y="2968864"/>
            <a:ext cx="1270689" cy="1270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>
            <a:hlinkClick r:id="rId4"/>
          </p:cNvPr>
          <p:cNvSpPr txBox="1"/>
          <p:nvPr/>
        </p:nvSpPr>
        <p:spPr>
          <a:xfrm>
            <a:off x="1980925" y="1043200"/>
            <a:ext cx="2485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3D33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База знаний и тестирование</a:t>
            </a:r>
            <a:endParaRPr sz="1200">
              <a:solidFill>
                <a:srgbClr val="3D336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2" name="Google Shape;122;p17">
            <a:hlinkClick r:id="rId12"/>
          </p:cNvPr>
          <p:cNvSpPr txBox="1"/>
          <p:nvPr/>
        </p:nvSpPr>
        <p:spPr>
          <a:xfrm>
            <a:off x="1980925" y="2872300"/>
            <a:ext cx="2485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3D33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Интеграция с hh.ru PRO</a:t>
            </a:r>
            <a:endParaRPr sz="1200">
              <a:solidFill>
                <a:srgbClr val="3D336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" name="Google Shape;123;p17">
            <a:hlinkClick r:id="rId8"/>
          </p:cNvPr>
          <p:cNvSpPr txBox="1"/>
          <p:nvPr/>
        </p:nvSpPr>
        <p:spPr>
          <a:xfrm>
            <a:off x="6304125" y="1043200"/>
            <a:ext cx="2485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3D33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Интеграция с Power BI</a:t>
            </a:r>
            <a:endParaRPr sz="1200">
              <a:solidFill>
                <a:srgbClr val="3D336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" name="Google Shape;124;p17">
            <a:hlinkClick r:id="rId13"/>
          </p:cNvPr>
          <p:cNvSpPr txBox="1"/>
          <p:nvPr/>
        </p:nvSpPr>
        <p:spPr>
          <a:xfrm>
            <a:off x="6304125" y="2872300"/>
            <a:ext cx="2232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3D33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GPT-коннектор</a:t>
            </a:r>
            <a:endParaRPr sz="1200">
              <a:solidFill>
                <a:srgbClr val="3D336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5" name="Google Shape;125;p17"/>
          <p:cNvSpPr/>
          <p:nvPr/>
        </p:nvSpPr>
        <p:spPr>
          <a:xfrm>
            <a:off x="2070625" y="2106300"/>
            <a:ext cx="1860300" cy="277200"/>
          </a:xfrm>
          <a:prstGeom prst="roundRect">
            <a:avLst>
              <a:gd name="adj" fmla="val 16667"/>
            </a:avLst>
          </a:prstGeom>
          <a:solidFill>
            <a:srgbClr val="55AE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7">
            <a:hlinkClick r:id="rId4"/>
          </p:cNvPr>
          <p:cNvSpPr txBox="1"/>
          <p:nvPr/>
        </p:nvSpPr>
        <p:spPr>
          <a:xfrm>
            <a:off x="2063875" y="2070175"/>
            <a:ext cx="1873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Открыть в Маркете</a:t>
            </a:r>
            <a:endParaRPr sz="1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7" name="Google Shape;127;p17"/>
          <p:cNvSpPr/>
          <p:nvPr/>
        </p:nvSpPr>
        <p:spPr>
          <a:xfrm>
            <a:off x="2070625" y="3899775"/>
            <a:ext cx="1860300" cy="273900"/>
          </a:xfrm>
          <a:prstGeom prst="roundRect">
            <a:avLst>
              <a:gd name="adj" fmla="val 16667"/>
            </a:avLst>
          </a:prstGeom>
          <a:solidFill>
            <a:srgbClr val="55AE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7">
            <a:hlinkClick r:id="rId6"/>
          </p:cNvPr>
          <p:cNvSpPr txBox="1"/>
          <p:nvPr/>
        </p:nvSpPr>
        <p:spPr>
          <a:xfrm>
            <a:off x="2063875" y="3862075"/>
            <a:ext cx="1873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Открыть в Маркете</a:t>
            </a:r>
            <a:endParaRPr sz="1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9" name="Google Shape;129;p17"/>
          <p:cNvSpPr/>
          <p:nvPr/>
        </p:nvSpPr>
        <p:spPr>
          <a:xfrm>
            <a:off x="6414225" y="2106300"/>
            <a:ext cx="1860300" cy="276000"/>
          </a:xfrm>
          <a:prstGeom prst="roundRect">
            <a:avLst>
              <a:gd name="adj" fmla="val 16667"/>
            </a:avLst>
          </a:prstGeom>
          <a:solidFill>
            <a:srgbClr val="55AE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7">
            <a:hlinkClick r:id="rId8"/>
          </p:cNvPr>
          <p:cNvSpPr txBox="1"/>
          <p:nvPr/>
        </p:nvSpPr>
        <p:spPr>
          <a:xfrm>
            <a:off x="6407475" y="2070175"/>
            <a:ext cx="1873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Открыть в Маркете</a:t>
            </a:r>
            <a:endParaRPr sz="1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6414225" y="3899775"/>
            <a:ext cx="1860300" cy="273900"/>
          </a:xfrm>
          <a:prstGeom prst="roundRect">
            <a:avLst>
              <a:gd name="adj" fmla="val 16667"/>
            </a:avLst>
          </a:prstGeom>
          <a:solidFill>
            <a:srgbClr val="55AE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7">
            <a:hlinkClick r:id="rId10"/>
          </p:cNvPr>
          <p:cNvSpPr txBox="1"/>
          <p:nvPr/>
        </p:nvSpPr>
        <p:spPr>
          <a:xfrm>
            <a:off x="6407475" y="3862075"/>
            <a:ext cx="1873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Открыть в Маркете</a:t>
            </a:r>
            <a:endParaRPr sz="1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6304125" y="3169375"/>
            <a:ext cx="23961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3D33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Позволяет интегрировать ChatGPT на ваш портал Битрикс24.</a:t>
            </a:r>
            <a:endParaRPr sz="1000">
              <a:solidFill>
                <a:srgbClr val="3D3362"/>
              </a:solidFill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1980925" y="3169375"/>
            <a:ext cx="25389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3D33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Приложение, которое позволяет получать все отклики с hh.ru в виде элементов Бизнес-процессов.</a:t>
            </a:r>
            <a:endParaRPr sz="600">
              <a:solidFill>
                <a:srgbClr val="3D3362"/>
              </a:solidFill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6304125" y="1360350"/>
            <a:ext cx="26877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3D33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Приложение для быстрой выгрузки данных по сделкам, задачам и звонкам с портала Битрикс24 в Microsoft Power BI. </a:t>
            </a:r>
            <a:endParaRPr sz="1000">
              <a:solidFill>
                <a:srgbClr val="3D336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1980925" y="1360350"/>
            <a:ext cx="2538900" cy="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3D33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Многофункциональное приложение для создания информационного портала на базе Битрикс24. </a:t>
            </a:r>
            <a:endParaRPr sz="1000">
              <a:solidFill>
                <a:srgbClr val="3D336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3D336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Google Shape;137;p17">
            <a:hlinkClick r:id="rId14"/>
          </p:cNvPr>
          <p:cNvSpPr txBox="1"/>
          <p:nvPr/>
        </p:nvSpPr>
        <p:spPr>
          <a:xfrm>
            <a:off x="2536800" y="4526800"/>
            <a:ext cx="407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u="sng">
                <a:solidFill>
                  <a:srgbClr val="55AEC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Все приложения на Битрикс24.Маркет</a:t>
            </a:r>
            <a:endParaRPr sz="1200" b="1" u="sng">
              <a:solidFill>
                <a:srgbClr val="55AEC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FBFBFB"/>
            </a:gs>
          </a:gsLst>
          <a:lin ang="5400700" scaled="0"/>
        </a:gra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4350" y="-9674"/>
            <a:ext cx="1865851" cy="1865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600" y="1470675"/>
            <a:ext cx="8143898" cy="196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8"/>
          <p:cNvSpPr txBox="1"/>
          <p:nvPr/>
        </p:nvSpPr>
        <p:spPr>
          <a:xfrm>
            <a:off x="669076" y="2024767"/>
            <a:ext cx="22188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3D33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Обсудим ваши потребности, сформируем задачи</a:t>
            </a:r>
            <a:endParaRPr sz="1000">
              <a:solidFill>
                <a:srgbClr val="3D336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3393976" y="2024767"/>
            <a:ext cx="27258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3D33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Оцениваем проект и формируем индивидуальное предложение</a:t>
            </a:r>
            <a:endParaRPr sz="1000">
              <a:solidFill>
                <a:srgbClr val="3D336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6120451" y="1745721"/>
            <a:ext cx="2189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EFB1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Обратная связь</a:t>
            </a:r>
            <a:endParaRPr b="1">
              <a:solidFill>
                <a:srgbClr val="EFB1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7" name="Google Shape;147;p18"/>
          <p:cNvSpPr txBox="1"/>
          <p:nvPr/>
        </p:nvSpPr>
        <p:spPr>
          <a:xfrm>
            <a:off x="670172" y="3897208"/>
            <a:ext cx="26970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3D33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Работаем над проектом по схеме Time&amp;Materials</a:t>
            </a:r>
            <a:endParaRPr sz="1000">
              <a:solidFill>
                <a:srgbClr val="3D336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" name="Google Shape;148;p18"/>
          <p:cNvSpPr txBox="1"/>
          <p:nvPr/>
        </p:nvSpPr>
        <p:spPr>
          <a:xfrm>
            <a:off x="3401066" y="3897215"/>
            <a:ext cx="25035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3D33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Завершаем работу, готовим закрывающее документы</a:t>
            </a:r>
            <a:endParaRPr sz="1000">
              <a:solidFill>
                <a:srgbClr val="3D336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9" name="Google Shape;149;p18"/>
          <p:cNvSpPr txBox="1"/>
          <p:nvPr/>
        </p:nvSpPr>
        <p:spPr>
          <a:xfrm>
            <a:off x="6117162" y="3897214"/>
            <a:ext cx="25113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3D33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Проводим обучение и консультируем по реализованному решению</a:t>
            </a:r>
            <a:endParaRPr sz="1000">
              <a:solidFill>
                <a:srgbClr val="3D336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0" name="Google Shape;150;p18"/>
          <p:cNvSpPr txBox="1"/>
          <p:nvPr/>
        </p:nvSpPr>
        <p:spPr>
          <a:xfrm>
            <a:off x="3393975" y="1745721"/>
            <a:ext cx="272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EFB1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Разработка плана работ</a:t>
            </a:r>
            <a:endParaRPr b="1">
              <a:solidFill>
                <a:srgbClr val="EFB1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1" name="Google Shape;151;p18"/>
          <p:cNvSpPr txBox="1"/>
          <p:nvPr/>
        </p:nvSpPr>
        <p:spPr>
          <a:xfrm>
            <a:off x="6117142" y="3630517"/>
            <a:ext cx="256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EFB1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Техническая поддержка</a:t>
            </a:r>
            <a:endParaRPr b="1">
              <a:solidFill>
                <a:srgbClr val="EFB1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2" name="Google Shape;152;p18"/>
          <p:cNvSpPr txBox="1"/>
          <p:nvPr/>
        </p:nvSpPr>
        <p:spPr>
          <a:xfrm>
            <a:off x="674420" y="3630517"/>
            <a:ext cx="221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EFB1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Реализация</a:t>
            </a:r>
            <a:endParaRPr b="1">
              <a:solidFill>
                <a:srgbClr val="EFB1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3" name="Google Shape;153;p18"/>
          <p:cNvSpPr txBox="1"/>
          <p:nvPr/>
        </p:nvSpPr>
        <p:spPr>
          <a:xfrm>
            <a:off x="3401070" y="3630517"/>
            <a:ext cx="272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EFB1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Сдача проекта</a:t>
            </a:r>
            <a:endParaRPr b="1">
              <a:solidFill>
                <a:srgbClr val="EFB1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681520" y="1745721"/>
            <a:ext cx="272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EFB1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Знакомство</a:t>
            </a:r>
            <a:endParaRPr b="1">
              <a:solidFill>
                <a:srgbClr val="EFB1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5" name="Google Shape;155;p18"/>
          <p:cNvSpPr/>
          <p:nvPr/>
        </p:nvSpPr>
        <p:spPr>
          <a:xfrm>
            <a:off x="466950" y="1451159"/>
            <a:ext cx="102600" cy="103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6" name="Google Shape;156;p18"/>
          <p:cNvCxnSpPr/>
          <p:nvPr/>
        </p:nvCxnSpPr>
        <p:spPr>
          <a:xfrm>
            <a:off x="6558303" y="3386075"/>
            <a:ext cx="1211100" cy="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7" name="Google Shape;157;p18"/>
          <p:cNvSpPr txBox="1"/>
          <p:nvPr/>
        </p:nvSpPr>
        <p:spPr>
          <a:xfrm>
            <a:off x="6120450" y="2024040"/>
            <a:ext cx="23043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3D33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Согласуем проект с заказчиком, подписываем договор</a:t>
            </a:r>
            <a:endParaRPr sz="1000">
              <a:solidFill>
                <a:srgbClr val="3D336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8" name="Google Shape;158;p18"/>
          <p:cNvSpPr/>
          <p:nvPr/>
        </p:nvSpPr>
        <p:spPr>
          <a:xfrm>
            <a:off x="768102" y="1243584"/>
            <a:ext cx="514800" cy="514800"/>
          </a:xfrm>
          <a:prstGeom prst="ellipse">
            <a:avLst/>
          </a:prstGeom>
          <a:solidFill>
            <a:srgbClr val="EFB1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2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9" name="Google Shape;159;p18"/>
          <p:cNvSpPr/>
          <p:nvPr/>
        </p:nvSpPr>
        <p:spPr>
          <a:xfrm>
            <a:off x="3486736" y="1243584"/>
            <a:ext cx="514800" cy="514800"/>
          </a:xfrm>
          <a:prstGeom prst="ellipse">
            <a:avLst/>
          </a:prstGeom>
          <a:solidFill>
            <a:srgbClr val="EFB1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2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0" name="Google Shape;160;p18"/>
          <p:cNvSpPr/>
          <p:nvPr/>
        </p:nvSpPr>
        <p:spPr>
          <a:xfrm>
            <a:off x="6210433" y="1243584"/>
            <a:ext cx="514800" cy="514800"/>
          </a:xfrm>
          <a:prstGeom prst="ellipse">
            <a:avLst/>
          </a:prstGeom>
          <a:solidFill>
            <a:srgbClr val="EFB1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sz="2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1" name="Google Shape;161;p18"/>
          <p:cNvSpPr/>
          <p:nvPr/>
        </p:nvSpPr>
        <p:spPr>
          <a:xfrm>
            <a:off x="768102" y="3130362"/>
            <a:ext cx="514800" cy="514800"/>
          </a:xfrm>
          <a:prstGeom prst="ellipse">
            <a:avLst/>
          </a:prstGeom>
          <a:solidFill>
            <a:srgbClr val="EFB1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endParaRPr sz="2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2" name="Google Shape;162;p18"/>
          <p:cNvSpPr/>
          <p:nvPr/>
        </p:nvSpPr>
        <p:spPr>
          <a:xfrm>
            <a:off x="3486736" y="3130362"/>
            <a:ext cx="514800" cy="514800"/>
          </a:xfrm>
          <a:prstGeom prst="ellipse">
            <a:avLst/>
          </a:prstGeom>
          <a:solidFill>
            <a:srgbClr val="EFB1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endParaRPr sz="2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3" name="Google Shape;163;p18"/>
          <p:cNvSpPr/>
          <p:nvPr/>
        </p:nvSpPr>
        <p:spPr>
          <a:xfrm>
            <a:off x="6210433" y="3130362"/>
            <a:ext cx="514800" cy="514800"/>
          </a:xfrm>
          <a:prstGeom prst="ellipse">
            <a:avLst/>
          </a:prstGeom>
          <a:solidFill>
            <a:srgbClr val="EFB1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</a:t>
            </a:r>
            <a:endParaRPr sz="2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4" name="Google Shape;16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025" y="104000"/>
            <a:ext cx="1085500" cy="23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8"/>
          <p:cNvSpPr txBox="1"/>
          <p:nvPr/>
        </p:nvSpPr>
        <p:spPr>
          <a:xfrm>
            <a:off x="75" y="381000"/>
            <a:ext cx="9144000" cy="7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3D33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Этапы работы</a:t>
            </a:r>
            <a:endParaRPr sz="2000" b="1">
              <a:solidFill>
                <a:srgbClr val="3D336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3D336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0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563" y="371175"/>
            <a:ext cx="1582025" cy="34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9"/>
          <p:cNvSpPr txBox="1"/>
          <p:nvPr/>
        </p:nvSpPr>
        <p:spPr>
          <a:xfrm>
            <a:off x="4939000" y="3768175"/>
            <a:ext cx="3940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C2BCA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ООО «АйТи-Продакшн»</a:t>
            </a:r>
            <a:endParaRPr sz="1000">
              <a:solidFill>
                <a:srgbClr val="C2BCA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C2BCA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г. Санкт-Петербург, 194100, пр. Б. Сампсониевский, д.68Н </a:t>
            </a:r>
            <a:endParaRPr sz="1000">
              <a:solidFill>
                <a:srgbClr val="C2BCA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C2BCA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Телефон: +7 (812) 332-84-32    </a:t>
            </a:r>
            <a:endParaRPr sz="1000">
              <a:solidFill>
                <a:srgbClr val="C2BCA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C2BCA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E-mail: </a:t>
            </a:r>
            <a:r>
              <a:rPr lang="ru" sz="1000" u="sng">
                <a:solidFill>
                  <a:srgbClr val="C2BCAD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info@it-solution.ru</a:t>
            </a:r>
            <a:r>
              <a:rPr lang="ru" sz="1000">
                <a:solidFill>
                  <a:srgbClr val="C2BCA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</a:t>
            </a:r>
            <a:endParaRPr sz="1000">
              <a:solidFill>
                <a:srgbClr val="C2BCA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C2BCA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Сайт: it-solution.ru</a:t>
            </a:r>
            <a:endParaRPr sz="1000">
              <a:solidFill>
                <a:srgbClr val="C2BCA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2" name="Google Shape;172;p19"/>
          <p:cNvSpPr txBox="1"/>
          <p:nvPr/>
        </p:nvSpPr>
        <p:spPr>
          <a:xfrm>
            <a:off x="278400" y="3969325"/>
            <a:ext cx="4091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dirty="0">
                <a:solidFill>
                  <a:srgbClr val="3D33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Менеджер отдела продаж</a:t>
            </a:r>
            <a:endParaRPr sz="1200" dirty="0">
              <a:solidFill>
                <a:srgbClr val="3D336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Google Shape;173;p19"/>
          <p:cNvSpPr txBox="1"/>
          <p:nvPr/>
        </p:nvSpPr>
        <p:spPr>
          <a:xfrm>
            <a:off x="278399" y="4257020"/>
            <a:ext cx="2360892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3D33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Авдеева Дарья</a:t>
            </a:r>
            <a:endParaRPr sz="1200" dirty="0">
              <a:solidFill>
                <a:srgbClr val="3D336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4" name="Google Shape;174;p19"/>
          <p:cNvSpPr txBox="1"/>
          <p:nvPr/>
        </p:nvSpPr>
        <p:spPr>
          <a:xfrm>
            <a:off x="278400" y="4544716"/>
            <a:ext cx="40914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3D33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+7 931 320-64-45 // </a:t>
            </a:r>
            <a:r>
              <a:rPr lang="en-US" sz="1200" dirty="0">
                <a:solidFill>
                  <a:srgbClr val="3D3362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aad@it-solution.ru</a:t>
            </a:r>
            <a:r>
              <a:rPr lang="en-US" sz="1200" dirty="0">
                <a:solidFill>
                  <a:srgbClr val="3D33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// </a:t>
            </a:r>
            <a:r>
              <a:rPr lang="en-US" sz="1200" dirty="0" err="1">
                <a:solidFill>
                  <a:srgbClr val="3D33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tg</a:t>
            </a:r>
            <a:r>
              <a:rPr lang="en-US" sz="1200" dirty="0">
                <a:solidFill>
                  <a:srgbClr val="3D33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@</a:t>
            </a:r>
            <a:r>
              <a:rPr lang="en-US" sz="1200" dirty="0" err="1">
                <a:solidFill>
                  <a:srgbClr val="3D33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aad_itsolution</a:t>
            </a:r>
            <a:endParaRPr sz="1200" dirty="0">
              <a:solidFill>
                <a:srgbClr val="3D336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5" name="Google Shape;175;p19"/>
          <p:cNvSpPr txBox="1"/>
          <p:nvPr/>
        </p:nvSpPr>
        <p:spPr>
          <a:xfrm>
            <a:off x="278400" y="3600020"/>
            <a:ext cx="182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3D33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КП подготовил: </a:t>
            </a:r>
            <a:endParaRPr sz="1200" b="1" dirty="0">
              <a:solidFill>
                <a:srgbClr val="3D336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7" name="Google Shape;177;p19"/>
          <p:cNvSpPr txBox="1"/>
          <p:nvPr/>
        </p:nvSpPr>
        <p:spPr>
          <a:xfrm>
            <a:off x="1458845" y="1839320"/>
            <a:ext cx="6546594" cy="10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3D33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Будем рады нашему сотрудничеству !</a:t>
            </a:r>
            <a:endParaRPr sz="2400" b="1" dirty="0">
              <a:solidFill>
                <a:srgbClr val="3D336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445</Words>
  <Application>Microsoft Office PowerPoint</Application>
  <PresentationFormat>Экран (16:9)</PresentationFormat>
  <Paragraphs>60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Raleway</vt:lpstr>
      <vt:lpstr>Helvetica Neue</vt:lpstr>
      <vt:lpstr>Arial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А. Авдеева</dc:creator>
  <cp:lastModifiedBy>Дарья А. Авдеева</cp:lastModifiedBy>
  <cp:revision>3</cp:revision>
  <dcterms:modified xsi:type="dcterms:W3CDTF">2025-04-01T12:35:11Z</dcterms:modified>
</cp:coreProperties>
</file>