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71" r:id="rId1"/>
  </p:sldMasterIdLst>
  <p:notesMasterIdLst>
    <p:notesMasterId r:id="rId12"/>
  </p:notesMasterIdLst>
  <p:sldIdLst>
    <p:sldId id="1109" r:id="rId2"/>
    <p:sldId id="1003" r:id="rId3"/>
    <p:sldId id="1086" r:id="rId4"/>
    <p:sldId id="1005" r:id="rId5"/>
    <p:sldId id="909" r:id="rId6"/>
    <p:sldId id="917" r:id="rId7"/>
    <p:sldId id="911" r:id="rId8"/>
    <p:sldId id="1102" r:id="rId9"/>
    <p:sldId id="1087" r:id="rId10"/>
    <p:sldId id="1108" r:id="rId11"/>
  </p:sldIdLst>
  <p:sldSz cx="14435138" cy="8120063"/>
  <p:notesSz cx="6735763" cy="9866313"/>
  <p:embeddedFontLst>
    <p:embeddedFont>
      <p:font typeface="Montserrat" pitchFamily="2" charset="-52"/>
      <p:regular r:id="rId13"/>
      <p:bold r:id="rId14"/>
      <p:italic r:id="rId15"/>
      <p:boldItalic r:id="rId16"/>
    </p:embeddedFont>
    <p:embeddedFont>
      <p:font typeface="Montserrat SemiBold" pitchFamily="2" charset="-52"/>
      <p:regular r:id="rId17"/>
      <p:bold r:id="rId18"/>
      <p:italic r:id="rId19"/>
      <p:boldItalic r:id="rId20"/>
    </p:embeddedFont>
    <p:embeddedFont>
      <p:font typeface="Roboto Slab" pitchFamily="2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47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pos="8708" userDrawn="1">
          <p15:clr>
            <a:srgbClr val="A4A3A4"/>
          </p15:clr>
        </p15:guide>
        <p15:guide id="6" orient="horz" pos="4780" userDrawn="1">
          <p15:clr>
            <a:srgbClr val="A4A3A4"/>
          </p15:clr>
        </p15:guide>
        <p15:guide id="7" orient="horz" pos="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668B8A"/>
    <a:srgbClr val="DFC453"/>
    <a:srgbClr val="754668"/>
    <a:srgbClr val="A47C64"/>
    <a:srgbClr val="E7D37F"/>
    <a:srgbClr val="ADBC9F"/>
    <a:srgbClr val="7D66F0"/>
    <a:srgbClr val="019DCF"/>
    <a:srgbClr val="1BD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3" autoAdjust="0"/>
    <p:restoredTop sz="94816" autoAdjust="0"/>
  </p:normalViewPr>
  <p:slideViewPr>
    <p:cSldViewPr snapToGrid="0">
      <p:cViewPr>
        <p:scale>
          <a:sx n="75" d="100"/>
          <a:sy n="75" d="100"/>
        </p:scale>
        <p:origin x="906" y="171"/>
      </p:cViewPr>
      <p:guideLst>
        <p:guide pos="4547"/>
        <p:guide pos="385"/>
        <p:guide pos="8708"/>
        <p:guide orient="horz" pos="4780"/>
        <p:guide orient="horz" pos="329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0" cy="495029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l">
              <a:defRPr sz="1200">
                <a:latin typeface="Montserrat SemiBold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0" cy="495029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r">
              <a:defRPr sz="1200">
                <a:latin typeface="Montserrat SemiBold" pitchFamily="2" charset="-52"/>
              </a:defRPr>
            </a:lvl1pPr>
          </a:lstStyle>
          <a:p>
            <a:fld id="{7F52A39F-078D-435C-A130-595C15ED4DD0}" type="datetimeFigureOut">
              <a:rPr lang="ru-RU" smtClean="0"/>
              <a:pPr/>
              <a:t>01.11.2024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6" tIns="45662" rIns="91326" bIns="45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326" tIns="45662" rIns="91326" bIns="45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l">
              <a:defRPr sz="1200">
                <a:latin typeface="Montserrat SemiBold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r">
              <a:defRPr sz="1200">
                <a:latin typeface="Montserrat SemiBold" pitchFamily="2" charset="-52"/>
              </a:defRPr>
            </a:lvl1pPr>
          </a:lstStyle>
          <a:p>
            <a:fld id="{25A1ACB1-0FFC-45E6-B0FD-AFFD87401E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SemiBold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1ACB1-0FFC-45E6-B0FD-AFFD87401ED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26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392" y="1328909"/>
            <a:ext cx="10826354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392" y="4264913"/>
            <a:ext cx="10826354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508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2299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145" y="432318"/>
            <a:ext cx="3112577" cy="68813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416" y="432318"/>
            <a:ext cx="9157291" cy="68813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6935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3D7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/>
          <p:cNvSpPr>
            <a:spLocks noGrp="1"/>
          </p:cNvSpPr>
          <p:nvPr>
            <p:ph type="body" sz="quarter" idx="11" hasCustomPrompt="1"/>
          </p:nvPr>
        </p:nvSpPr>
        <p:spPr>
          <a:xfrm>
            <a:off x="1363988" y="2257244"/>
            <a:ext cx="11707167" cy="2569133"/>
          </a:xfr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6393" b="1">
                <a:solidFill>
                  <a:schemeClr val="bg1"/>
                </a:solidFill>
                <a:latin typeface="Montserrat SemiBold" pitchFamily="2" charset="-52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 err="1"/>
              <a:t>Roboto</a:t>
            </a:r>
            <a:r>
              <a:rPr lang="en-US" dirty="0"/>
              <a:t> Slab Bold (54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6" name="Текст 24"/>
          <p:cNvSpPr>
            <a:spLocks noGrp="1"/>
          </p:cNvSpPr>
          <p:nvPr>
            <p:ph type="body" sz="quarter" idx="12" hasCustomPrompt="1"/>
          </p:nvPr>
        </p:nvSpPr>
        <p:spPr>
          <a:xfrm>
            <a:off x="1363988" y="4826377"/>
            <a:ext cx="11707167" cy="1466675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3315" b="0" baseline="0">
                <a:solidFill>
                  <a:srgbClr val="15102D"/>
                </a:solidFill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br>
              <a:rPr lang="en-US" dirty="0"/>
            </a:br>
            <a:r>
              <a:rPr lang="en-US" dirty="0"/>
              <a:t>Open Sans Regular (28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7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8" userDrawn="1">
          <p15:clr>
            <a:srgbClr val="FBAE40"/>
          </p15:clr>
        </p15:guide>
        <p15:guide id="2" pos="454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217969" y="6115110"/>
            <a:ext cx="12530556" cy="764388"/>
          </a:xfrm>
        </p:spPr>
        <p:txBody>
          <a:bodyPr anchor="b">
            <a:noAutofit/>
          </a:bodyPr>
          <a:lstStyle>
            <a:lvl1pPr marL="0" indent="0">
              <a:lnSpc>
                <a:spcPct val="150000"/>
              </a:lnSpc>
              <a:buClr>
                <a:srgbClr val="1ED059"/>
              </a:buClr>
              <a:buNone/>
              <a:defRPr sz="1421" baseline="0">
                <a:latin typeface="Montserrat" pitchFamily="2" charset="-52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25000"/>
              </a:lnSpc>
              <a:buClr>
                <a:srgbClr val="1ED059"/>
              </a:buClr>
              <a:defRPr sz="3789">
                <a:latin typeface="Roboto Slab" pitchFamily="2" charset="0"/>
                <a:ea typeface="Roboto Slab" pitchFamily="2" charset="0"/>
              </a:defRPr>
            </a:lvl2pPr>
            <a:lvl3pPr>
              <a:lnSpc>
                <a:spcPct val="125000"/>
              </a:lnSpc>
              <a:buClr>
                <a:srgbClr val="1ED059"/>
              </a:buClr>
              <a:defRPr sz="3315">
                <a:latin typeface="Roboto Slab" pitchFamily="2" charset="0"/>
                <a:ea typeface="Roboto Slab" pitchFamily="2" charset="0"/>
              </a:defRPr>
            </a:lvl3pPr>
            <a:lvl4pPr>
              <a:lnSpc>
                <a:spcPct val="125000"/>
              </a:lnSpc>
              <a:buClr>
                <a:srgbClr val="1ED059"/>
              </a:buClr>
              <a:defRPr sz="2841">
                <a:latin typeface="Roboto Slab" pitchFamily="2" charset="0"/>
                <a:ea typeface="Roboto Slab" pitchFamily="2" charset="0"/>
              </a:defRPr>
            </a:lvl4pPr>
            <a:lvl5pPr>
              <a:lnSpc>
                <a:spcPct val="125000"/>
              </a:lnSpc>
              <a:buClr>
                <a:srgbClr val="1ED059"/>
              </a:buClr>
              <a:defRPr sz="2841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 dirty="0"/>
              <a:t>telephone</a:t>
            </a:r>
            <a:br>
              <a:rPr lang="en-US" dirty="0"/>
            </a:br>
            <a:r>
              <a:rPr lang="en-US" dirty="0"/>
              <a:t>e-mail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4" hasCustomPrompt="1"/>
          </p:nvPr>
        </p:nvSpPr>
        <p:spPr>
          <a:xfrm>
            <a:off x="1217988" y="5723585"/>
            <a:ext cx="12531108" cy="259577"/>
          </a:xfrm>
        </p:spPr>
        <p:txBody>
          <a:bodyPr anchor="ctr">
            <a:normAutofit/>
          </a:bodyPr>
          <a:lstStyle>
            <a:lvl1pPr marL="0" indent="0">
              <a:buNone/>
              <a:defRPr sz="1657" b="1"/>
            </a:lvl1pPr>
          </a:lstStyle>
          <a:p>
            <a:pPr lvl="0"/>
            <a:r>
              <a:rPr lang="en-US" dirty="0"/>
              <a:t>contact title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15" hasCustomPrompt="1"/>
          </p:nvPr>
        </p:nvSpPr>
        <p:spPr>
          <a:xfrm>
            <a:off x="1217966" y="2915414"/>
            <a:ext cx="12530557" cy="1454845"/>
          </a:xfrm>
        </p:spPr>
        <p:txBody>
          <a:bodyPr>
            <a:normAutofit/>
          </a:bodyPr>
          <a:lstStyle>
            <a:lvl1pPr marL="0" indent="0">
              <a:buNone/>
              <a:defRPr sz="7814" b="1">
                <a:solidFill>
                  <a:srgbClr val="3D7EC0"/>
                </a:solidFill>
                <a:latin typeface="Montserrat SemiBold" pitchFamily="2" charset="-52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6" hasCustomPrompt="1"/>
          </p:nvPr>
        </p:nvSpPr>
        <p:spPr>
          <a:xfrm>
            <a:off x="1217966" y="5223216"/>
            <a:ext cx="12530557" cy="471790"/>
          </a:xfrm>
        </p:spPr>
        <p:txBody>
          <a:bodyPr>
            <a:noAutofit/>
          </a:bodyPr>
          <a:lstStyle>
            <a:lvl1pPr marL="0" indent="0">
              <a:buNone/>
              <a:defRPr sz="2368" b="1">
                <a:latin typeface="Montserrat SemiBold" pitchFamily="2" charset="-52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Contact Name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9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8" userDrawn="1">
          <p15:clr>
            <a:srgbClr val="FBAE40"/>
          </p15:clr>
        </p15:guide>
        <p15:guide id="2" pos="454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7541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97" y="2024378"/>
            <a:ext cx="12450307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897" y="5434053"/>
            <a:ext cx="12450307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216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416" y="2161591"/>
            <a:ext cx="6134934" cy="5152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7788" y="2161591"/>
            <a:ext cx="6134934" cy="5152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594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6" y="432319"/>
            <a:ext cx="12450307" cy="156950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297" y="1990544"/>
            <a:ext cx="610673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4297" y="2966078"/>
            <a:ext cx="6106739" cy="43626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7789" y="1990544"/>
            <a:ext cx="6136814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7789" y="2966078"/>
            <a:ext cx="6136814" cy="43626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4915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223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109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814" y="1169139"/>
            <a:ext cx="7307789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055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97" y="541338"/>
            <a:ext cx="4655707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6814" y="1169139"/>
            <a:ext cx="7307789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297" y="2436019"/>
            <a:ext cx="4655707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7899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2416" y="432319"/>
            <a:ext cx="12450307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416" y="2161591"/>
            <a:ext cx="12450307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24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16.02.2018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1640" y="7526096"/>
            <a:ext cx="487185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Presentatio№Title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4816" y="7526096"/>
            <a:ext cx="3247906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B8BE-3FB9-41CB-BC5E-C428492EAE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56" r:id="rId12"/>
    <p:sldLayoutId id="2147483658" r:id="rId13"/>
  </p:sldLayoutIdLst>
  <p:hf hdr="0" ftr="0" dt="0"/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8" userDrawn="1">
          <p15:clr>
            <a:srgbClr val="F26B43"/>
          </p15:clr>
        </p15:guide>
        <p15:guide id="2" pos="45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osvp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s://avatars.mds.yandex.net/i?id=870e3bfac6bd856ab312b32af19dfb74-3941326-images-thumbs&amp;n=13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avatars.mds.yandex.net/i?id=9125efc11939fa67b71fafd3527e9bf4d5ccc9ce-8258224-images-thumbs&amp;n=13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https://avatars.mds.yandex.net/i?id=a4c37681c22b9ce35f7ce3fb1c0620b2ade02035-7593510-images-thumbs&amp;n=13" TargetMode="External"/><Relationship Id="rId4" Type="http://schemas.openxmlformats.org/officeDocument/2006/relationships/image" Target="https://tarkom.ru/upload/products/New%20cans/Composite_83.4_N85_OZ.jpg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arbitral/doc/iY5vwa0yMYN8/?arbitral-txt=%D1%81%D1%82%D0%B0%D1%82%D1%8C%D1%8F+8.41.1.+%D0%9A%D0%BE%D0%90%D0%9F+%D0%A0%D0%A4&amp;arbitral-case_doc=&amp;arbitral-lawchunkinfo=&amp;arbitral-date_from=&amp;arbitral-date_to=&amp;arbitral-region=&amp;arbitral-court=&amp;arbitral-judge=&amp;_=1718284153347&amp;snippet_pos=1948#snippet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.consultant.ru/riv/cgi/online.cgi?req=doc&amp;rnd=yQjRA&amp;base=AOCN&amp;n=12767233#p9fqfFUmdLdIrLam" TargetMode="External"/><Relationship Id="rId5" Type="http://schemas.openxmlformats.org/officeDocument/2006/relationships/hyperlink" Target="https://online.consultant.ru/riv/cgi/online.cgi?req=doc&amp;rnd=yQjRA&amp;base=AOCN&amp;n=14067467#oP2nfFUu46nF9VIG2" TargetMode="External"/><Relationship Id="rId4" Type="http://schemas.openxmlformats.org/officeDocument/2006/relationships/hyperlink" Target="https://sudact.ru/arbitral/doc/VhkR7J89JpJc/?arbitral-txt=%D1%81%D1%82%D0%B0%D1%82%D1%8C%D1%8F+8.5.1.+%D0%9A%D0%BE%D0%90%D0%9F+%D0%A0%D0%A4&amp;arbitral-case_doc=&amp;arbitral-lawchunkinfo=&amp;arbitral-date_from=&amp;arbitral-date_to=&amp;arbitral-region=&amp;arbitral-court=&amp;arbitral-judge=&amp;_=1718283870565&amp;snippet_pos=1818#snipp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нтейнер для отходов, корзина, на открытом воздухе, Локализация отходов&#10;&#10;Автоматически созданное описание">
            <a:extLst>
              <a:ext uri="{FF2B5EF4-FFF2-40B4-BE49-F238E27FC236}">
                <a16:creationId xmlns:a16="http://schemas.microsoft.com/office/drawing/2014/main" id="{ED4FEC04-A361-042E-304A-7221B3D0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4945" r="32145"/>
          <a:stretch/>
        </p:blipFill>
        <p:spPr>
          <a:xfrm>
            <a:off x="8345314" y="1698116"/>
            <a:ext cx="6089829" cy="6421799"/>
          </a:xfrm>
          <a:custGeom>
            <a:avLst/>
            <a:gdLst>
              <a:gd name="connsiteX0" fmla="*/ 1993902 w 5143504"/>
              <a:gd name="connsiteY0" fmla="*/ 0 h 5423889"/>
              <a:gd name="connsiteX1" fmla="*/ 3403804 w 5143504"/>
              <a:gd name="connsiteY1" fmla="*/ 584001 h 5423889"/>
              <a:gd name="connsiteX2" fmla="*/ 3438760 w 5143504"/>
              <a:gd name="connsiteY2" fmla="*/ 622462 h 5423889"/>
              <a:gd name="connsiteX3" fmla="*/ 5143503 w 5143504"/>
              <a:gd name="connsiteY3" fmla="*/ 2327205 h 5423889"/>
              <a:gd name="connsiteX4" fmla="*/ 5143504 w 5143504"/>
              <a:gd name="connsiteY4" fmla="*/ 5423889 h 5423889"/>
              <a:gd name="connsiteX5" fmla="*/ 2606162 w 5143504"/>
              <a:gd name="connsiteY5" fmla="*/ 5423889 h 5423889"/>
              <a:gd name="connsiteX6" fmla="*/ 606795 w 5143504"/>
              <a:gd name="connsiteY6" fmla="*/ 3424521 h 5423889"/>
              <a:gd name="connsiteX7" fmla="*/ 584001 w 5143504"/>
              <a:gd name="connsiteY7" fmla="*/ 3403805 h 5423889"/>
              <a:gd name="connsiteX8" fmla="*/ 0 w 5143504"/>
              <a:gd name="connsiteY8" fmla="*/ 1993902 h 5423889"/>
              <a:gd name="connsiteX9" fmla="*/ 1993902 w 5143504"/>
              <a:gd name="connsiteY9" fmla="*/ 0 h 54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3504" h="5423889">
                <a:moveTo>
                  <a:pt x="1993902" y="0"/>
                </a:moveTo>
                <a:cubicBezTo>
                  <a:pt x="2544503" y="0"/>
                  <a:pt x="3042979" y="223175"/>
                  <a:pt x="3403804" y="584001"/>
                </a:cubicBezTo>
                <a:lnTo>
                  <a:pt x="3438760" y="622462"/>
                </a:lnTo>
                <a:lnTo>
                  <a:pt x="5143503" y="2327205"/>
                </a:lnTo>
                <a:lnTo>
                  <a:pt x="5143504" y="5423889"/>
                </a:lnTo>
                <a:lnTo>
                  <a:pt x="2606162" y="5423889"/>
                </a:lnTo>
                <a:lnTo>
                  <a:pt x="606795" y="3424521"/>
                </a:lnTo>
                <a:lnTo>
                  <a:pt x="584001" y="3403805"/>
                </a:lnTo>
                <a:cubicBezTo>
                  <a:pt x="223175" y="3042979"/>
                  <a:pt x="0" y="2544504"/>
                  <a:pt x="0" y="1993902"/>
                </a:cubicBezTo>
                <a:cubicBezTo>
                  <a:pt x="0" y="892701"/>
                  <a:pt x="892701" y="0"/>
                  <a:pt x="1993902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ADA12-ACB2-5641-2CFD-0EFF1AA2D76B}"/>
              </a:ext>
            </a:extLst>
          </p:cNvPr>
          <p:cNvSpPr txBox="1"/>
          <p:nvPr/>
        </p:nvSpPr>
        <p:spPr>
          <a:xfrm>
            <a:off x="754136" y="972497"/>
            <a:ext cx="7891208" cy="329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defRPr/>
            </a:pPr>
            <a:r>
              <a:rPr lang="ru-RU" sz="5209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Slab" pitchFamily="2" charset="0"/>
              </a:rPr>
              <a:t>РОП для Производителей </a:t>
            </a:r>
            <a:br>
              <a:rPr lang="ru-RU" sz="5209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Slab" pitchFamily="2" charset="0"/>
              </a:rPr>
            </a:br>
            <a:r>
              <a:rPr lang="ru-RU" sz="5209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Slab" pitchFamily="2" charset="0"/>
              </a:rPr>
              <a:t>Металлической Упаковки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7FD4C0-5311-B2D3-33CF-2A6AAAB9CFAC}"/>
              </a:ext>
            </a:extLst>
          </p:cNvPr>
          <p:cNvSpPr txBox="1"/>
          <p:nvPr/>
        </p:nvSpPr>
        <p:spPr>
          <a:xfrm>
            <a:off x="754136" y="4779753"/>
            <a:ext cx="4234307" cy="4202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131" dirty="0">
                <a:latin typeface="Montserrat" pitchFamily="2" charset="-52"/>
              </a:rPr>
              <a:t>18-21.06.2024</a:t>
            </a:r>
            <a:endParaRPr lang="en-US" sz="2131" dirty="0"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5A66D-729E-64FA-3B55-F0770E55D164}"/>
              </a:ext>
            </a:extLst>
          </p:cNvPr>
          <p:cNvSpPr txBox="1"/>
          <p:nvPr/>
        </p:nvSpPr>
        <p:spPr>
          <a:xfrm>
            <a:off x="754136" y="5840973"/>
            <a:ext cx="4234307" cy="4202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131" dirty="0">
                <a:latin typeface="Montserrat" pitchFamily="2" charset="-52"/>
              </a:rPr>
              <a:t>E-mail: info@anosvp.ru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29EDEE-1BD6-BC19-081B-85642B1F4183}"/>
              </a:ext>
            </a:extLst>
          </p:cNvPr>
          <p:cNvSpPr txBox="1"/>
          <p:nvPr/>
        </p:nvSpPr>
        <p:spPr>
          <a:xfrm>
            <a:off x="754136" y="5182768"/>
            <a:ext cx="4234307" cy="675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789" dirty="0">
                <a:latin typeface="Montserrat SemiBold" pitchFamily="2" charset="-52"/>
              </a:rPr>
              <a:t>АНО «СВП»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E032A45-1836-E0E3-D111-47A61FCD394E}"/>
              </a:ext>
            </a:extLst>
          </p:cNvPr>
          <p:cNvGrpSpPr/>
          <p:nvPr/>
        </p:nvGrpSpPr>
        <p:grpSpPr>
          <a:xfrm>
            <a:off x="8786398" y="1237145"/>
            <a:ext cx="5393293" cy="7869202"/>
            <a:chOff x="7421042" y="1044774"/>
            <a:chExt cx="4555206" cy="6646373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28EA9EFB-2F9F-4078-E61C-5E2D79BF9A1E}"/>
                </a:ext>
              </a:extLst>
            </p:cNvPr>
            <p:cNvSpPr/>
            <p:nvPr/>
          </p:nvSpPr>
          <p:spPr>
            <a:xfrm rot="2700000">
              <a:off x="6659159" y="2374058"/>
              <a:ext cx="6646373" cy="3987805"/>
            </a:xfrm>
            <a:custGeom>
              <a:avLst/>
              <a:gdLst>
                <a:gd name="connsiteX0" fmla="*/ 584000 w 6646373"/>
                <a:gd name="connsiteY0" fmla="*/ 584001 h 3987805"/>
                <a:gd name="connsiteX1" fmla="*/ 1993902 w 6646373"/>
                <a:gd name="connsiteY1" fmla="*/ 0 h 3987805"/>
                <a:gd name="connsiteX2" fmla="*/ 2045816 w 6646373"/>
                <a:gd name="connsiteY2" fmla="*/ 2479 h 3987805"/>
                <a:gd name="connsiteX3" fmla="*/ 4456687 w 6646373"/>
                <a:gd name="connsiteY3" fmla="*/ 2479 h 3987805"/>
                <a:gd name="connsiteX4" fmla="*/ 6646373 w 6646373"/>
                <a:gd name="connsiteY4" fmla="*/ 2192164 h 3987805"/>
                <a:gd name="connsiteX5" fmla="*/ 4852201 w 6646373"/>
                <a:gd name="connsiteY5" fmla="*/ 3986336 h 3987805"/>
                <a:gd name="connsiteX6" fmla="*/ 2024669 w 6646373"/>
                <a:gd name="connsiteY6" fmla="*/ 3986336 h 3987805"/>
                <a:gd name="connsiteX7" fmla="*/ 1993902 w 6646373"/>
                <a:gd name="connsiteY7" fmla="*/ 3987805 h 3987805"/>
                <a:gd name="connsiteX8" fmla="*/ 584000 w 6646373"/>
                <a:gd name="connsiteY8" fmla="*/ 3403804 h 3987805"/>
                <a:gd name="connsiteX9" fmla="*/ 584000 w 6646373"/>
                <a:gd name="connsiteY9" fmla="*/ 584001 h 39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6373" h="3987805">
                  <a:moveTo>
                    <a:pt x="584000" y="584001"/>
                  </a:moveTo>
                  <a:cubicBezTo>
                    <a:pt x="973334" y="194667"/>
                    <a:pt x="1483618" y="0"/>
                    <a:pt x="1993902" y="0"/>
                  </a:cubicBezTo>
                  <a:lnTo>
                    <a:pt x="2045816" y="2479"/>
                  </a:lnTo>
                  <a:lnTo>
                    <a:pt x="4456687" y="2479"/>
                  </a:lnTo>
                  <a:lnTo>
                    <a:pt x="6646373" y="2192164"/>
                  </a:lnTo>
                  <a:lnTo>
                    <a:pt x="4852201" y="3986336"/>
                  </a:lnTo>
                  <a:lnTo>
                    <a:pt x="2024669" y="3986336"/>
                  </a:lnTo>
                  <a:lnTo>
                    <a:pt x="1993902" y="3987805"/>
                  </a:lnTo>
                  <a:cubicBezTo>
                    <a:pt x="1483618" y="3987805"/>
                    <a:pt x="973334" y="3793138"/>
                    <a:pt x="584000" y="3403804"/>
                  </a:cubicBezTo>
                  <a:cubicBezTo>
                    <a:pt x="-194667" y="2625137"/>
                    <a:pt x="-194667" y="1362668"/>
                    <a:pt x="584000" y="584001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>
              <a:innerShdw blurRad="889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131" dirty="0">
                <a:latin typeface="Montserrat" pitchFamily="2" charset="-52"/>
              </a:endParaRPr>
            </a:p>
          </p:txBody>
        </p:sp>
        <p:sp>
          <p:nvSpPr>
            <p:cNvPr id="8" name="타원 20">
              <a:extLst>
                <a:ext uri="{FF2B5EF4-FFF2-40B4-BE49-F238E27FC236}">
                  <a16:creationId xmlns:a16="http://schemas.microsoft.com/office/drawing/2014/main" id="{0FE829FA-B1E7-D5C0-65B5-319D5E3E42B8}"/>
                </a:ext>
              </a:extLst>
            </p:cNvPr>
            <p:cNvSpPr/>
            <p:nvPr/>
          </p:nvSpPr>
          <p:spPr>
            <a:xfrm>
              <a:off x="7421042" y="1806657"/>
              <a:ext cx="3242714" cy="3242714"/>
            </a:xfrm>
            <a:prstGeom prst="ellipse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  <a:effectLst>
              <a:outerShdw blurRad="101600" sx="101000" sy="101000" algn="ctr" rotWithShape="0">
                <a:prstClr val="black">
                  <a:alpha val="11000"/>
                </a:prstClr>
              </a:outerShdw>
            </a:effectLst>
          </p:spPr>
          <p:txBody>
            <a:bodyPr rot="0" spcFirstLastPara="0" vertOverflow="overflow" horzOverflow="overflow" vert="horz" wrap="square" lIns="108264" tIns="54131" rIns="108264" bIns="541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41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12" name="그림 개체 틀 2">
              <a:extLst>
                <a:ext uri="{FF2B5EF4-FFF2-40B4-BE49-F238E27FC236}">
                  <a16:creationId xmlns:a16="http://schemas.microsoft.com/office/drawing/2014/main" id="{7512325F-63D5-0FF5-3FAF-A52B388A2CB1}"/>
                </a:ext>
              </a:extLst>
            </p:cNvPr>
            <p:cNvSpPr txBox="1">
              <a:spLocks/>
            </p:cNvSpPr>
            <p:nvPr/>
          </p:nvSpPr>
          <p:spPr>
            <a:xfrm>
              <a:off x="7545270" y="1930030"/>
              <a:ext cx="2994258" cy="2995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  <a:lvl1pPr algn="ctr"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213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0FEC1C4-C078-8170-31B1-EAEA01F2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340" y="2766060"/>
              <a:ext cx="1710118" cy="140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6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405CB0-A572-05EF-CF46-15E5CD0B6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8" t="26230" r="14994" b="26258"/>
          <a:stretch>
            <a:fillRect/>
          </a:stretch>
        </p:blipFill>
        <p:spPr>
          <a:xfrm>
            <a:off x="-23506" y="1725525"/>
            <a:ext cx="6089829" cy="6421799"/>
          </a:xfrm>
          <a:custGeom>
            <a:avLst/>
            <a:gdLst>
              <a:gd name="connsiteX0" fmla="*/ 3149602 w 5143504"/>
              <a:gd name="connsiteY0" fmla="*/ 0 h 5423888"/>
              <a:gd name="connsiteX1" fmla="*/ 5143504 w 5143504"/>
              <a:gd name="connsiteY1" fmla="*/ 1993901 h 5423888"/>
              <a:gd name="connsiteX2" fmla="*/ 4559504 w 5143504"/>
              <a:gd name="connsiteY2" fmla="*/ 3403804 h 5423888"/>
              <a:gd name="connsiteX3" fmla="*/ 4536710 w 5143504"/>
              <a:gd name="connsiteY3" fmla="*/ 3424520 h 5423888"/>
              <a:gd name="connsiteX4" fmla="*/ 2537342 w 5143504"/>
              <a:gd name="connsiteY4" fmla="*/ 5423888 h 5423888"/>
              <a:gd name="connsiteX5" fmla="*/ 0 w 5143504"/>
              <a:gd name="connsiteY5" fmla="*/ 5423888 h 5423888"/>
              <a:gd name="connsiteX6" fmla="*/ 1 w 5143504"/>
              <a:gd name="connsiteY6" fmla="*/ 2327205 h 5423888"/>
              <a:gd name="connsiteX7" fmla="*/ 1704744 w 5143504"/>
              <a:gd name="connsiteY7" fmla="*/ 622461 h 5423888"/>
              <a:gd name="connsiteX8" fmla="*/ 1739700 w 5143504"/>
              <a:gd name="connsiteY8" fmla="*/ 584000 h 5423888"/>
              <a:gd name="connsiteX9" fmla="*/ 3149602 w 5143504"/>
              <a:gd name="connsiteY9" fmla="*/ 0 h 54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3504" h="5423888">
                <a:moveTo>
                  <a:pt x="3149602" y="0"/>
                </a:moveTo>
                <a:cubicBezTo>
                  <a:pt x="4250804" y="0"/>
                  <a:pt x="5143504" y="892700"/>
                  <a:pt x="5143504" y="1993901"/>
                </a:cubicBezTo>
                <a:cubicBezTo>
                  <a:pt x="5143504" y="2544503"/>
                  <a:pt x="4920329" y="3042978"/>
                  <a:pt x="4559504" y="3403804"/>
                </a:cubicBezTo>
                <a:lnTo>
                  <a:pt x="4536710" y="3424520"/>
                </a:lnTo>
                <a:lnTo>
                  <a:pt x="2537342" y="5423888"/>
                </a:lnTo>
                <a:lnTo>
                  <a:pt x="0" y="5423888"/>
                </a:lnTo>
                <a:lnTo>
                  <a:pt x="1" y="2327205"/>
                </a:lnTo>
                <a:lnTo>
                  <a:pt x="1704744" y="622461"/>
                </a:lnTo>
                <a:lnTo>
                  <a:pt x="1739700" y="584000"/>
                </a:lnTo>
                <a:cubicBezTo>
                  <a:pt x="2100525" y="223174"/>
                  <a:pt x="2599001" y="0"/>
                  <a:pt x="3149602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ADA12-ACB2-5641-2CFD-0EFF1AA2D76B}"/>
              </a:ext>
            </a:extLst>
          </p:cNvPr>
          <p:cNvSpPr txBox="1"/>
          <p:nvPr/>
        </p:nvSpPr>
        <p:spPr>
          <a:xfrm flipH="1">
            <a:off x="7044179" y="2097920"/>
            <a:ext cx="7891208" cy="235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defRPr/>
            </a:pPr>
            <a:r>
              <a:rPr lang="ru-RU" sz="5209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emiBold" pitchFamily="2" charset="-52"/>
                <a:ea typeface="Roboto Slab" pitchFamily="2" charset="0"/>
              </a:rPr>
              <a:t>ПОМОЩЬ </a:t>
            </a:r>
            <a:br>
              <a:rPr lang="ru-RU" sz="5209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emiBold" pitchFamily="2" charset="-52"/>
                <a:ea typeface="Roboto Slab" pitchFamily="2" charset="0"/>
              </a:rPr>
            </a:br>
            <a:r>
              <a:rPr lang="ru-RU" sz="4736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emiBold" pitchFamily="2" charset="-52"/>
                <a:ea typeface="Roboto Slab" pitchFamily="2" charset="0"/>
              </a:rPr>
              <a:t>в самостоятельной реализации РОП: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5A66D-729E-64FA-3B55-F0770E55D164}"/>
              </a:ext>
            </a:extLst>
          </p:cNvPr>
          <p:cNvSpPr txBox="1"/>
          <p:nvPr/>
        </p:nvSpPr>
        <p:spPr>
          <a:xfrm flipH="1">
            <a:off x="9215879" y="5904171"/>
            <a:ext cx="4234307" cy="4202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r-FR" sz="2131" dirty="0">
                <a:latin typeface="Montserrat" pitchFamily="2" charset="-52"/>
              </a:rPr>
              <a:t>E-mail: info@anosvp.ru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29EDEE-1BD6-BC19-081B-85642B1F4183}"/>
              </a:ext>
            </a:extLst>
          </p:cNvPr>
          <p:cNvSpPr txBox="1"/>
          <p:nvPr/>
        </p:nvSpPr>
        <p:spPr>
          <a:xfrm flipH="1">
            <a:off x="9215879" y="5245965"/>
            <a:ext cx="4234307" cy="675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789" dirty="0">
                <a:latin typeface="Montserrat SemiBold" pitchFamily="2" charset="-52"/>
              </a:rPr>
              <a:t>АНО «СВП»</a:t>
            </a:r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50D81447-E81C-1951-86DC-4F5BC6A45D58}"/>
              </a:ext>
            </a:extLst>
          </p:cNvPr>
          <p:cNvSpPr txBox="1">
            <a:spLocks/>
          </p:cNvSpPr>
          <p:nvPr/>
        </p:nvSpPr>
        <p:spPr>
          <a:xfrm>
            <a:off x="7044180" y="4396713"/>
            <a:ext cx="4744011" cy="471773"/>
          </a:xfrm>
          <a:prstGeom prst="rect">
            <a:avLst/>
          </a:prstGeom>
        </p:spPr>
        <p:txBody>
          <a:bodyPr vert="horz" lIns="108264" tIns="54131" rIns="108264" bIns="5413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41" dirty="0">
                <a:solidFill>
                  <a:srgbClr val="548235"/>
                </a:solidFill>
                <a:latin typeface="Montserrat SemiBold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www.anosvp.ru</a:t>
            </a:r>
            <a:r>
              <a:rPr lang="ru-RU" sz="2841" dirty="0">
                <a:solidFill>
                  <a:srgbClr val="548235"/>
                </a:solidFill>
                <a:latin typeface="Montserrat SemiBold" pitchFamily="2" charset="-52"/>
              </a:rPr>
              <a:t>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79BA45F-029D-F27F-89CC-3E6AFECD3318}"/>
              </a:ext>
            </a:extLst>
          </p:cNvPr>
          <p:cNvGrpSpPr/>
          <p:nvPr/>
        </p:nvGrpSpPr>
        <p:grpSpPr>
          <a:xfrm flipH="1">
            <a:off x="231942" y="1237145"/>
            <a:ext cx="5393294" cy="7869202"/>
            <a:chOff x="7421042" y="1044774"/>
            <a:chExt cx="4555207" cy="6646373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D1684D0-4E72-9AD7-812F-12D46F60D4E8}"/>
                </a:ext>
              </a:extLst>
            </p:cNvPr>
            <p:cNvSpPr/>
            <p:nvPr/>
          </p:nvSpPr>
          <p:spPr>
            <a:xfrm rot="2700000">
              <a:off x="6659160" y="2374058"/>
              <a:ext cx="6646373" cy="3987805"/>
            </a:xfrm>
            <a:custGeom>
              <a:avLst/>
              <a:gdLst>
                <a:gd name="connsiteX0" fmla="*/ 584000 w 6646373"/>
                <a:gd name="connsiteY0" fmla="*/ 584001 h 3987805"/>
                <a:gd name="connsiteX1" fmla="*/ 1993902 w 6646373"/>
                <a:gd name="connsiteY1" fmla="*/ 0 h 3987805"/>
                <a:gd name="connsiteX2" fmla="*/ 2045816 w 6646373"/>
                <a:gd name="connsiteY2" fmla="*/ 2479 h 3987805"/>
                <a:gd name="connsiteX3" fmla="*/ 4456687 w 6646373"/>
                <a:gd name="connsiteY3" fmla="*/ 2479 h 3987805"/>
                <a:gd name="connsiteX4" fmla="*/ 6646373 w 6646373"/>
                <a:gd name="connsiteY4" fmla="*/ 2192164 h 3987805"/>
                <a:gd name="connsiteX5" fmla="*/ 4852201 w 6646373"/>
                <a:gd name="connsiteY5" fmla="*/ 3986336 h 3987805"/>
                <a:gd name="connsiteX6" fmla="*/ 2024669 w 6646373"/>
                <a:gd name="connsiteY6" fmla="*/ 3986336 h 3987805"/>
                <a:gd name="connsiteX7" fmla="*/ 1993902 w 6646373"/>
                <a:gd name="connsiteY7" fmla="*/ 3987805 h 3987805"/>
                <a:gd name="connsiteX8" fmla="*/ 584000 w 6646373"/>
                <a:gd name="connsiteY8" fmla="*/ 3403804 h 3987805"/>
                <a:gd name="connsiteX9" fmla="*/ 584000 w 6646373"/>
                <a:gd name="connsiteY9" fmla="*/ 584001 h 398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6373" h="3987805">
                  <a:moveTo>
                    <a:pt x="584000" y="584001"/>
                  </a:moveTo>
                  <a:cubicBezTo>
                    <a:pt x="973334" y="194667"/>
                    <a:pt x="1483618" y="0"/>
                    <a:pt x="1993902" y="0"/>
                  </a:cubicBezTo>
                  <a:lnTo>
                    <a:pt x="2045816" y="2479"/>
                  </a:lnTo>
                  <a:lnTo>
                    <a:pt x="4456687" y="2479"/>
                  </a:lnTo>
                  <a:lnTo>
                    <a:pt x="6646373" y="2192164"/>
                  </a:lnTo>
                  <a:lnTo>
                    <a:pt x="4852201" y="3986336"/>
                  </a:lnTo>
                  <a:lnTo>
                    <a:pt x="2024669" y="3986336"/>
                  </a:lnTo>
                  <a:lnTo>
                    <a:pt x="1993902" y="3987805"/>
                  </a:lnTo>
                  <a:cubicBezTo>
                    <a:pt x="1483618" y="3987805"/>
                    <a:pt x="973334" y="3793138"/>
                    <a:pt x="584000" y="3403804"/>
                  </a:cubicBezTo>
                  <a:cubicBezTo>
                    <a:pt x="-194667" y="2625137"/>
                    <a:pt x="-194667" y="1362668"/>
                    <a:pt x="584000" y="584001"/>
                  </a:cubicBez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  <a:effectLst>
              <a:innerShdw blurRad="889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131" dirty="0">
                <a:latin typeface="Montserrat" pitchFamily="2" charset="-52"/>
              </a:endParaRPr>
            </a:p>
          </p:txBody>
        </p:sp>
        <p:sp>
          <p:nvSpPr>
            <p:cNvPr id="28" name="타원 20">
              <a:extLst>
                <a:ext uri="{FF2B5EF4-FFF2-40B4-BE49-F238E27FC236}">
                  <a16:creationId xmlns:a16="http://schemas.microsoft.com/office/drawing/2014/main" id="{02C6C9D1-5825-17FB-3C1E-D74B180640BE}"/>
                </a:ext>
              </a:extLst>
            </p:cNvPr>
            <p:cNvSpPr/>
            <p:nvPr/>
          </p:nvSpPr>
          <p:spPr>
            <a:xfrm>
              <a:off x="7421042" y="1806657"/>
              <a:ext cx="3242714" cy="3242714"/>
            </a:xfrm>
            <a:prstGeom prst="ellipse">
              <a:avLst/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  <a:effectLst>
              <a:outerShdw blurRad="101600" sx="101000" sy="101000" algn="ctr" rotWithShape="0">
                <a:prstClr val="black">
                  <a:alpha val="11000"/>
                </a:prstClr>
              </a:outerShdw>
            </a:effectLst>
          </p:spPr>
          <p:txBody>
            <a:bodyPr rot="0" spcFirstLastPara="0" vertOverflow="overflow" horzOverflow="overflow" vert="horz" wrap="square" lIns="108264" tIns="54131" rIns="108264" bIns="541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41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29" name="그림 개체 틀 2">
              <a:extLst>
                <a:ext uri="{FF2B5EF4-FFF2-40B4-BE49-F238E27FC236}">
                  <a16:creationId xmlns:a16="http://schemas.microsoft.com/office/drawing/2014/main" id="{E5223A6F-65A5-716C-DFD2-D0EB9F4EC2E2}"/>
                </a:ext>
              </a:extLst>
            </p:cNvPr>
            <p:cNvSpPr txBox="1">
              <a:spLocks/>
            </p:cNvSpPr>
            <p:nvPr/>
          </p:nvSpPr>
          <p:spPr>
            <a:xfrm>
              <a:off x="7545270" y="1930030"/>
              <a:ext cx="2994258" cy="29959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  <a:lvl1pPr algn="ctr"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sz="2131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C0C841A-1047-C2F1-2F0A-13662CB88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7340" y="2766060"/>
              <a:ext cx="1710118" cy="140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51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F603F6-E546-B1D4-2824-AAE10DED3A6D}"/>
              </a:ext>
            </a:extLst>
          </p:cNvPr>
          <p:cNvSpPr txBox="1"/>
          <p:nvPr/>
        </p:nvSpPr>
        <p:spPr>
          <a:xfrm>
            <a:off x="4079624" y="1465347"/>
            <a:ext cx="3883952" cy="89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2622">
              <a:defRPr/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2024</a:t>
            </a:r>
            <a:br>
              <a:rPr lang="ru-RU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</a:br>
            <a:r>
              <a:rPr lang="ru-RU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Переходный год</a:t>
            </a:r>
            <a:endParaRPr lang="en-US" sz="3315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41652-5AB9-DAE9-8AFE-B9AB541E1536}"/>
              </a:ext>
            </a:extLst>
          </p:cNvPr>
          <p:cNvSpPr txBox="1"/>
          <p:nvPr/>
        </p:nvSpPr>
        <p:spPr>
          <a:xfrm>
            <a:off x="3853254" y="2558017"/>
            <a:ext cx="4428018" cy="6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spcBef>
                <a:spcPts val="1184"/>
              </a:spcBef>
              <a:defRPr/>
            </a:pPr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Производители товаров в упаковке и импортеры за объёмы </a:t>
            </a:r>
            <a:r>
              <a:rPr lang="ru-RU" sz="1657" b="1" dirty="0">
                <a:solidFill>
                  <a:srgbClr val="548235"/>
                </a:solidFill>
                <a:latin typeface="Montserrat SemiBold" pitchFamily="2" charset="-52"/>
                <a:ea typeface="Roboto Slab" pitchFamily="2" charset="0"/>
              </a:rPr>
              <a:t>2023</a:t>
            </a:r>
            <a:endParaRPr lang="en-US" sz="1657" dirty="0">
              <a:solidFill>
                <a:srgbClr val="548235"/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42553-4E09-C49F-C2CE-7247DE68F761}"/>
              </a:ext>
            </a:extLst>
          </p:cNvPr>
          <p:cNvSpPr txBox="1"/>
          <p:nvPr/>
        </p:nvSpPr>
        <p:spPr>
          <a:xfrm>
            <a:off x="4262205" y="4679422"/>
            <a:ext cx="394429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82622">
              <a:spcBef>
                <a:spcPts val="1184"/>
              </a:spcBef>
              <a:defRPr/>
            </a:pPr>
            <a:r>
              <a:rPr lang="ru-RU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Производители упаковки и импортеры за объёмы </a:t>
            </a:r>
            <a:r>
              <a:rPr lang="ru-RU" sz="2133" b="1" dirty="0">
                <a:solidFill>
                  <a:srgbClr val="548235"/>
                </a:solidFill>
                <a:latin typeface="Montserrat SemiBold" pitchFamily="2" charset="-52"/>
                <a:ea typeface="Roboto Slab" pitchFamily="2" charset="0"/>
              </a:rPr>
              <a:t>2024</a:t>
            </a:r>
            <a:endParaRPr lang="en-US" sz="2133" dirty="0">
              <a:solidFill>
                <a:srgbClr val="548235"/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1A79D-A045-37F9-0168-C4C90E06620C}"/>
              </a:ext>
            </a:extLst>
          </p:cNvPr>
          <p:cNvSpPr txBox="1"/>
          <p:nvPr/>
        </p:nvSpPr>
        <p:spPr>
          <a:xfrm>
            <a:off x="8872239" y="5808430"/>
            <a:ext cx="4551978" cy="16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spcAft>
                <a:spcPts val="473"/>
              </a:spcAft>
              <a:defRPr/>
            </a:pPr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Отчётность </a:t>
            </a:r>
          </a:p>
          <a:p>
            <a:pPr marL="338320" indent="-338320" defTabSz="1082622">
              <a:spcAft>
                <a:spcPts val="473"/>
              </a:spcAft>
              <a:buFont typeface="Arial" panose="020B0604020202020204" pitchFamily="34" charset="0"/>
              <a:buChar char="•"/>
              <a:defRPr/>
            </a:pPr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Производителей товаров в упаковки (в последний раз)</a:t>
            </a:r>
          </a:p>
          <a:p>
            <a:pPr marL="338320" indent="-338320" defTabSz="1082622">
              <a:spcAft>
                <a:spcPts val="473"/>
              </a:spcAft>
              <a:buFont typeface="Arial" panose="020B0604020202020204" pitchFamily="34" charset="0"/>
              <a:buChar char="•"/>
              <a:defRPr/>
            </a:pPr>
            <a:r>
              <a:rPr lang="ru-RU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Производители упаковки </a:t>
            </a:r>
            <a:br>
              <a:rPr lang="ru-RU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</a:br>
            <a:r>
              <a:rPr lang="ru-RU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(в 1-й раз)</a:t>
            </a:r>
            <a:endParaRPr lang="en-US" sz="2133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F210A761-9DCD-F684-6C90-7B5469EF92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73114" y="5201296"/>
            <a:ext cx="1401017" cy="213118"/>
          </a:xfrm>
          <a:prstGeom prst="bentConnector2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6" name="Группа 345">
            <a:extLst>
              <a:ext uri="{FF2B5EF4-FFF2-40B4-BE49-F238E27FC236}">
                <a16:creationId xmlns:a16="http://schemas.microsoft.com/office/drawing/2014/main" id="{84A2529A-3528-6038-4209-6F178D598859}"/>
              </a:ext>
            </a:extLst>
          </p:cNvPr>
          <p:cNvGrpSpPr/>
          <p:nvPr/>
        </p:nvGrpSpPr>
        <p:grpSpPr>
          <a:xfrm>
            <a:off x="-4308939" y="3302013"/>
            <a:ext cx="11985445" cy="1323221"/>
            <a:chOff x="-3789536" y="2768706"/>
            <a:chExt cx="10122975" cy="1020030"/>
          </a:xfrm>
        </p:grpSpPr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C613BD4D-0B5D-2CD1-BE17-085BCAD27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8810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Прямая соединительная линия 253">
              <a:extLst>
                <a:ext uri="{FF2B5EF4-FFF2-40B4-BE49-F238E27FC236}">
                  <a16:creationId xmlns:a16="http://schemas.microsoft.com/office/drawing/2014/main" id="{3EE6A7F1-12D4-1C89-E1EC-49D0E48D61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0013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>
              <a:extLst>
                <a:ext uri="{FF2B5EF4-FFF2-40B4-BE49-F238E27FC236}">
                  <a16:creationId xmlns:a16="http://schemas.microsoft.com/office/drawing/2014/main" id="{E06E273B-DF46-855A-A379-2E7F911C4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1216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>
              <a:extLst>
                <a:ext uri="{FF2B5EF4-FFF2-40B4-BE49-F238E27FC236}">
                  <a16:creationId xmlns:a16="http://schemas.microsoft.com/office/drawing/2014/main" id="{642A3711-A128-7F5C-AD61-657D4117E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419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Прямая соединительная линия 256">
              <a:extLst>
                <a:ext uri="{FF2B5EF4-FFF2-40B4-BE49-F238E27FC236}">
                  <a16:creationId xmlns:a16="http://schemas.microsoft.com/office/drawing/2014/main" id="{84DD3217-ACBC-AE48-B8B6-1197B10F7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622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единительная линия 257">
              <a:extLst>
                <a:ext uri="{FF2B5EF4-FFF2-40B4-BE49-F238E27FC236}">
                  <a16:creationId xmlns:a16="http://schemas.microsoft.com/office/drawing/2014/main" id="{F4587910-A246-EAFE-9FBA-694568BBC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825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единительная линия 258">
              <a:extLst>
                <a:ext uri="{FF2B5EF4-FFF2-40B4-BE49-F238E27FC236}">
                  <a16:creationId xmlns:a16="http://schemas.microsoft.com/office/drawing/2014/main" id="{CA987130-8C8A-02A3-5034-2438FDF5A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028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единительная линия 259">
              <a:extLst>
                <a:ext uri="{FF2B5EF4-FFF2-40B4-BE49-F238E27FC236}">
                  <a16:creationId xmlns:a16="http://schemas.microsoft.com/office/drawing/2014/main" id="{B3AAD7A7-4CDD-8FCF-29C7-B876B269A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31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Прямая соединительная линия 260">
              <a:extLst>
                <a:ext uri="{FF2B5EF4-FFF2-40B4-BE49-F238E27FC236}">
                  <a16:creationId xmlns:a16="http://schemas.microsoft.com/office/drawing/2014/main" id="{70710930-92FB-2584-4C86-FFD3D6CFE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01566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261">
              <a:extLst>
                <a:ext uri="{FF2B5EF4-FFF2-40B4-BE49-F238E27FC236}">
                  <a16:creationId xmlns:a16="http://schemas.microsoft.com/office/drawing/2014/main" id="{0083F138-616D-21D5-F52E-2024EA83A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363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единительная линия 264">
              <a:extLst>
                <a:ext uri="{FF2B5EF4-FFF2-40B4-BE49-F238E27FC236}">
                  <a16:creationId xmlns:a16="http://schemas.microsoft.com/office/drawing/2014/main" id="{CD724360-4FBC-14FE-7C8A-46FD5F53E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999160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Прямая соединительная линия 265">
              <a:extLst>
                <a:ext uri="{FF2B5EF4-FFF2-40B4-BE49-F238E27FC236}">
                  <a16:creationId xmlns:a16="http://schemas.microsoft.com/office/drawing/2014/main" id="{E411A244-3105-0A38-F560-858742C3F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347957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CCB41596-2141-018B-753A-3C455E20DE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96754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:a16="http://schemas.microsoft.com/office/drawing/2014/main" id="{4FC85A49-0FAE-E01C-AAB9-5713AA0B3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045551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Прямая соединительная линия 268">
              <a:extLst>
                <a:ext uri="{FF2B5EF4-FFF2-40B4-BE49-F238E27FC236}">
                  <a16:creationId xmlns:a16="http://schemas.microsoft.com/office/drawing/2014/main" id="{2F4D8FBE-03CA-4FCB-E8E3-A02025946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394348" y="2771464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Прямая соединительная линия 269">
              <a:extLst>
                <a:ext uri="{FF2B5EF4-FFF2-40B4-BE49-F238E27FC236}">
                  <a16:creationId xmlns:a16="http://schemas.microsoft.com/office/drawing/2014/main" id="{4E7DBCDB-0628-96A6-285B-F5969BF02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743145" y="2768706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>
              <a:extLst>
                <a:ext uri="{FF2B5EF4-FFF2-40B4-BE49-F238E27FC236}">
                  <a16:creationId xmlns:a16="http://schemas.microsoft.com/office/drawing/2014/main" id="{AD1A0FD0-ED1B-F86B-6E43-C11FFA18F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091942" y="2768706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>
              <a:extLst>
                <a:ext uri="{FF2B5EF4-FFF2-40B4-BE49-F238E27FC236}">
                  <a16:creationId xmlns:a16="http://schemas.microsoft.com/office/drawing/2014/main" id="{46560268-0985-5F08-DB97-E424A20E00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440739" y="2768706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>
              <a:extLst>
                <a:ext uri="{FF2B5EF4-FFF2-40B4-BE49-F238E27FC236}">
                  <a16:creationId xmlns:a16="http://schemas.microsoft.com/office/drawing/2014/main" id="{689C0AAF-A774-7AB4-4DA5-C8DFC684A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789536" y="2768706"/>
              <a:ext cx="3844629" cy="1017272"/>
            </a:xfrm>
            <a:prstGeom prst="line">
              <a:avLst/>
            </a:prstGeom>
            <a:ln w="19050">
              <a:solidFill>
                <a:srgbClr val="668B8A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Группа 344">
            <a:extLst>
              <a:ext uri="{FF2B5EF4-FFF2-40B4-BE49-F238E27FC236}">
                <a16:creationId xmlns:a16="http://schemas.microsoft.com/office/drawing/2014/main" id="{23BC5DC4-BE1B-6C43-2363-1C24B349D71B}"/>
              </a:ext>
            </a:extLst>
          </p:cNvPr>
          <p:cNvGrpSpPr/>
          <p:nvPr/>
        </p:nvGrpSpPr>
        <p:grpSpPr>
          <a:xfrm>
            <a:off x="4416839" y="3276970"/>
            <a:ext cx="13653439" cy="1348265"/>
            <a:chOff x="3656503" y="2749400"/>
            <a:chExt cx="11531773" cy="1039336"/>
          </a:xfrm>
        </p:grpSpPr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311886AF-609A-7E3B-F215-773FDC1D2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6503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92BBCE7C-16B3-6F89-72CE-FF55A2D9E7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5919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9C8FEB8E-53BB-F16A-4FFE-0359FFA8D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5335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85E574E1-8777-5DA8-0297-DB3E18AB4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4751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979A43D2-3E96-0DC3-A88D-EEC13C2B8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4167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48C3C991-0BC5-D020-39F4-5035823B7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3583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F98388AD-1A3F-602D-FB70-AEFE4C2A1A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2999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61787DC8-FB42-9B1E-6E68-12646274DE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2415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A6B67815-2580-2C84-8309-34DE2FA7B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1831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2C5C54CF-CC19-3B5C-6BFB-EEC85930F8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1247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E6B3E344-9B17-5FC7-EC56-9066C58C9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0663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F4431B86-4282-5767-C13D-881A4891CE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0079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:a16="http://schemas.microsoft.com/office/drawing/2014/main" id="{D79ACC8A-4B84-9E77-103D-84B5EF3BF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9495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>
              <a:extLst>
                <a:ext uri="{FF2B5EF4-FFF2-40B4-BE49-F238E27FC236}">
                  <a16:creationId xmlns:a16="http://schemas.microsoft.com/office/drawing/2014/main" id="{44ACC216-45B1-B25C-A125-7A58D52A6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911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44DBCCE2-AA5D-B9D9-FD2E-60FB84717B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8327" y="274940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id="{091CA54A-99C6-8EFF-84F5-E21F5FC54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7743" y="2752158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id="{E4C6DD27-ED6A-3977-9179-B7C6F9D7E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7159" y="2754916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id="{24F1BC3A-83F4-3677-2BFB-AA502E3F1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6575" y="2757674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id="{50DA7D4C-E8BB-6EB1-DF19-0E4560EC0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5991" y="2760432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>
              <a:extLst>
                <a:ext uri="{FF2B5EF4-FFF2-40B4-BE49-F238E27FC236}">
                  <a16:creationId xmlns:a16="http://schemas.microsoft.com/office/drawing/2014/main" id="{06BD4FAC-272C-43A7-0BA8-64BFE27980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95407" y="2763190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id="{D9826001-8669-229E-8E10-A268C48C9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4823" y="2765948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3E26EDCB-054B-FC63-9BB5-020FC354D2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94239" y="2768706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>
              <a:extLst>
                <a:ext uri="{FF2B5EF4-FFF2-40B4-BE49-F238E27FC236}">
                  <a16:creationId xmlns:a16="http://schemas.microsoft.com/office/drawing/2014/main" id="{427A98A0-81CC-3D63-F885-3AF24B42C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3647" y="2771464"/>
              <a:ext cx="3844629" cy="1017272"/>
            </a:xfrm>
            <a:prstGeom prst="line">
              <a:avLst/>
            </a:prstGeom>
            <a:ln w="19050">
              <a:solidFill>
                <a:srgbClr val="DFC453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E1E6425C-5EBB-442B-4207-A27E705E36D7}"/>
              </a:ext>
            </a:extLst>
          </p:cNvPr>
          <p:cNvSpPr/>
          <p:nvPr/>
        </p:nvSpPr>
        <p:spPr>
          <a:xfrm>
            <a:off x="13680080" y="3273894"/>
            <a:ext cx="754258" cy="134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9" name="Полилиния: фигура 158">
            <a:extLst>
              <a:ext uri="{FF2B5EF4-FFF2-40B4-BE49-F238E27FC236}">
                <a16:creationId xmlns:a16="http://schemas.microsoft.com/office/drawing/2014/main" id="{4604C696-E8C8-E77C-58E7-8FA0BCE95D79}"/>
              </a:ext>
            </a:extLst>
          </p:cNvPr>
          <p:cNvSpPr/>
          <p:nvPr/>
        </p:nvSpPr>
        <p:spPr>
          <a:xfrm rot="16200000">
            <a:off x="8165101" y="-894022"/>
            <a:ext cx="1334468" cy="9676451"/>
          </a:xfrm>
          <a:custGeom>
            <a:avLst/>
            <a:gdLst>
              <a:gd name="connsiteX0" fmla="*/ 1028700 w 1028700"/>
              <a:gd name="connsiteY0" fmla="*/ 3844182 h 8172786"/>
              <a:gd name="connsiteX1" fmla="*/ 1028700 w 1028700"/>
              <a:gd name="connsiteY1" fmla="*/ 8172786 h 8172786"/>
              <a:gd name="connsiteX2" fmla="*/ 0 w 1028700"/>
              <a:gd name="connsiteY2" fmla="*/ 8172786 h 8172786"/>
              <a:gd name="connsiteX3" fmla="*/ 0 w 1028700"/>
              <a:gd name="connsiteY3" fmla="*/ 3844629 h 8172786"/>
              <a:gd name="connsiteX4" fmla="*/ 0 w 1028700"/>
              <a:gd name="connsiteY4" fmla="*/ 3844629 h 8172786"/>
              <a:gd name="connsiteX5" fmla="*/ 0 w 1028700"/>
              <a:gd name="connsiteY5" fmla="*/ 3844464 h 8172786"/>
              <a:gd name="connsiteX6" fmla="*/ 0 w 1028700"/>
              <a:gd name="connsiteY6" fmla="*/ 3844181 h 8172786"/>
              <a:gd name="connsiteX7" fmla="*/ 1 w 1028700"/>
              <a:gd name="connsiteY7" fmla="*/ 3844181 h 8172786"/>
              <a:gd name="connsiteX8" fmla="*/ 11429 w 1028700"/>
              <a:gd name="connsiteY8" fmla="*/ 0 h 8172786"/>
              <a:gd name="connsiteX9" fmla="*/ 1028581 w 1028700"/>
              <a:gd name="connsiteY9" fmla="*/ 3844182 h 817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8172786">
                <a:moveTo>
                  <a:pt x="1028700" y="3844182"/>
                </a:moveTo>
                <a:lnTo>
                  <a:pt x="1028700" y="8172786"/>
                </a:lnTo>
                <a:lnTo>
                  <a:pt x="0" y="8172786"/>
                </a:lnTo>
                <a:lnTo>
                  <a:pt x="0" y="3844629"/>
                </a:lnTo>
                <a:lnTo>
                  <a:pt x="0" y="3844629"/>
                </a:lnTo>
                <a:lnTo>
                  <a:pt x="0" y="3844464"/>
                </a:lnTo>
                <a:lnTo>
                  <a:pt x="0" y="3844181"/>
                </a:lnTo>
                <a:lnTo>
                  <a:pt x="1" y="3844181"/>
                </a:lnTo>
                <a:lnTo>
                  <a:pt x="11429" y="0"/>
                </a:lnTo>
                <a:lnTo>
                  <a:pt x="1028581" y="3844182"/>
                </a:lnTo>
                <a:close/>
              </a:path>
            </a:pathLst>
          </a:custGeom>
          <a:noFill/>
          <a:ln w="12700">
            <a:solidFill>
              <a:srgbClr val="7546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13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1" name="Прямая со стрелкой 280">
            <a:extLst>
              <a:ext uri="{FF2B5EF4-FFF2-40B4-BE49-F238E27FC236}">
                <a16:creationId xmlns:a16="http://schemas.microsoft.com/office/drawing/2014/main" id="{FC7826AD-8450-6B5D-5AF7-29636824D64A}"/>
              </a:ext>
            </a:extLst>
          </p:cNvPr>
          <p:cNvCxnSpPr>
            <a:cxnSpLocks/>
          </p:cNvCxnSpPr>
          <p:nvPr/>
        </p:nvCxnSpPr>
        <p:spPr>
          <a:xfrm>
            <a:off x="8667060" y="3278836"/>
            <a:ext cx="0" cy="1344189"/>
          </a:xfrm>
          <a:prstGeom prst="straightConnector1">
            <a:avLst/>
          </a:prstGeom>
          <a:ln w="25400">
            <a:solidFill>
              <a:srgbClr val="C00000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763DE01-5E2B-78FF-45AB-9717E7D98B37}"/>
              </a:ext>
            </a:extLst>
          </p:cNvPr>
          <p:cNvCxnSpPr>
            <a:cxnSpLocks/>
          </p:cNvCxnSpPr>
          <p:nvPr/>
        </p:nvCxnSpPr>
        <p:spPr>
          <a:xfrm>
            <a:off x="8666668" y="2491830"/>
            <a:ext cx="0" cy="67755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75A8D0-A4C3-93BD-8ADC-193B637D4B61}"/>
              </a:ext>
            </a:extLst>
          </p:cNvPr>
          <p:cNvSpPr txBox="1"/>
          <p:nvPr/>
        </p:nvSpPr>
        <p:spPr>
          <a:xfrm>
            <a:off x="8710709" y="2485503"/>
            <a:ext cx="3883951" cy="6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spcBef>
                <a:spcPts val="1184"/>
              </a:spcBef>
              <a:defRPr/>
            </a:pPr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15</a:t>
            </a:r>
            <a:b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</a:br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Апреля</a:t>
            </a:r>
            <a:endParaRPr lang="en-US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7" name="Полилиния: фигура 346">
            <a:extLst>
              <a:ext uri="{FF2B5EF4-FFF2-40B4-BE49-F238E27FC236}">
                <a16:creationId xmlns:a16="http://schemas.microsoft.com/office/drawing/2014/main" id="{25624930-AF5F-7735-AD17-DC44A643B80D}"/>
              </a:ext>
            </a:extLst>
          </p:cNvPr>
          <p:cNvSpPr/>
          <p:nvPr/>
        </p:nvSpPr>
        <p:spPr>
          <a:xfrm rot="16200000" flipH="1" flipV="1">
            <a:off x="2600246" y="-880224"/>
            <a:ext cx="1334468" cy="9676451"/>
          </a:xfrm>
          <a:custGeom>
            <a:avLst/>
            <a:gdLst>
              <a:gd name="connsiteX0" fmla="*/ 1028700 w 1028700"/>
              <a:gd name="connsiteY0" fmla="*/ 3844182 h 8172786"/>
              <a:gd name="connsiteX1" fmla="*/ 1028700 w 1028700"/>
              <a:gd name="connsiteY1" fmla="*/ 8172786 h 8172786"/>
              <a:gd name="connsiteX2" fmla="*/ 0 w 1028700"/>
              <a:gd name="connsiteY2" fmla="*/ 8172786 h 8172786"/>
              <a:gd name="connsiteX3" fmla="*/ 0 w 1028700"/>
              <a:gd name="connsiteY3" fmla="*/ 3844629 h 8172786"/>
              <a:gd name="connsiteX4" fmla="*/ 0 w 1028700"/>
              <a:gd name="connsiteY4" fmla="*/ 3844629 h 8172786"/>
              <a:gd name="connsiteX5" fmla="*/ 0 w 1028700"/>
              <a:gd name="connsiteY5" fmla="*/ 3844464 h 8172786"/>
              <a:gd name="connsiteX6" fmla="*/ 0 w 1028700"/>
              <a:gd name="connsiteY6" fmla="*/ 3844181 h 8172786"/>
              <a:gd name="connsiteX7" fmla="*/ 1 w 1028700"/>
              <a:gd name="connsiteY7" fmla="*/ 3844181 h 8172786"/>
              <a:gd name="connsiteX8" fmla="*/ 11429 w 1028700"/>
              <a:gd name="connsiteY8" fmla="*/ 0 h 8172786"/>
              <a:gd name="connsiteX9" fmla="*/ 1028581 w 1028700"/>
              <a:gd name="connsiteY9" fmla="*/ 3844182 h 817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8172786">
                <a:moveTo>
                  <a:pt x="1028700" y="3844182"/>
                </a:moveTo>
                <a:lnTo>
                  <a:pt x="1028700" y="8172786"/>
                </a:lnTo>
                <a:lnTo>
                  <a:pt x="0" y="8172786"/>
                </a:lnTo>
                <a:lnTo>
                  <a:pt x="0" y="3844629"/>
                </a:lnTo>
                <a:lnTo>
                  <a:pt x="0" y="3844629"/>
                </a:lnTo>
                <a:lnTo>
                  <a:pt x="0" y="3844464"/>
                </a:lnTo>
                <a:lnTo>
                  <a:pt x="0" y="3844181"/>
                </a:lnTo>
                <a:lnTo>
                  <a:pt x="1" y="3844181"/>
                </a:lnTo>
                <a:lnTo>
                  <a:pt x="11429" y="0"/>
                </a:lnTo>
                <a:lnTo>
                  <a:pt x="1028581" y="3844182"/>
                </a:lnTo>
                <a:close/>
              </a:path>
            </a:pathLst>
          </a:custGeom>
          <a:noFill/>
          <a:ln w="12700">
            <a:solidFill>
              <a:srgbClr val="7546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13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08B7926B-0C88-1413-ACCB-8E1794282EAD}"/>
              </a:ext>
            </a:extLst>
          </p:cNvPr>
          <p:cNvSpPr txBox="1"/>
          <p:nvPr/>
        </p:nvSpPr>
        <p:spPr>
          <a:xfrm flipH="1">
            <a:off x="-357532" y="1465343"/>
            <a:ext cx="3883952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082622">
              <a:spcBef>
                <a:spcPts val="1184"/>
              </a:spcBef>
              <a:defRPr/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2023</a:t>
            </a:r>
            <a:endParaRPr lang="en-US" sz="3315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367" name="Группа 366">
            <a:extLst>
              <a:ext uri="{FF2B5EF4-FFF2-40B4-BE49-F238E27FC236}">
                <a16:creationId xmlns:a16="http://schemas.microsoft.com/office/drawing/2014/main" id="{0E97182C-47E3-BF50-1283-B0D89FFE3FA9}"/>
              </a:ext>
            </a:extLst>
          </p:cNvPr>
          <p:cNvGrpSpPr/>
          <p:nvPr/>
        </p:nvGrpSpPr>
        <p:grpSpPr>
          <a:xfrm flipH="1">
            <a:off x="3755859" y="1310779"/>
            <a:ext cx="4575367" cy="5627008"/>
            <a:chOff x="3657600" y="1943100"/>
            <a:chExt cx="3996691" cy="3794760"/>
          </a:xfrm>
        </p:grpSpPr>
        <p:cxnSp>
          <p:nvCxnSpPr>
            <p:cNvPr id="368" name="Прямая соединительная линия 367">
              <a:extLst>
                <a:ext uri="{FF2B5EF4-FFF2-40B4-BE49-F238E27FC236}">
                  <a16:creationId xmlns:a16="http://schemas.microsoft.com/office/drawing/2014/main" id="{85F1735B-CC83-68E9-6F85-BC2ADEC22568}"/>
                </a:ext>
              </a:extLst>
            </p:cNvPr>
            <p:cNvCxnSpPr/>
            <p:nvPr/>
          </p:nvCxnSpPr>
          <p:spPr>
            <a:xfrm>
              <a:off x="3657600" y="1943100"/>
              <a:ext cx="0" cy="379476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>
              <a:extLst>
                <a:ext uri="{FF2B5EF4-FFF2-40B4-BE49-F238E27FC236}">
                  <a16:creationId xmlns:a16="http://schemas.microsoft.com/office/drawing/2014/main" id="{B6B77ED7-6724-2894-D837-58AC220F6FEE}"/>
                </a:ext>
              </a:extLst>
            </p:cNvPr>
            <p:cNvCxnSpPr/>
            <p:nvPr/>
          </p:nvCxnSpPr>
          <p:spPr>
            <a:xfrm>
              <a:off x="7654291" y="1943100"/>
              <a:ext cx="0" cy="379476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5" name="TextBox 374">
            <a:extLst>
              <a:ext uri="{FF2B5EF4-FFF2-40B4-BE49-F238E27FC236}">
                <a16:creationId xmlns:a16="http://schemas.microsoft.com/office/drawing/2014/main" id="{11A25232-D4DB-7D4F-4AEE-26BF46BB5528}"/>
              </a:ext>
            </a:extLst>
          </p:cNvPr>
          <p:cNvSpPr txBox="1"/>
          <p:nvPr/>
        </p:nvSpPr>
        <p:spPr>
          <a:xfrm>
            <a:off x="8569802" y="1465343"/>
            <a:ext cx="3883952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2622">
              <a:spcBef>
                <a:spcPts val="1184"/>
              </a:spcBef>
              <a:defRPr/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2025</a:t>
            </a:r>
            <a:endParaRPr lang="en-US" sz="3315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380" name="Прямая соединительная линия 379">
            <a:extLst>
              <a:ext uri="{FF2B5EF4-FFF2-40B4-BE49-F238E27FC236}">
                <a16:creationId xmlns:a16="http://schemas.microsoft.com/office/drawing/2014/main" id="{56B5EA81-3D58-3CE9-0096-4624E24F8CA8}"/>
              </a:ext>
            </a:extLst>
          </p:cNvPr>
          <p:cNvCxnSpPr/>
          <p:nvPr/>
        </p:nvCxnSpPr>
        <p:spPr>
          <a:xfrm flipH="1">
            <a:off x="13665418" y="1310779"/>
            <a:ext cx="0" cy="562700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7EA00D-7654-A073-959F-A976E403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EC650-C916-C5BC-FBC5-531CD53DD66C}"/>
              </a:ext>
            </a:extLst>
          </p:cNvPr>
          <p:cNvSpPr txBox="1"/>
          <p:nvPr/>
        </p:nvSpPr>
        <p:spPr>
          <a:xfrm>
            <a:off x="761494" y="371933"/>
            <a:ext cx="12912157" cy="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84"/>
              </a:spcBef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Субъекты РОП: </a:t>
            </a: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itchFamily="2" charset="0"/>
              </a:rPr>
              <a:t>переход ответственности</a:t>
            </a:r>
            <a:endParaRPr lang="en-US" sz="3315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itchFamily="2" charset="-52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4839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388AB-68E7-9BCB-ED1E-AF1CD7DDF44A}"/>
              </a:ext>
            </a:extLst>
          </p:cNvPr>
          <p:cNvSpPr txBox="1"/>
          <p:nvPr/>
        </p:nvSpPr>
        <p:spPr>
          <a:xfrm>
            <a:off x="761494" y="420622"/>
            <a:ext cx="12912157" cy="9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2622">
              <a:spcBef>
                <a:spcPts val="1184"/>
              </a:spcBef>
              <a:defRPr/>
            </a:pPr>
            <a:r>
              <a:rPr lang="ru-RU" sz="3315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SemiBold" pitchFamily="2" charset="-52"/>
                <a:ea typeface="Roboto Slab" pitchFamily="2" charset="0"/>
              </a:rPr>
              <a:t>Способы выполнения  РОП</a:t>
            </a:r>
            <a:br>
              <a:rPr lang="ru-RU" sz="3315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Slab" pitchFamily="2" charset="0"/>
              </a:rPr>
            </a:br>
            <a:r>
              <a:rPr lang="ru-RU" sz="2368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(обязанности по обеспечению утилизации отходов от использования товаров) </a:t>
            </a:r>
            <a:endParaRPr lang="ru-RU" sz="3315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DE7DDAA-D5FE-E22E-4F66-0B2CDB82B427}"/>
              </a:ext>
            </a:extLst>
          </p:cNvPr>
          <p:cNvGrpSpPr/>
          <p:nvPr/>
        </p:nvGrpSpPr>
        <p:grpSpPr>
          <a:xfrm>
            <a:off x="1886862" y="1866454"/>
            <a:ext cx="3602275" cy="1317020"/>
            <a:chOff x="1018095" y="1263192"/>
            <a:chExt cx="3042502" cy="1112363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8FB040EB-B0EE-B75C-CF86-71EC58EF430D}"/>
                </a:ext>
              </a:extLst>
            </p:cNvPr>
            <p:cNvSpPr/>
            <p:nvPr/>
          </p:nvSpPr>
          <p:spPr>
            <a:xfrm>
              <a:off x="1018095" y="1263192"/>
              <a:ext cx="3042502" cy="1112363"/>
            </a:xfrm>
            <a:prstGeom prst="roundRect">
              <a:avLst>
                <a:gd name="adj" fmla="val 13242"/>
              </a:avLst>
            </a:prstGeom>
            <a:noFill/>
            <a:ln w="1905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>
                <a:latin typeface="Montserrat" pitchFamily="2" charset="-5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1037DA-EAFC-CC29-E186-0201EEFB35F6}"/>
                </a:ext>
              </a:extLst>
            </p:cNvPr>
            <p:cNvSpPr txBox="1"/>
            <p:nvPr/>
          </p:nvSpPr>
          <p:spPr>
            <a:xfrm>
              <a:off x="1073478" y="1472611"/>
              <a:ext cx="2931735" cy="6935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368" dirty="0">
                  <a:latin typeface="Montserrat SemiBold" pitchFamily="2" charset="-52"/>
                  <a:ea typeface="Roboto Slab" pitchFamily="2" charset="0"/>
                  <a:cs typeface="Open Sans" pitchFamily="2" charset="0"/>
                </a:rPr>
                <a:t>Самостоятельная утилизация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3699DAC-3FD1-738D-8BC6-6C295730E02E}"/>
              </a:ext>
            </a:extLst>
          </p:cNvPr>
          <p:cNvGrpSpPr/>
          <p:nvPr/>
        </p:nvGrpSpPr>
        <p:grpSpPr>
          <a:xfrm>
            <a:off x="2860210" y="3579812"/>
            <a:ext cx="4634033" cy="1317021"/>
            <a:chOff x="1018095" y="1263192"/>
            <a:chExt cx="3713581" cy="111236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54A7CF75-B5CC-CC2B-387E-959839D16806}"/>
                </a:ext>
              </a:extLst>
            </p:cNvPr>
            <p:cNvSpPr/>
            <p:nvPr/>
          </p:nvSpPr>
          <p:spPr>
            <a:xfrm>
              <a:off x="1018095" y="1263192"/>
              <a:ext cx="3342455" cy="1112363"/>
            </a:xfrm>
            <a:prstGeom prst="roundRect">
              <a:avLst>
                <a:gd name="adj" fmla="val 11872"/>
              </a:avLst>
            </a:prstGeom>
            <a:noFill/>
            <a:ln w="1905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 dirty="0">
                <a:latin typeface="Montserrat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FC16F-9C30-08A6-B580-8F1DEF3B9243}"/>
                </a:ext>
              </a:extLst>
            </p:cNvPr>
            <p:cNvSpPr txBox="1"/>
            <p:nvPr/>
          </p:nvSpPr>
          <p:spPr>
            <a:xfrm>
              <a:off x="1128861" y="1288177"/>
              <a:ext cx="3602815" cy="106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95" dirty="0"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Создание и использование собственной инфраструктуры</a:t>
              </a:r>
              <a:br>
                <a:rPr lang="en-US" sz="1895" dirty="0">
                  <a:latin typeface="Montserrat" pitchFamily="2" charset="-52"/>
                  <a:ea typeface="Open Sans" pitchFamily="2" charset="0"/>
                  <a:cs typeface="Open Sans" pitchFamily="2" charset="0"/>
                </a:rPr>
              </a:br>
              <a:r>
                <a:rPr lang="ru-RU" sz="1895" dirty="0">
                  <a:latin typeface="Montserrat" pitchFamily="2" charset="-52"/>
                  <a:ea typeface="Open Sans" pitchFamily="2" charset="0"/>
                  <a:cs typeface="Open Sans" pitchFamily="2" charset="0"/>
                </a:rPr>
                <a:t>по утилизации отходов от использования товаров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77F3BEF-0F83-31C1-28B5-71F530B5AE68}"/>
              </a:ext>
            </a:extLst>
          </p:cNvPr>
          <p:cNvGrpSpPr/>
          <p:nvPr/>
        </p:nvGrpSpPr>
        <p:grpSpPr>
          <a:xfrm>
            <a:off x="2860210" y="5400434"/>
            <a:ext cx="4217944" cy="1325456"/>
            <a:chOff x="1018095" y="1285183"/>
            <a:chExt cx="3380138" cy="1352653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1AE1D01-73B3-095A-36CE-9E4B416970EF}"/>
                </a:ext>
              </a:extLst>
            </p:cNvPr>
            <p:cNvSpPr/>
            <p:nvPr/>
          </p:nvSpPr>
          <p:spPr>
            <a:xfrm>
              <a:off x="1018095" y="1285183"/>
              <a:ext cx="3380138" cy="1352653"/>
            </a:xfrm>
            <a:prstGeom prst="roundRect">
              <a:avLst>
                <a:gd name="adj" fmla="val 11872"/>
              </a:avLst>
            </a:prstGeom>
            <a:noFill/>
            <a:ln w="1905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 dirty="0">
                <a:latin typeface="Montserrat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0C0D9-A40A-1D6E-37CC-AF6D21B31D9B}"/>
                </a:ext>
              </a:extLst>
            </p:cNvPr>
            <p:cNvSpPr txBox="1"/>
            <p:nvPr/>
          </p:nvSpPr>
          <p:spPr>
            <a:xfrm>
              <a:off x="1128860" y="1348763"/>
              <a:ext cx="3088536" cy="128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95" dirty="0">
                  <a:latin typeface="Montserrat" pitchFamily="2" charset="-52"/>
                  <a:ea typeface="Open Sans" pitchFamily="2" charset="0"/>
                  <a:cs typeface="Open Sans" pitchFamily="2" charset="0"/>
                </a:rPr>
                <a:t>Заключение договора с утилизатором </a:t>
              </a:r>
            </a:p>
            <a:p>
              <a:r>
                <a:rPr lang="ru-RU" sz="1895" b="1" dirty="0">
                  <a:latin typeface="Montserrat" pitchFamily="2" charset="-52"/>
                  <a:ea typeface="Open Sans" pitchFamily="2" charset="0"/>
                  <a:cs typeface="Open Sans" pitchFamily="2" charset="0"/>
                </a:rPr>
                <a:t>(получения АКТА УТИЛИЗАЦИИ)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DCA3228-4539-64C5-9BAD-B3E6DF50E8C5}"/>
              </a:ext>
            </a:extLst>
          </p:cNvPr>
          <p:cNvGrpSpPr/>
          <p:nvPr/>
        </p:nvGrpSpPr>
        <p:grpSpPr>
          <a:xfrm>
            <a:off x="9123343" y="1866455"/>
            <a:ext cx="3238225" cy="1317021"/>
            <a:chOff x="1018095" y="1263192"/>
            <a:chExt cx="3042502" cy="1112363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57757E4-D03A-235C-DA5C-121B3A855F36}"/>
                </a:ext>
              </a:extLst>
            </p:cNvPr>
            <p:cNvSpPr/>
            <p:nvPr/>
          </p:nvSpPr>
          <p:spPr>
            <a:xfrm>
              <a:off x="1018095" y="1263192"/>
              <a:ext cx="3042502" cy="1112363"/>
            </a:xfrm>
            <a:prstGeom prst="roundRect">
              <a:avLst>
                <a:gd name="adj" fmla="val 13242"/>
              </a:avLst>
            </a:prstGeom>
            <a:noFill/>
            <a:ln w="19050">
              <a:solidFill>
                <a:srgbClr val="5482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>
                <a:latin typeface="Montserrat" pitchFamily="2" charset="-52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A2F58B-BE6E-6578-DBAC-20731DB4300B}"/>
                </a:ext>
              </a:extLst>
            </p:cNvPr>
            <p:cNvSpPr txBox="1"/>
            <p:nvPr/>
          </p:nvSpPr>
          <p:spPr>
            <a:xfrm>
              <a:off x="1073478" y="1318726"/>
              <a:ext cx="2931736" cy="10012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368" dirty="0">
                  <a:latin typeface="Montserrat SemiBold" pitchFamily="2" charset="-52"/>
                  <a:ea typeface="Roboto Slab" pitchFamily="2" charset="0"/>
                  <a:cs typeface="Open Sans" pitchFamily="2" charset="0"/>
                </a:rPr>
                <a:t>Уплата экологического </a:t>
              </a:r>
              <a:br>
                <a:rPr lang="ru-RU" sz="2368" dirty="0">
                  <a:latin typeface="Montserrat SemiBold" pitchFamily="2" charset="-52"/>
                  <a:ea typeface="Roboto Slab" pitchFamily="2" charset="0"/>
                  <a:cs typeface="Open Sans" pitchFamily="2" charset="0"/>
                </a:rPr>
              </a:br>
              <a:r>
                <a:rPr lang="ru-RU" sz="2368" dirty="0">
                  <a:latin typeface="Montserrat SemiBold" pitchFamily="2" charset="-52"/>
                  <a:ea typeface="Roboto Slab" pitchFamily="2" charset="0"/>
                  <a:cs typeface="Open Sans" pitchFamily="2" charset="0"/>
                </a:rPr>
                <a:t>сбора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8D76437-8F8B-920C-C783-7DD58C35CF83}"/>
              </a:ext>
            </a:extLst>
          </p:cNvPr>
          <p:cNvGrpSpPr/>
          <p:nvPr/>
        </p:nvGrpSpPr>
        <p:grpSpPr>
          <a:xfrm>
            <a:off x="3899382" y="1366720"/>
            <a:ext cx="6843074" cy="468961"/>
            <a:chOff x="3615259" y="1054019"/>
            <a:chExt cx="5115222" cy="626572"/>
          </a:xfrm>
        </p:grpSpPr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513D318C-4670-E362-95B1-CF3129D749F4}"/>
                </a:ext>
              </a:extLst>
            </p:cNvPr>
            <p:cNvCxnSpPr/>
            <p:nvPr/>
          </p:nvCxnSpPr>
          <p:spPr>
            <a:xfrm flipH="1">
              <a:off x="3615259" y="1054019"/>
              <a:ext cx="626572" cy="626572"/>
            </a:xfrm>
            <a:prstGeom prst="straightConnector1">
              <a:avLst/>
            </a:prstGeom>
            <a:ln w="22225" cap="rnd">
              <a:solidFill>
                <a:srgbClr val="548235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F4BF6481-BAC5-A24B-87C0-29E33C6C6129}"/>
                </a:ext>
              </a:extLst>
            </p:cNvPr>
            <p:cNvCxnSpPr>
              <a:cxnSpLocks/>
            </p:cNvCxnSpPr>
            <p:nvPr/>
          </p:nvCxnSpPr>
          <p:spPr>
            <a:xfrm>
              <a:off x="8103909" y="1054019"/>
              <a:ext cx="626572" cy="626572"/>
            </a:xfrm>
            <a:prstGeom prst="straightConnector1">
              <a:avLst/>
            </a:prstGeom>
            <a:ln w="22225" cap="rnd">
              <a:solidFill>
                <a:srgbClr val="548235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16DACD7D-2582-51A2-43AF-E0B32B60DCC5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1987186" y="3365298"/>
            <a:ext cx="1024078" cy="721978"/>
          </a:xfrm>
          <a:prstGeom prst="bentConnector2">
            <a:avLst/>
          </a:prstGeom>
          <a:ln w="22225" cap="rnd">
            <a:solidFill>
              <a:srgbClr val="54823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79C2C37A-1BA6-510C-890C-963742D43D4E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1074759" y="4277711"/>
            <a:ext cx="2848920" cy="721982"/>
          </a:xfrm>
          <a:prstGeom prst="bentConnector2">
            <a:avLst/>
          </a:prstGeom>
          <a:ln w="22225" cap="rnd">
            <a:solidFill>
              <a:srgbClr val="54823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D45C8969-5029-FBF0-2FB3-C60084B9E5E5}"/>
              </a:ext>
            </a:extLst>
          </p:cNvPr>
          <p:cNvSpPr/>
          <p:nvPr/>
        </p:nvSpPr>
        <p:spPr>
          <a:xfrm>
            <a:off x="7197566" y="3726283"/>
            <a:ext cx="308265" cy="2999607"/>
          </a:xfrm>
          <a:prstGeom prst="rightBrace">
            <a:avLst>
              <a:gd name="adj1" fmla="val 104436"/>
              <a:gd name="adj2" fmla="val 50000"/>
            </a:avLst>
          </a:prstGeom>
          <a:ln w="22225" cap="rnd">
            <a:solidFill>
              <a:srgbClr val="548235"/>
            </a:solidFill>
            <a:round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31">
              <a:latin typeface="Montserrat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7B37CB-A02D-6A8C-EF41-F42403ABEB59}"/>
              </a:ext>
            </a:extLst>
          </p:cNvPr>
          <p:cNvSpPr txBox="1"/>
          <p:nvPr/>
        </p:nvSpPr>
        <p:spPr>
          <a:xfrm>
            <a:off x="7672265" y="4859895"/>
            <a:ext cx="3238224" cy="67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95" b="1" dirty="0">
                <a:solidFill>
                  <a:srgbClr val="754668"/>
                </a:solidFill>
                <a:latin typeface="Montserrat" pitchFamily="2" charset="-52"/>
                <a:ea typeface="Roboto Slab" pitchFamily="2" charset="0"/>
                <a:cs typeface="Open Sans" pitchFamily="2" charset="0"/>
              </a:rPr>
              <a:t>Регистрация в Реестре утилизаторов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1261C44-14F9-D55C-E055-85379920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1CA7A-B10E-50FA-47E1-D419DCD9B469}"/>
              </a:ext>
            </a:extLst>
          </p:cNvPr>
          <p:cNvSpPr txBox="1"/>
          <p:nvPr/>
        </p:nvSpPr>
        <p:spPr>
          <a:xfrm flipH="1">
            <a:off x="3224776" y="7325235"/>
            <a:ext cx="3488812" cy="456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368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Отчет регулятору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9AEC6B-6107-D107-62EB-C2264E5B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9" t="2700" r="2573" b="6399"/>
          <a:stretch/>
        </p:blipFill>
        <p:spPr bwMode="auto">
          <a:xfrm>
            <a:off x="6280854" y="6926248"/>
            <a:ext cx="1594600" cy="1031545"/>
          </a:xfrm>
          <a:custGeom>
            <a:avLst/>
            <a:gdLst>
              <a:gd name="connsiteX0" fmla="*/ 609600 w 1177925"/>
              <a:gd name="connsiteY0" fmla="*/ 0 h 762000"/>
              <a:gd name="connsiteX1" fmla="*/ 650875 w 1177925"/>
              <a:gd name="connsiteY1" fmla="*/ 28575 h 762000"/>
              <a:gd name="connsiteX2" fmla="*/ 790575 w 1177925"/>
              <a:gd name="connsiteY2" fmla="*/ 50800 h 762000"/>
              <a:gd name="connsiteX3" fmla="*/ 920750 w 1177925"/>
              <a:gd name="connsiteY3" fmla="*/ 101600 h 762000"/>
              <a:gd name="connsiteX4" fmla="*/ 955675 w 1177925"/>
              <a:gd name="connsiteY4" fmla="*/ 165100 h 762000"/>
              <a:gd name="connsiteX5" fmla="*/ 955675 w 1177925"/>
              <a:gd name="connsiteY5" fmla="*/ 234950 h 762000"/>
              <a:gd name="connsiteX6" fmla="*/ 939800 w 1177925"/>
              <a:gd name="connsiteY6" fmla="*/ 327025 h 762000"/>
              <a:gd name="connsiteX7" fmla="*/ 796925 w 1177925"/>
              <a:gd name="connsiteY7" fmla="*/ 428625 h 762000"/>
              <a:gd name="connsiteX8" fmla="*/ 793750 w 1177925"/>
              <a:gd name="connsiteY8" fmla="*/ 596900 h 762000"/>
              <a:gd name="connsiteX9" fmla="*/ 1177925 w 1177925"/>
              <a:gd name="connsiteY9" fmla="*/ 600075 h 762000"/>
              <a:gd name="connsiteX10" fmla="*/ 1171575 w 1177925"/>
              <a:gd name="connsiteY10" fmla="*/ 762000 h 762000"/>
              <a:gd name="connsiteX11" fmla="*/ 0 w 1177925"/>
              <a:gd name="connsiteY11" fmla="*/ 752475 h 762000"/>
              <a:gd name="connsiteX12" fmla="*/ 0 w 1177925"/>
              <a:gd name="connsiteY12" fmla="*/ 603250 h 762000"/>
              <a:gd name="connsiteX13" fmla="*/ 69850 w 1177925"/>
              <a:gd name="connsiteY13" fmla="*/ 593725 h 762000"/>
              <a:gd name="connsiteX14" fmla="*/ 219075 w 1177925"/>
              <a:gd name="connsiteY14" fmla="*/ 590550 h 762000"/>
              <a:gd name="connsiteX15" fmla="*/ 330200 w 1177925"/>
              <a:gd name="connsiteY15" fmla="*/ 584200 h 762000"/>
              <a:gd name="connsiteX16" fmla="*/ 419100 w 1177925"/>
              <a:gd name="connsiteY16" fmla="*/ 568325 h 762000"/>
              <a:gd name="connsiteX17" fmla="*/ 419100 w 1177925"/>
              <a:gd name="connsiteY17" fmla="*/ 533400 h 762000"/>
              <a:gd name="connsiteX18" fmla="*/ 412750 w 1177925"/>
              <a:gd name="connsiteY18" fmla="*/ 457200 h 762000"/>
              <a:gd name="connsiteX19" fmla="*/ 358775 w 1177925"/>
              <a:gd name="connsiteY19" fmla="*/ 415925 h 762000"/>
              <a:gd name="connsiteX20" fmla="*/ 304800 w 1177925"/>
              <a:gd name="connsiteY20" fmla="*/ 384175 h 762000"/>
              <a:gd name="connsiteX21" fmla="*/ 273050 w 1177925"/>
              <a:gd name="connsiteY21" fmla="*/ 355600 h 762000"/>
              <a:gd name="connsiteX22" fmla="*/ 247650 w 1177925"/>
              <a:gd name="connsiteY22" fmla="*/ 269875 h 762000"/>
              <a:gd name="connsiteX23" fmla="*/ 254000 w 1177925"/>
              <a:gd name="connsiteY23" fmla="*/ 187325 h 762000"/>
              <a:gd name="connsiteX24" fmla="*/ 301625 w 1177925"/>
              <a:gd name="connsiteY24" fmla="*/ 111125 h 762000"/>
              <a:gd name="connsiteX25" fmla="*/ 374650 w 1177925"/>
              <a:gd name="connsiteY25" fmla="*/ 63500 h 762000"/>
              <a:gd name="connsiteX26" fmla="*/ 438150 w 1177925"/>
              <a:gd name="connsiteY26" fmla="*/ 60325 h 762000"/>
              <a:gd name="connsiteX27" fmla="*/ 523875 w 1177925"/>
              <a:gd name="connsiteY27" fmla="*/ 63500 h 762000"/>
              <a:gd name="connsiteX28" fmla="*/ 546100 w 1177925"/>
              <a:gd name="connsiteY28" fmla="*/ 22225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7925" h="762000">
                <a:moveTo>
                  <a:pt x="609600" y="0"/>
                </a:moveTo>
                <a:lnTo>
                  <a:pt x="650875" y="28575"/>
                </a:lnTo>
                <a:lnTo>
                  <a:pt x="790575" y="50800"/>
                </a:lnTo>
                <a:lnTo>
                  <a:pt x="920750" y="101600"/>
                </a:lnTo>
                <a:lnTo>
                  <a:pt x="955675" y="165100"/>
                </a:lnTo>
                <a:lnTo>
                  <a:pt x="955675" y="234950"/>
                </a:lnTo>
                <a:lnTo>
                  <a:pt x="939800" y="327025"/>
                </a:lnTo>
                <a:lnTo>
                  <a:pt x="796925" y="428625"/>
                </a:lnTo>
                <a:cubicBezTo>
                  <a:pt x="795867" y="484717"/>
                  <a:pt x="794808" y="540808"/>
                  <a:pt x="793750" y="596900"/>
                </a:cubicBezTo>
                <a:lnTo>
                  <a:pt x="1177925" y="600075"/>
                </a:lnTo>
                <a:lnTo>
                  <a:pt x="1171575" y="762000"/>
                </a:lnTo>
                <a:lnTo>
                  <a:pt x="0" y="752475"/>
                </a:lnTo>
                <a:lnTo>
                  <a:pt x="0" y="603250"/>
                </a:lnTo>
                <a:lnTo>
                  <a:pt x="69850" y="593725"/>
                </a:lnTo>
                <a:lnTo>
                  <a:pt x="219075" y="590550"/>
                </a:lnTo>
                <a:lnTo>
                  <a:pt x="330200" y="584200"/>
                </a:lnTo>
                <a:lnTo>
                  <a:pt x="419100" y="568325"/>
                </a:lnTo>
                <a:lnTo>
                  <a:pt x="419100" y="533400"/>
                </a:lnTo>
                <a:lnTo>
                  <a:pt x="412750" y="457200"/>
                </a:lnTo>
                <a:lnTo>
                  <a:pt x="358775" y="415925"/>
                </a:lnTo>
                <a:lnTo>
                  <a:pt x="304800" y="384175"/>
                </a:lnTo>
                <a:lnTo>
                  <a:pt x="273050" y="355600"/>
                </a:lnTo>
                <a:lnTo>
                  <a:pt x="247650" y="269875"/>
                </a:lnTo>
                <a:lnTo>
                  <a:pt x="254000" y="187325"/>
                </a:lnTo>
                <a:lnTo>
                  <a:pt x="301625" y="111125"/>
                </a:lnTo>
                <a:lnTo>
                  <a:pt x="374650" y="63500"/>
                </a:lnTo>
                <a:lnTo>
                  <a:pt x="438150" y="60325"/>
                </a:lnTo>
                <a:lnTo>
                  <a:pt x="523875" y="63500"/>
                </a:lnTo>
                <a:lnTo>
                  <a:pt x="546100" y="22225"/>
                </a:lnTo>
                <a:close/>
              </a:path>
            </a:pathLst>
          </a:custGeom>
        </p:spPr>
      </p:pic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FBF64D0-E0C1-2AAF-AE92-2B7227E2777C}"/>
              </a:ext>
            </a:extLst>
          </p:cNvPr>
          <p:cNvCxnSpPr>
            <a:cxnSpLocks/>
          </p:cNvCxnSpPr>
          <p:nvPr/>
        </p:nvCxnSpPr>
        <p:spPr>
          <a:xfrm>
            <a:off x="4969182" y="6759332"/>
            <a:ext cx="0" cy="602706"/>
          </a:xfrm>
          <a:prstGeom prst="straightConnector1">
            <a:avLst/>
          </a:prstGeom>
          <a:ln w="22225" cap="rnd">
            <a:solidFill>
              <a:srgbClr val="548235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67456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F3DFCB-4EF5-48F7-A108-633DF81B73B0}"/>
              </a:ext>
            </a:extLst>
          </p:cNvPr>
          <p:cNvSpPr txBox="1"/>
          <p:nvPr/>
        </p:nvSpPr>
        <p:spPr>
          <a:xfrm>
            <a:off x="1054052" y="337336"/>
            <a:ext cx="12327036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184"/>
              </a:spcBef>
            </a:pPr>
            <a:r>
              <a:rPr lang="ru-RU" sz="3315" b="1" dirty="0">
                <a:latin typeface="Montserrat SemiBold" pitchFamily="2" charset="-52"/>
                <a:ea typeface="Roboto Slab" pitchFamily="2" charset="0"/>
                <a:cs typeface="Open Sans" pitchFamily="2" charset="0"/>
              </a:rPr>
              <a:t>Форма Акта утилизации (выдержки)</a:t>
            </a:r>
            <a:br>
              <a:rPr lang="en-US" sz="3315" b="1" dirty="0">
                <a:latin typeface="Montserrat SemiBold" pitchFamily="2" charset="-52"/>
                <a:ea typeface="Roboto Slab" pitchFamily="2" charset="0"/>
                <a:cs typeface="Open Sans" pitchFamily="2" charset="0"/>
              </a:rPr>
            </a:br>
            <a:r>
              <a:rPr lang="ru-RU" sz="1895" dirty="0">
                <a:latin typeface="Montserrat" pitchFamily="2" charset="-52"/>
                <a:ea typeface="Open Sans" pitchFamily="2" charset="0"/>
                <a:cs typeface="Open Sans" pitchFamily="2" charset="0"/>
              </a:rPr>
              <a:t>(утв. Приказом Минприроды России от 15 ноября 2023 г. № 762)</a:t>
            </a:r>
            <a:endParaRPr lang="en-US" sz="1895" dirty="0"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5D7C9-80FD-41FD-8FB3-5359B81F2640}"/>
              </a:ext>
            </a:extLst>
          </p:cNvPr>
          <p:cNvSpPr txBox="1"/>
          <p:nvPr/>
        </p:nvSpPr>
        <p:spPr>
          <a:xfrm>
            <a:off x="411631" y="1324590"/>
            <a:ext cx="13611884" cy="160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57" b="1" dirty="0">
                <a:solidFill>
                  <a:srgbClr val="0070C0"/>
                </a:solidFill>
              </a:rPr>
              <a:t>АКТ N</a:t>
            </a:r>
          </a:p>
          <a:p>
            <a:pPr algn="ctr"/>
            <a:r>
              <a:rPr lang="ru-RU" sz="1657" b="1" dirty="0">
                <a:solidFill>
                  <a:srgbClr val="0070C0"/>
                </a:solidFill>
              </a:rPr>
              <a:t>                утилизации отходов от использования товаров</a:t>
            </a:r>
          </a:p>
          <a:p>
            <a:pPr algn="ctr"/>
            <a:r>
              <a:rPr lang="ru-RU" sz="1657" b="1" dirty="0">
                <a:solidFill>
                  <a:srgbClr val="0070C0"/>
                </a:solidFill>
              </a:rPr>
              <a:t>    и (или) упаковки</a:t>
            </a:r>
          </a:p>
          <a:p>
            <a:r>
              <a:rPr lang="ru-RU" sz="1657" dirty="0">
                <a:solidFill>
                  <a:srgbClr val="0070C0"/>
                </a:solidFill>
              </a:rPr>
              <a:t>____________________                 		</a:t>
            </a:r>
            <a:r>
              <a:rPr lang="ru-RU" sz="1421" dirty="0">
                <a:solidFill>
                  <a:srgbClr val="0070C0"/>
                </a:solidFill>
              </a:rPr>
              <a:t>	</a:t>
            </a:r>
            <a:r>
              <a:rPr lang="ru-RU" sz="1657" dirty="0">
                <a:solidFill>
                  <a:srgbClr val="0070C0"/>
                </a:solidFill>
              </a:rPr>
              <a:t>		     		                 ____________________</a:t>
            </a:r>
          </a:p>
          <a:p>
            <a:r>
              <a:rPr lang="ru-RU" sz="1895" dirty="0">
                <a:solidFill>
                  <a:srgbClr val="0070C0"/>
                </a:solidFill>
              </a:rPr>
              <a:t>       </a:t>
            </a:r>
            <a:r>
              <a:rPr lang="ru-RU" sz="1303" dirty="0">
                <a:solidFill>
                  <a:srgbClr val="0070C0"/>
                </a:solidFill>
              </a:rPr>
              <a:t>место составления                                     								      дата составления</a:t>
            </a:r>
          </a:p>
          <a:p>
            <a:pPr algn="ctr"/>
            <a:r>
              <a:rPr lang="ru-RU" sz="1303" dirty="0">
                <a:solidFill>
                  <a:srgbClr val="0070C0"/>
                </a:solidFill>
              </a:rPr>
              <a:t>(…………………………)</a:t>
            </a:r>
            <a:endParaRPr lang="ru-RU" sz="1895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832A1E1-AB42-4FF8-8218-5524C5EC4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6825"/>
              </p:ext>
            </p:extLst>
          </p:nvPr>
        </p:nvGraphicFramePr>
        <p:xfrm>
          <a:off x="312496" y="2943485"/>
          <a:ext cx="13810154" cy="4369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269">
                  <a:extLst>
                    <a:ext uri="{9D8B030D-6E8A-4147-A177-3AD203B41FA5}">
                      <a16:colId xmlns:a16="http://schemas.microsoft.com/office/drawing/2014/main" val="1932262181"/>
                    </a:ext>
                  </a:extLst>
                </a:gridCol>
                <a:gridCol w="1289134">
                  <a:extLst>
                    <a:ext uri="{9D8B030D-6E8A-4147-A177-3AD203B41FA5}">
                      <a16:colId xmlns:a16="http://schemas.microsoft.com/office/drawing/2014/main" val="4116873298"/>
                    </a:ext>
                  </a:extLst>
                </a:gridCol>
                <a:gridCol w="1346415">
                  <a:extLst>
                    <a:ext uri="{9D8B030D-6E8A-4147-A177-3AD203B41FA5}">
                      <a16:colId xmlns:a16="http://schemas.microsoft.com/office/drawing/2014/main" val="2111833578"/>
                    </a:ext>
                  </a:extLst>
                </a:gridCol>
                <a:gridCol w="1048132">
                  <a:extLst>
                    <a:ext uri="{9D8B030D-6E8A-4147-A177-3AD203B41FA5}">
                      <a16:colId xmlns:a16="http://schemas.microsoft.com/office/drawing/2014/main" val="4058436396"/>
                    </a:ext>
                  </a:extLst>
                </a:gridCol>
                <a:gridCol w="1780161">
                  <a:extLst>
                    <a:ext uri="{9D8B030D-6E8A-4147-A177-3AD203B41FA5}">
                      <a16:colId xmlns:a16="http://schemas.microsoft.com/office/drawing/2014/main" val="531254981"/>
                    </a:ext>
                  </a:extLst>
                </a:gridCol>
                <a:gridCol w="1021215">
                  <a:extLst>
                    <a:ext uri="{9D8B030D-6E8A-4147-A177-3AD203B41FA5}">
                      <a16:colId xmlns:a16="http://schemas.microsoft.com/office/drawing/2014/main" val="2299488849"/>
                    </a:ext>
                  </a:extLst>
                </a:gridCol>
                <a:gridCol w="2223003">
                  <a:extLst>
                    <a:ext uri="{9D8B030D-6E8A-4147-A177-3AD203B41FA5}">
                      <a16:colId xmlns:a16="http://schemas.microsoft.com/office/drawing/2014/main" val="1890664666"/>
                    </a:ext>
                  </a:extLst>
                </a:gridCol>
                <a:gridCol w="2562099">
                  <a:extLst>
                    <a:ext uri="{9D8B030D-6E8A-4147-A177-3AD203B41FA5}">
                      <a16:colId xmlns:a16="http://schemas.microsoft.com/office/drawing/2014/main" val="4110245043"/>
                    </a:ext>
                  </a:extLst>
                </a:gridCol>
                <a:gridCol w="1976726">
                  <a:extLst>
                    <a:ext uri="{9D8B030D-6E8A-4147-A177-3AD203B41FA5}">
                      <a16:colId xmlns:a16="http://schemas.microsoft.com/office/drawing/2014/main" val="4120418344"/>
                    </a:ext>
                  </a:extLst>
                </a:gridCol>
              </a:tblGrid>
              <a:tr h="37657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№ п/п</a:t>
                      </a:r>
                    </a:p>
                  </a:txBody>
                  <a:tcPr marL="108264" marR="108264" marT="54131" marB="54131">
                    <a:lnL w="12700" cmpd="sng">
                      <a:noFill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rgbClr val="0F6FE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отхода от использования товаров/вторичного сырья, принятого для утилизации</a:t>
                      </a:r>
                      <a:endParaRPr lang="ru-RU" sz="13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Код по Федеральному классификационному каталогу отходов &lt;1&gt;/по Общероссийскому классификатору продукции по видам экономической деятельности ОК 034-2014 (КПЕС 2008)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Класс опасности отхода от использования товаров (в случае утилизации принятого вторичного сырья не заполняется)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Группа товаров, подлежащих утилизации после утраты ими потребительских свойств, в соответствии с перечнями товаров, отходы от использования которых подлежат утилизации, установленными Правительством Российской Федерации &lt;2&gt;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Масса отходов от использования товаров/вторичного сырья, принятого для утилизации, кг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Наименование товаров (продукции), произведенных при утилизации отходов от использования товаров (в том числе при использовании вторичного сырья, полученного из таких отходов) в целях исполнения обязанности по обеспечению самостоятельной утилизации отходов от использования товаров &lt;3&gt;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Код товаров (продукции), произведенных при утилизации отходов от использования товаров (в том числе при использовании вторичного сырья, полученного из таких отходов) в целях исполнения обязанности по обеспечению самостоятельной утилизации отходов от использования товаров, по Общероссийскому классификатору продукции по видам экономической деятельности ОК 034-2014 (КПЕС 2008)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rgbClr val="0F6FE3"/>
                          </a:solidFill>
                        </a:rPr>
                        <a:t>Документ по стандартизации, в соответствии с которым произведены товары (продукция) путем утилизации отходов от использования товаров (в том числе при использовании вторичного сырья, полученного из таких отходов) в целях исполнения обязанности по обеспечению самостоятельной утилизации отходов от использования товаров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5085185"/>
                  </a:ext>
                </a:extLst>
              </a:tr>
              <a:tr h="29772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12700" cmpd="sng">
                      <a:noFill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1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2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3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4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5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6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7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F6FE3"/>
                          </a:solidFill>
                        </a:rPr>
                        <a:t>8</a:t>
                      </a: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5333826"/>
                  </a:ext>
                </a:extLst>
              </a:tr>
              <a:tr h="3058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F6FE3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12700" cmpd="sng">
                      <a:noFill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rgbClr val="0F6FE3"/>
                        </a:solidFill>
                      </a:endParaRPr>
                    </a:p>
                  </a:txBody>
                  <a:tcPr marL="108264" marR="108264" marT="54131" marB="54131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441273"/>
                  </a:ext>
                </a:extLst>
              </a:tr>
            </a:tbl>
          </a:graphicData>
        </a:graphic>
      </p:graphicFrame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00F07A8-F73D-C070-12C9-FE959D06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4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0629543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E633333-DC6E-4994-9D28-1D3F7F8050A0}"/>
              </a:ext>
            </a:extLst>
          </p:cNvPr>
          <p:cNvSpPr txBox="1"/>
          <p:nvPr/>
        </p:nvSpPr>
        <p:spPr>
          <a:xfrm>
            <a:off x="380816" y="429994"/>
            <a:ext cx="13673507" cy="551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Возникновение обязательства по РОП с 2024 года</a:t>
            </a: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8CA55123-6FD7-C127-0156-6E8C023F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6C4AB04-2488-6558-C9B1-997704347445}"/>
              </a:ext>
            </a:extLst>
          </p:cNvPr>
          <p:cNvGrpSpPr/>
          <p:nvPr/>
        </p:nvGrpSpPr>
        <p:grpSpPr>
          <a:xfrm>
            <a:off x="1351399" y="1557975"/>
            <a:ext cx="12456031" cy="6175752"/>
            <a:chOff x="571355" y="1235220"/>
            <a:chExt cx="10520436" cy="521607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DAE95779-0CDA-A0FF-9733-687539F59572}"/>
                </a:ext>
              </a:extLst>
            </p:cNvPr>
            <p:cNvGrpSpPr/>
            <p:nvPr/>
          </p:nvGrpSpPr>
          <p:grpSpPr>
            <a:xfrm>
              <a:off x="5961791" y="2104278"/>
              <a:ext cx="5130000" cy="4347017"/>
              <a:chOff x="6010429" y="2259919"/>
              <a:chExt cx="5130000" cy="434701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102871-25C8-4220-A025-1FBF928E17D8}"/>
                  </a:ext>
                </a:extLst>
              </p:cNvPr>
              <p:cNvSpPr txBox="1"/>
              <p:nvPr/>
            </p:nvSpPr>
            <p:spPr>
              <a:xfrm flipH="1">
                <a:off x="7156956" y="2259919"/>
                <a:ext cx="3531717" cy="5705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/>
                <a:r>
                  <a:rPr lang="ru-RU" sz="18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Федеральный закон № 89-ФЗ</a:t>
                </a:r>
                <a:br>
                  <a:rPr lang="ru-RU" sz="18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</a:br>
                <a:r>
                  <a:rPr lang="ru-RU" sz="18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от 24.06.1998</a:t>
                </a:r>
              </a:p>
            </p:txBody>
          </p:sp>
          <p:sp>
            <p:nvSpPr>
              <p:cNvPr id="6" name="Стрелка вниз 23">
                <a:extLst>
                  <a:ext uri="{FF2B5EF4-FFF2-40B4-BE49-F238E27FC236}">
                    <a16:creationId xmlns:a16="http://schemas.microsoft.com/office/drawing/2014/main" id="{6B8FF230-EF71-4562-BFE8-CFE55EE1110A}"/>
                  </a:ext>
                </a:extLst>
              </p:cNvPr>
              <p:cNvSpPr/>
              <p:nvPr/>
            </p:nvSpPr>
            <p:spPr>
              <a:xfrm>
                <a:off x="8307523" y="2898172"/>
                <a:ext cx="470263" cy="622703"/>
              </a:xfrm>
              <a:prstGeom prst="downArrow">
                <a:avLst/>
              </a:prstGeom>
              <a:noFill/>
              <a:ln w="25400">
                <a:solidFill>
                  <a:srgbClr val="A47C64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89B9AC-B4C0-4842-A3AA-EF1EE13A4542}"/>
                  </a:ext>
                </a:extLst>
              </p:cNvPr>
              <p:cNvSpPr txBox="1"/>
              <p:nvPr/>
            </p:nvSpPr>
            <p:spPr>
              <a:xfrm flipH="1">
                <a:off x="6102678" y="5759499"/>
                <a:ext cx="4945507" cy="847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ctr"/>
                <a:r>
                  <a:rPr lang="ru-RU" sz="29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Сумма обязательств по РОП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3E1237-30AA-4FA4-941F-EA65747A1E9A}"/>
                  </a:ext>
                </a:extLst>
              </p:cNvPr>
              <p:cNvSpPr txBox="1"/>
              <p:nvPr/>
            </p:nvSpPr>
            <p:spPr>
              <a:xfrm flipH="1">
                <a:off x="6010429" y="3543568"/>
                <a:ext cx="5130000" cy="13328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 algn="ctr"/>
                <a:r>
                  <a:rPr lang="ru-RU" sz="1895" b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Обязательства по РОП </a:t>
                </a:r>
              </a:p>
              <a:p>
                <a:pPr lvl="0" algn="ctr"/>
                <a:r>
                  <a:rPr lang="ru-RU" sz="1657" b="1" i="1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(</a:t>
                </a:r>
                <a:r>
                  <a:rPr lang="ru-RU" sz="1657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Постановление Правительства РФ №</a:t>
                </a:r>
                <a:r>
                  <a:rPr lang="en-US" sz="1657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2414</a:t>
                </a:r>
                <a:r>
                  <a:rPr lang="ru-RU" sz="1657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  <a:t>)</a:t>
                </a:r>
                <a:br>
                  <a:rPr lang="ru-RU" sz="1657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 SemiBold" pitchFamily="2" charset="-52"/>
                    <a:ea typeface="Roboto Slab" pitchFamily="2" charset="0"/>
                    <a:cs typeface="Open Sans" panose="020B0606030504020204" pitchFamily="34" charset="0"/>
                  </a:rPr>
                </a:br>
                <a:endParaRPr lang="ru-RU" sz="1303" b="1" i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endParaRPr>
              </a:p>
              <a:p>
                <a:pPr lvl="0" algn="ctr"/>
                <a:r>
                  <a:rPr lang="ru-RU" sz="2400" b="1" i="1" dirty="0"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Группа № 31 «Тара и изделия упаковочные из металла»</a:t>
                </a:r>
                <a:r>
                  <a:rPr lang="ru-RU" sz="2133" dirty="0"/>
                  <a:t> </a:t>
                </a:r>
                <a:endPara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Стрелка вниз 23">
                <a:extLst>
                  <a:ext uri="{FF2B5EF4-FFF2-40B4-BE49-F238E27FC236}">
                    <a16:creationId xmlns:a16="http://schemas.microsoft.com/office/drawing/2014/main" id="{C8B87B7C-F610-46E8-8771-D69B6478FE1A}"/>
                  </a:ext>
                </a:extLst>
              </p:cNvPr>
              <p:cNvSpPr/>
              <p:nvPr/>
            </p:nvSpPr>
            <p:spPr>
              <a:xfrm>
                <a:off x="8340299" y="5154909"/>
                <a:ext cx="470263" cy="622703"/>
              </a:xfrm>
              <a:prstGeom prst="downArrow">
                <a:avLst/>
              </a:prstGeom>
              <a:noFill/>
              <a:ln w="25400">
                <a:solidFill>
                  <a:srgbClr val="A47C64"/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3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D9F6CE-D4F0-4B21-BF9E-8FEFA46B6876}"/>
                </a:ext>
              </a:extLst>
            </p:cNvPr>
            <p:cNvSpPr txBox="1"/>
            <p:nvPr/>
          </p:nvSpPr>
          <p:spPr>
            <a:xfrm flipH="1">
              <a:off x="3030601" y="1307498"/>
              <a:ext cx="2280699" cy="570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Производитель </a:t>
              </a:r>
              <a:b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</a:b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упаковки с массой</a:t>
              </a:r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2E741665-07CC-43D0-9397-EF33A7B6A74A}"/>
                </a:ext>
              </a:extLst>
            </p:cNvPr>
            <p:cNvGrpSpPr/>
            <p:nvPr/>
          </p:nvGrpSpPr>
          <p:grpSpPr>
            <a:xfrm>
              <a:off x="720879" y="1235220"/>
              <a:ext cx="2256222" cy="571194"/>
              <a:chOff x="6827819" y="734495"/>
              <a:chExt cx="2256222" cy="571194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976BBD99-3855-437F-8C3F-067E7C3E4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7819" y="734495"/>
                <a:ext cx="571194" cy="571194"/>
              </a:xfrm>
              <a:prstGeom prst="rect">
                <a:avLst/>
              </a:prstGeom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FB93AF3A-4272-4066-950B-1C5018E83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70333" y="734495"/>
                <a:ext cx="571194" cy="571194"/>
              </a:xfrm>
              <a:prstGeom prst="rect">
                <a:avLst/>
              </a:prstGeom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6B4825B0-50D2-40B4-8D62-C9F4E974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2847" y="734495"/>
                <a:ext cx="571194" cy="571194"/>
              </a:xfrm>
              <a:prstGeom prst="rect">
                <a:avLst/>
              </a:prstGeom>
              <a:effectLst>
                <a:outerShdw blurRad="12700" sx="102000" sy="102000" algn="ctr" rotWithShape="0">
                  <a:prstClr val="black">
                    <a:alpha val="30000"/>
                  </a:prstClr>
                </a:outerShdw>
              </a:effectLst>
            </p:spPr>
          </p:pic>
        </p:grpSp>
        <p:sp>
          <p:nvSpPr>
            <p:cNvPr id="4" name="Стрелка вправо 22">
              <a:extLst>
                <a:ext uri="{FF2B5EF4-FFF2-40B4-BE49-F238E27FC236}">
                  <a16:creationId xmlns:a16="http://schemas.microsoft.com/office/drawing/2014/main" id="{A5EF7EA5-4ED9-496D-880E-150378F8786A}"/>
                </a:ext>
              </a:extLst>
            </p:cNvPr>
            <p:cNvSpPr/>
            <p:nvPr/>
          </p:nvSpPr>
          <p:spPr>
            <a:xfrm>
              <a:off x="5953516" y="2250076"/>
              <a:ext cx="899885" cy="304824"/>
            </a:xfrm>
            <a:prstGeom prst="rightArrow">
              <a:avLst/>
            </a:prstGeom>
            <a:noFill/>
            <a:ln w="25400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 b="1" dirty="0">
                <a:solidFill>
                  <a:srgbClr val="548235"/>
                </a:solidFill>
                <a:latin typeface="Montserrat SemiBold" pitchFamily="2" charset="-52"/>
                <a:ea typeface="Roboto Slab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B73E2B-EA36-7727-7B84-2F1E8C9628CC}"/>
                </a:ext>
              </a:extLst>
            </p:cNvPr>
            <p:cNvSpPr txBox="1"/>
            <p:nvPr/>
          </p:nvSpPr>
          <p:spPr>
            <a:xfrm flipH="1">
              <a:off x="571355" y="1834887"/>
              <a:ext cx="5702515" cy="570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Проданного* товара (упаковки) за год: </a:t>
              </a:r>
            </a:p>
            <a:p>
              <a:pPr lvl="0"/>
              <a:r>
                <a:rPr lang="ru-RU" sz="1895" b="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2 000 т 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(изделий)</a:t>
              </a:r>
            </a:p>
          </p:txBody>
        </p:sp>
        <p:sp>
          <p:nvSpPr>
            <p:cNvPr id="51" name="Правая фигурная скобка 50">
              <a:extLst>
                <a:ext uri="{FF2B5EF4-FFF2-40B4-BE49-F238E27FC236}">
                  <a16:creationId xmlns:a16="http://schemas.microsoft.com/office/drawing/2014/main" id="{B4F4C50B-ADA4-49F4-1F86-D535B6B1DFEC}"/>
                </a:ext>
              </a:extLst>
            </p:cNvPr>
            <p:cNvSpPr/>
            <p:nvPr/>
          </p:nvSpPr>
          <p:spPr>
            <a:xfrm>
              <a:off x="5520307" y="1354172"/>
              <a:ext cx="251706" cy="3718891"/>
            </a:xfrm>
            <a:prstGeom prst="rightBrace">
              <a:avLst>
                <a:gd name="adj1" fmla="val 104436"/>
                <a:gd name="adj2" fmla="val 28995"/>
              </a:avLst>
            </a:prstGeom>
            <a:ln w="22225" cap="rnd">
              <a:solidFill>
                <a:srgbClr val="548235"/>
              </a:solidFill>
              <a:round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131">
                <a:latin typeface="Montserrat" pitchFamily="2" charset="-52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85E5A2BF-28C9-8E4A-4137-2CC8EC6BB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547" y="3051841"/>
            <a:ext cx="246278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6" tIns="60958" rIns="121916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025" name="Рисунок 1" descr="с рёбрами жесткости и обуженным дном">
            <a:extLst>
              <a:ext uri="{FF2B5EF4-FFF2-40B4-BE49-F238E27FC236}">
                <a16:creationId xmlns:a16="http://schemas.microsoft.com/office/drawing/2014/main" id="{DCD06C16-B5AC-AC2F-E972-B8523097C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44" y="3298059"/>
            <a:ext cx="592645" cy="7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A0489893-3F0D-1287-9182-10F0C1E0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90" y="2921499"/>
            <a:ext cx="246278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6" tIns="60958" rIns="121916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029" name="Рисунок 7">
            <a:extLst>
              <a:ext uri="{FF2B5EF4-FFF2-40B4-BE49-F238E27FC236}">
                <a16:creationId xmlns:a16="http://schemas.microsoft.com/office/drawing/2014/main" id="{624FC20E-D09B-3CBA-C2B6-EBBA9901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60" y="3062424"/>
            <a:ext cx="2335137" cy="23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250A5F07-3D1E-ED0F-EB6F-8B97F564A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599363"/>
            <a:ext cx="246278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6" tIns="60958" rIns="121916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id="{683E2C5F-D3F9-F4D2-E0CF-0AA06C29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897" r="49402" b="4323"/>
          <a:stretch>
            <a:fillRect/>
          </a:stretch>
        </p:blipFill>
        <p:spPr bwMode="auto">
          <a:xfrm>
            <a:off x="2466288" y="3080151"/>
            <a:ext cx="1973308" cy="14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D20BCA90-7ABB-E24F-0A29-62EA58DD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556" y="3691916"/>
            <a:ext cx="246278" cy="4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6" tIns="60958" rIns="121916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033" name="Рисунок 4">
            <a:extLst>
              <a:ext uri="{FF2B5EF4-FFF2-40B4-BE49-F238E27FC236}">
                <a16:creationId xmlns:a16="http://schemas.microsoft.com/office/drawing/2014/main" id="{C30FE980-949F-B340-9313-DB16597F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3" y="4611122"/>
            <a:ext cx="1443536" cy="1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74F3B3E-0871-8779-E627-F45EBD74C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9083" r="4458" b="13169"/>
          <a:stretch/>
        </p:blipFill>
        <p:spPr bwMode="auto">
          <a:xfrm>
            <a:off x="1250305" y="4440963"/>
            <a:ext cx="1215979" cy="10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E0FB0A-E562-03C3-1FB2-FD017C09426E}"/>
              </a:ext>
            </a:extLst>
          </p:cNvPr>
          <p:cNvSpPr txBox="1"/>
          <p:nvPr/>
        </p:nvSpPr>
        <p:spPr>
          <a:xfrm flipH="1">
            <a:off x="569671" y="6884407"/>
            <a:ext cx="7252326" cy="10612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ru-RU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* </a:t>
            </a:r>
            <a:r>
              <a:rPr lang="ru-RU" sz="14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обязанность по РОП = суммарная масса товара (упаковки) за год. </a:t>
            </a:r>
          </a:p>
          <a:p>
            <a:pPr lvl="0"/>
            <a:r>
              <a:rPr lang="ru-RU" sz="146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Суммируется всё за календарный год с наиболее ранней из дат —день отгрузки, день оплаты (частичной оплаты) или день списания брака. </a:t>
            </a:r>
          </a:p>
        </p:txBody>
      </p:sp>
    </p:spTree>
    <p:extLst>
      <p:ext uri="{BB962C8B-B14F-4D97-AF65-F5344CB8AC3E}">
        <p14:creationId xmlns:p14="http://schemas.microsoft.com/office/powerpoint/2010/main" val="757555347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0D310A-9E33-4482-AC4D-5FF213786D5F}"/>
              </a:ext>
            </a:extLst>
          </p:cNvPr>
          <p:cNvSpPr txBox="1"/>
          <p:nvPr/>
        </p:nvSpPr>
        <p:spPr>
          <a:xfrm>
            <a:off x="641661" y="461502"/>
            <a:ext cx="13673507" cy="5514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315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Сумма обязательств по РОП с 2024 года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EB1E3450-3F7D-49E8-B656-4DDE3C3B0B4E}"/>
              </a:ext>
            </a:extLst>
          </p:cNvPr>
          <p:cNvSpPr/>
          <p:nvPr/>
        </p:nvSpPr>
        <p:spPr>
          <a:xfrm>
            <a:off x="-187705" y="4594437"/>
            <a:ext cx="1536301" cy="1536301"/>
          </a:xfrm>
          <a:custGeom>
            <a:avLst/>
            <a:gdLst>
              <a:gd name="connsiteX0" fmla="*/ 645737 w 1297569"/>
              <a:gd name="connsiteY0" fmla="*/ 1 h 1297569"/>
              <a:gd name="connsiteX1" fmla="*/ 738552 w 1297569"/>
              <a:gd name="connsiteY1" fmla="*/ 37942 h 1297569"/>
              <a:gd name="connsiteX2" fmla="*/ 1258766 w 1297569"/>
              <a:gd name="connsiteY2" fmla="*/ 553341 h 1297569"/>
              <a:gd name="connsiteX3" fmla="*/ 1259627 w 1297569"/>
              <a:gd name="connsiteY3" fmla="*/ 738615 h 1297569"/>
              <a:gd name="connsiteX4" fmla="*/ 744289 w 1297569"/>
              <a:gd name="connsiteY4" fmla="*/ 1258766 h 1297569"/>
              <a:gd name="connsiteX5" fmla="*/ 559016 w 1297569"/>
              <a:gd name="connsiteY5" fmla="*/ 1259628 h 1297569"/>
              <a:gd name="connsiteX6" fmla="*/ 38803 w 1297569"/>
              <a:gd name="connsiteY6" fmla="*/ 744229 h 1297569"/>
              <a:gd name="connsiteX7" fmla="*/ 37941 w 1297569"/>
              <a:gd name="connsiteY7" fmla="*/ 558955 h 1297569"/>
              <a:gd name="connsiteX8" fmla="*/ 553279 w 1297569"/>
              <a:gd name="connsiteY8" fmla="*/ 38804 h 1297569"/>
              <a:gd name="connsiteX9" fmla="*/ 645737 w 1297569"/>
              <a:gd name="connsiteY9" fmla="*/ 1 h 129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7569" h="1297569">
                <a:moveTo>
                  <a:pt x="645737" y="1"/>
                </a:moveTo>
                <a:cubicBezTo>
                  <a:pt x="679265" y="-154"/>
                  <a:pt x="712852" y="12481"/>
                  <a:pt x="738552" y="37942"/>
                </a:cubicBezTo>
                <a:lnTo>
                  <a:pt x="1258766" y="553341"/>
                </a:lnTo>
                <a:cubicBezTo>
                  <a:pt x="1310166" y="604265"/>
                  <a:pt x="1310551" y="687215"/>
                  <a:pt x="1259627" y="738615"/>
                </a:cubicBezTo>
                <a:lnTo>
                  <a:pt x="744289" y="1258766"/>
                </a:lnTo>
                <a:cubicBezTo>
                  <a:pt x="693366" y="1310166"/>
                  <a:pt x="610416" y="1310552"/>
                  <a:pt x="559016" y="1259628"/>
                </a:cubicBezTo>
                <a:lnTo>
                  <a:pt x="38803" y="744229"/>
                </a:lnTo>
                <a:cubicBezTo>
                  <a:pt x="-12597" y="693305"/>
                  <a:pt x="-12982" y="610355"/>
                  <a:pt x="37941" y="558955"/>
                </a:cubicBezTo>
                <a:lnTo>
                  <a:pt x="553279" y="38804"/>
                </a:lnTo>
                <a:cubicBezTo>
                  <a:pt x="578741" y="13104"/>
                  <a:pt x="612209" y="158"/>
                  <a:pt x="645737" y="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 dirty="0">
              <a:latin typeface="Montserrat SemiBold" pitchFamily="2" charset="-52"/>
              <a:ea typeface="Roboto Slab" pitchFamily="2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9CA689-3A02-CBE7-16CB-54D7D152C7D0}"/>
              </a:ext>
            </a:extLst>
          </p:cNvPr>
          <p:cNvGrpSpPr/>
          <p:nvPr/>
        </p:nvGrpSpPr>
        <p:grpSpPr>
          <a:xfrm>
            <a:off x="1741329" y="2385110"/>
            <a:ext cx="10952481" cy="4461289"/>
            <a:chOff x="1470736" y="2130099"/>
            <a:chExt cx="9250528" cy="376803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0C53702-4A6C-4E83-A715-615DC9C39DAB}"/>
                </a:ext>
              </a:extLst>
            </p:cNvPr>
            <p:cNvSpPr/>
            <p:nvPr/>
          </p:nvSpPr>
          <p:spPr>
            <a:xfrm>
              <a:off x="1530404" y="2130099"/>
              <a:ext cx="9131193" cy="1445500"/>
            </a:xfrm>
            <a:prstGeom prst="roundRect">
              <a:avLst>
                <a:gd name="adj" fmla="val 4849"/>
              </a:avLst>
            </a:prstGeom>
            <a:solidFill>
              <a:schemeClr val="bg1"/>
            </a:solidFill>
            <a:ln w="76200" cap="flat">
              <a:noFill/>
              <a:prstDash val="solid"/>
              <a:miter/>
            </a:ln>
            <a:effectLst>
              <a:outerShdw blurRad="101600" sx="101000" sy="101000" algn="ctr" rotWithShape="0">
                <a:prstClr val="black">
                  <a:alpha val="11000"/>
                </a:prstClr>
              </a:outerShdw>
            </a:effectLst>
          </p:spPr>
          <p:txBody>
            <a:bodyPr rot="0" spcFirstLastPara="0" vertOverflow="overflow" horzOverflow="overflow" vert="horz" wrap="square" lIns="108264" tIns="54131" rIns="108264" bIns="541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841" dirty="0">
                <a:solidFill>
                  <a:srgbClr val="2E224A"/>
                </a:solidFill>
                <a:latin typeface="+mj-lt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3BD80FF-A4CF-4325-9AC5-B7B2DDABA6E8}"/>
                </a:ext>
              </a:extLst>
            </p:cNvPr>
            <p:cNvSpPr/>
            <p:nvPr/>
          </p:nvSpPr>
          <p:spPr>
            <a:xfrm>
              <a:off x="1605895" y="2203547"/>
              <a:ext cx="8980211" cy="1298604"/>
            </a:xfrm>
            <a:prstGeom prst="roundRect">
              <a:avLst>
                <a:gd name="adj" fmla="val 3680"/>
              </a:avLst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2131" dirty="0">
                <a:latin typeface="Montserrat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A1F05B-513C-4E9A-8954-100C057E09BF}"/>
                </a:ext>
              </a:extLst>
            </p:cNvPr>
            <p:cNvSpPr txBox="1"/>
            <p:nvPr/>
          </p:nvSpPr>
          <p:spPr>
            <a:xfrm flipH="1">
              <a:off x="1743055" y="2294696"/>
              <a:ext cx="8808325" cy="3242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/>
              <a:r>
                <a:rPr lang="ru-RU" sz="1895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Металлические бочки 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= </a:t>
              </a:r>
              <a:r>
                <a:rPr lang="ru-RU" sz="1895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Группа 31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(Тара и изделия упаковочные из металла)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A62588-0C92-4B36-8D6B-F924763F2837}"/>
                </a:ext>
              </a:extLst>
            </p:cNvPr>
            <p:cNvSpPr txBox="1"/>
            <p:nvPr/>
          </p:nvSpPr>
          <p:spPr>
            <a:xfrm flipH="1">
              <a:off x="1968946" y="2681345"/>
              <a:ext cx="8254108" cy="7243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/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2 000 т х 30% 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(норматив утилизации)</a:t>
              </a:r>
              <a: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х 2 423руб/т 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(ставка экосбора)</a:t>
              </a:r>
              <a: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**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b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</a:b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х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1,00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(коэффициент)</a:t>
              </a:r>
              <a:r>
                <a:rPr lang="ru-RU" sz="236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***</a:t>
              </a:r>
              <a:r>
                <a:rPr lang="ru-RU" sz="189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=  от </a:t>
              </a:r>
              <a:r>
                <a:rPr lang="ru-RU" sz="2605" b="1" dirty="0">
                  <a:solidFill>
                    <a:srgbClr val="548235"/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1 453 800,00 ₽</a:t>
              </a:r>
              <a:endParaRPr lang="ru-RU" sz="1895" b="1" dirty="0">
                <a:solidFill>
                  <a:srgbClr val="548235"/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8A531B-9660-4FB2-9245-AB10805081FB}"/>
                </a:ext>
              </a:extLst>
            </p:cNvPr>
            <p:cNvSpPr txBox="1"/>
            <p:nvPr/>
          </p:nvSpPr>
          <p:spPr>
            <a:xfrm flipH="1">
              <a:off x="1470736" y="3897695"/>
              <a:ext cx="9250528" cy="4472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/>
              <a:r>
                <a:rPr lang="ru-RU" sz="284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ИТОГО Экосбор к оплате в бюджет = </a:t>
              </a:r>
              <a:r>
                <a:rPr lang="ru-RU" sz="213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от </a:t>
              </a:r>
              <a:r>
                <a:rPr lang="ru-RU" sz="2841" b="1" dirty="0">
                  <a:solidFill>
                    <a:srgbClr val="548235"/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1 453 800,00 ₽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675BB4-13E1-45CD-98B9-B4773BE32B61}"/>
                </a:ext>
              </a:extLst>
            </p:cNvPr>
            <p:cNvSpPr txBox="1"/>
            <p:nvPr/>
          </p:nvSpPr>
          <p:spPr>
            <a:xfrm flipH="1">
              <a:off x="1530404" y="4681456"/>
              <a:ext cx="9131193" cy="12166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</a:t>
              </a:r>
              <a:r>
                <a:rPr lang="ru-RU" sz="189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r>
                <a:rPr lang="ru-RU" sz="165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С 01 января 2024 года нормативы утилизации увеличиваются ежегодно.</a:t>
              </a:r>
            </a:p>
            <a:p>
              <a:pPr lvl="0"/>
              <a: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** </a:t>
              </a:r>
              <a:r>
                <a:rPr lang="ru-RU" sz="165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С 2025г </a:t>
              </a:r>
              <a:r>
                <a:rPr lang="ru-RU" sz="1657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планируется увеличение базовых ставок экосбора.</a:t>
              </a:r>
            </a:p>
            <a:p>
              <a:pPr lvl="0"/>
              <a:r>
                <a:rPr lang="ru-RU" sz="236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***</a:t>
              </a:r>
              <a:r>
                <a:rPr lang="ru-RU" sz="165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Коэффициент = по другим группам коэффициент зависит от кода ОКПД выпускаемой продукции. С 2025 года планируется пересмотр и увеличение.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7F258C-602D-4D79-8250-F251952445AD}"/>
              </a:ext>
            </a:extLst>
          </p:cNvPr>
          <p:cNvSpPr txBox="1"/>
          <p:nvPr/>
        </p:nvSpPr>
        <p:spPr>
          <a:xfrm flipH="1">
            <a:off x="2663628" y="1010635"/>
            <a:ext cx="9107882" cy="4932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ru-RU" sz="2605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(Постановление Правительства РФ №</a:t>
            </a:r>
            <a:r>
              <a:rPr lang="en-US" sz="2605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2414</a:t>
            </a:r>
            <a:r>
              <a:rPr lang="ru-RU" sz="2605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177AF03-CD93-709E-4CF9-1DB580DB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6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6181070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CE8418-C300-4576-A8EE-E9C4EAEA80AA}"/>
              </a:ext>
            </a:extLst>
          </p:cNvPr>
          <p:cNvSpPr txBox="1"/>
          <p:nvPr/>
        </p:nvSpPr>
        <p:spPr>
          <a:xfrm>
            <a:off x="380816" y="437003"/>
            <a:ext cx="13673507" cy="55143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Закрытие обязательств по РОП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60D22C0-2E50-8E9D-A0C0-862D710A2FCF}"/>
              </a:ext>
            </a:extLst>
          </p:cNvPr>
          <p:cNvGrpSpPr/>
          <p:nvPr/>
        </p:nvGrpSpPr>
        <p:grpSpPr>
          <a:xfrm>
            <a:off x="718969" y="1347575"/>
            <a:ext cx="12884220" cy="6321314"/>
            <a:chOff x="410128" y="1138041"/>
            <a:chExt cx="10882086" cy="53390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B55D4-4E79-4789-8A30-BDA9ECE1192A}"/>
                </a:ext>
              </a:extLst>
            </p:cNvPr>
            <p:cNvSpPr txBox="1"/>
            <p:nvPr/>
          </p:nvSpPr>
          <p:spPr>
            <a:xfrm flipH="1">
              <a:off x="410128" y="1175496"/>
              <a:ext cx="4608898" cy="385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2368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Оплата обязательств:</a:t>
              </a:r>
              <a:endParaRPr lang="ru-RU" sz="1303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DE02E49-5559-442E-ADEC-7BD076874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749" t="2700" r="2573" b="6399"/>
            <a:stretch/>
          </p:blipFill>
          <p:spPr bwMode="auto">
            <a:xfrm>
              <a:off x="4599865" y="4835898"/>
              <a:ext cx="2536967" cy="1641161"/>
            </a:xfrm>
            <a:custGeom>
              <a:avLst/>
              <a:gdLst>
                <a:gd name="connsiteX0" fmla="*/ 609600 w 1177925"/>
                <a:gd name="connsiteY0" fmla="*/ 0 h 762000"/>
                <a:gd name="connsiteX1" fmla="*/ 650875 w 1177925"/>
                <a:gd name="connsiteY1" fmla="*/ 28575 h 762000"/>
                <a:gd name="connsiteX2" fmla="*/ 790575 w 1177925"/>
                <a:gd name="connsiteY2" fmla="*/ 50800 h 762000"/>
                <a:gd name="connsiteX3" fmla="*/ 920750 w 1177925"/>
                <a:gd name="connsiteY3" fmla="*/ 101600 h 762000"/>
                <a:gd name="connsiteX4" fmla="*/ 955675 w 1177925"/>
                <a:gd name="connsiteY4" fmla="*/ 165100 h 762000"/>
                <a:gd name="connsiteX5" fmla="*/ 955675 w 1177925"/>
                <a:gd name="connsiteY5" fmla="*/ 234950 h 762000"/>
                <a:gd name="connsiteX6" fmla="*/ 939800 w 1177925"/>
                <a:gd name="connsiteY6" fmla="*/ 327025 h 762000"/>
                <a:gd name="connsiteX7" fmla="*/ 796925 w 1177925"/>
                <a:gd name="connsiteY7" fmla="*/ 428625 h 762000"/>
                <a:gd name="connsiteX8" fmla="*/ 793750 w 1177925"/>
                <a:gd name="connsiteY8" fmla="*/ 596900 h 762000"/>
                <a:gd name="connsiteX9" fmla="*/ 1177925 w 1177925"/>
                <a:gd name="connsiteY9" fmla="*/ 600075 h 762000"/>
                <a:gd name="connsiteX10" fmla="*/ 1171575 w 1177925"/>
                <a:gd name="connsiteY10" fmla="*/ 762000 h 762000"/>
                <a:gd name="connsiteX11" fmla="*/ 0 w 1177925"/>
                <a:gd name="connsiteY11" fmla="*/ 752475 h 762000"/>
                <a:gd name="connsiteX12" fmla="*/ 0 w 1177925"/>
                <a:gd name="connsiteY12" fmla="*/ 603250 h 762000"/>
                <a:gd name="connsiteX13" fmla="*/ 69850 w 1177925"/>
                <a:gd name="connsiteY13" fmla="*/ 593725 h 762000"/>
                <a:gd name="connsiteX14" fmla="*/ 219075 w 1177925"/>
                <a:gd name="connsiteY14" fmla="*/ 590550 h 762000"/>
                <a:gd name="connsiteX15" fmla="*/ 330200 w 1177925"/>
                <a:gd name="connsiteY15" fmla="*/ 584200 h 762000"/>
                <a:gd name="connsiteX16" fmla="*/ 419100 w 1177925"/>
                <a:gd name="connsiteY16" fmla="*/ 568325 h 762000"/>
                <a:gd name="connsiteX17" fmla="*/ 419100 w 1177925"/>
                <a:gd name="connsiteY17" fmla="*/ 533400 h 762000"/>
                <a:gd name="connsiteX18" fmla="*/ 412750 w 1177925"/>
                <a:gd name="connsiteY18" fmla="*/ 457200 h 762000"/>
                <a:gd name="connsiteX19" fmla="*/ 358775 w 1177925"/>
                <a:gd name="connsiteY19" fmla="*/ 415925 h 762000"/>
                <a:gd name="connsiteX20" fmla="*/ 304800 w 1177925"/>
                <a:gd name="connsiteY20" fmla="*/ 384175 h 762000"/>
                <a:gd name="connsiteX21" fmla="*/ 273050 w 1177925"/>
                <a:gd name="connsiteY21" fmla="*/ 355600 h 762000"/>
                <a:gd name="connsiteX22" fmla="*/ 247650 w 1177925"/>
                <a:gd name="connsiteY22" fmla="*/ 269875 h 762000"/>
                <a:gd name="connsiteX23" fmla="*/ 254000 w 1177925"/>
                <a:gd name="connsiteY23" fmla="*/ 187325 h 762000"/>
                <a:gd name="connsiteX24" fmla="*/ 301625 w 1177925"/>
                <a:gd name="connsiteY24" fmla="*/ 111125 h 762000"/>
                <a:gd name="connsiteX25" fmla="*/ 374650 w 1177925"/>
                <a:gd name="connsiteY25" fmla="*/ 63500 h 762000"/>
                <a:gd name="connsiteX26" fmla="*/ 438150 w 1177925"/>
                <a:gd name="connsiteY26" fmla="*/ 60325 h 762000"/>
                <a:gd name="connsiteX27" fmla="*/ 523875 w 1177925"/>
                <a:gd name="connsiteY27" fmla="*/ 63500 h 762000"/>
                <a:gd name="connsiteX28" fmla="*/ 546100 w 1177925"/>
                <a:gd name="connsiteY28" fmla="*/ 2222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77925" h="762000">
                  <a:moveTo>
                    <a:pt x="609600" y="0"/>
                  </a:moveTo>
                  <a:lnTo>
                    <a:pt x="650875" y="28575"/>
                  </a:lnTo>
                  <a:lnTo>
                    <a:pt x="790575" y="50800"/>
                  </a:lnTo>
                  <a:lnTo>
                    <a:pt x="920750" y="101600"/>
                  </a:lnTo>
                  <a:lnTo>
                    <a:pt x="955675" y="165100"/>
                  </a:lnTo>
                  <a:lnTo>
                    <a:pt x="955675" y="234950"/>
                  </a:lnTo>
                  <a:lnTo>
                    <a:pt x="939800" y="327025"/>
                  </a:lnTo>
                  <a:lnTo>
                    <a:pt x="796925" y="428625"/>
                  </a:lnTo>
                  <a:cubicBezTo>
                    <a:pt x="795867" y="484717"/>
                    <a:pt x="794808" y="540808"/>
                    <a:pt x="793750" y="596900"/>
                  </a:cubicBezTo>
                  <a:lnTo>
                    <a:pt x="1177925" y="600075"/>
                  </a:lnTo>
                  <a:lnTo>
                    <a:pt x="1171575" y="762000"/>
                  </a:lnTo>
                  <a:lnTo>
                    <a:pt x="0" y="752475"/>
                  </a:lnTo>
                  <a:lnTo>
                    <a:pt x="0" y="603250"/>
                  </a:lnTo>
                  <a:lnTo>
                    <a:pt x="69850" y="593725"/>
                  </a:lnTo>
                  <a:lnTo>
                    <a:pt x="219075" y="590550"/>
                  </a:lnTo>
                  <a:lnTo>
                    <a:pt x="330200" y="584200"/>
                  </a:lnTo>
                  <a:lnTo>
                    <a:pt x="419100" y="568325"/>
                  </a:lnTo>
                  <a:lnTo>
                    <a:pt x="419100" y="533400"/>
                  </a:lnTo>
                  <a:lnTo>
                    <a:pt x="412750" y="457200"/>
                  </a:lnTo>
                  <a:lnTo>
                    <a:pt x="358775" y="415925"/>
                  </a:lnTo>
                  <a:lnTo>
                    <a:pt x="304800" y="384175"/>
                  </a:lnTo>
                  <a:lnTo>
                    <a:pt x="273050" y="355600"/>
                  </a:lnTo>
                  <a:lnTo>
                    <a:pt x="247650" y="269875"/>
                  </a:lnTo>
                  <a:lnTo>
                    <a:pt x="254000" y="187325"/>
                  </a:lnTo>
                  <a:lnTo>
                    <a:pt x="301625" y="111125"/>
                  </a:lnTo>
                  <a:lnTo>
                    <a:pt x="374650" y="63500"/>
                  </a:lnTo>
                  <a:lnTo>
                    <a:pt x="438150" y="60325"/>
                  </a:lnTo>
                  <a:lnTo>
                    <a:pt x="523875" y="63500"/>
                  </a:lnTo>
                  <a:lnTo>
                    <a:pt x="546100" y="22225"/>
                  </a:lnTo>
                  <a:close/>
                </a:path>
              </a:pathLst>
            </a:cu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CD5663-EE20-443C-9D4C-1DB4F023E0F8}"/>
                </a:ext>
              </a:extLst>
            </p:cNvPr>
            <p:cNvSpPr txBox="1"/>
            <p:nvPr/>
          </p:nvSpPr>
          <p:spPr>
            <a:xfrm flipH="1">
              <a:off x="4752997" y="1138041"/>
              <a:ext cx="6539217" cy="385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r"/>
              <a:r>
                <a:rPr lang="ru-RU" sz="2368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Самостоятельное исполнение РОП: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7531B3-30C3-4749-A401-FFFF36291A8B}"/>
                </a:ext>
              </a:extLst>
            </p:cNvPr>
            <p:cNvSpPr txBox="1"/>
            <p:nvPr/>
          </p:nvSpPr>
          <p:spPr>
            <a:xfrm flipH="1">
              <a:off x="5242560" y="1596926"/>
              <a:ext cx="5251736" cy="15243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r"/>
              <a:r>
                <a:rPr lang="ru-RU" sz="236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Договор с Переработчиком / Договор поручения с Агентом </a:t>
              </a:r>
              <a:r>
                <a:rPr lang="ru-RU" sz="213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(</a:t>
              </a:r>
              <a:r>
                <a:rPr lang="ru-RU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стоимость услуг по прямым договорам = </a:t>
              </a:r>
              <a:r>
                <a:rPr lang="ru-RU" sz="2131" b="1" dirty="0">
                  <a:solidFill>
                    <a:srgbClr val="548235"/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экономия</a:t>
              </a:r>
              <a:r>
                <a:rPr lang="ru-RU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 по сравнению с </a:t>
              </a:r>
              <a:r>
                <a:rPr lang="ru-RU" sz="213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экосбором</a:t>
              </a:r>
              <a:r>
                <a:rPr lang="ru-RU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 </a:t>
              </a:r>
              <a:br>
                <a:rPr lang="en-US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</a:br>
              <a:r>
                <a:rPr lang="ru-RU" sz="2131" b="1" dirty="0">
                  <a:solidFill>
                    <a:srgbClr val="548235"/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около 30%</a:t>
              </a:r>
              <a:r>
                <a:rPr lang="ru-RU" sz="213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09E049-B959-49CC-A194-E352F2552E42}"/>
                </a:ext>
              </a:extLst>
            </p:cNvPr>
            <p:cNvSpPr txBox="1"/>
            <p:nvPr/>
          </p:nvSpPr>
          <p:spPr>
            <a:xfrm flipH="1">
              <a:off x="5169996" y="3380205"/>
              <a:ext cx="5324303" cy="662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r"/>
              <a:r>
                <a:rPr lang="ru-RU" sz="236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Получение Акта утилизации: </a:t>
              </a:r>
            </a:p>
            <a:p>
              <a:pPr lvl="0" algn="r"/>
              <a:r>
                <a:rPr lang="ru-RU" sz="213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По группе №31 на: </a:t>
              </a:r>
              <a:r>
                <a:rPr lang="ru-RU" sz="2131" b="1" dirty="0">
                  <a:solidFill>
                    <a:srgbClr val="548235"/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600 т</a:t>
              </a:r>
              <a:r>
                <a:rPr lang="ru-RU" sz="2131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  <a:r>
                <a:rPr lang="ru-RU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(2 000т *30%)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D3DBFAB-F05C-487C-89C8-7201293C2FE6}"/>
                </a:ext>
              </a:extLst>
            </p:cNvPr>
            <p:cNvSpPr txBox="1"/>
            <p:nvPr/>
          </p:nvSpPr>
          <p:spPr>
            <a:xfrm flipH="1">
              <a:off x="1166899" y="5030494"/>
              <a:ext cx="2946671" cy="385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sz="236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Отчет регулятору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80A138-F5F6-4016-A2B4-D5B05342DD71}"/>
                </a:ext>
              </a:extLst>
            </p:cNvPr>
            <p:cNvSpPr txBox="1"/>
            <p:nvPr/>
          </p:nvSpPr>
          <p:spPr>
            <a:xfrm flipH="1">
              <a:off x="7623129" y="5030494"/>
              <a:ext cx="2871170" cy="385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r"/>
              <a:r>
                <a:rPr lang="ru-RU" sz="236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Отчет регулятору</a:t>
              </a:r>
            </a:p>
          </p:txBody>
        </p:sp>
        <p:sp>
          <p:nvSpPr>
            <p:cNvPr id="4" name="Стрелка вниз 23">
              <a:extLst>
                <a:ext uri="{FF2B5EF4-FFF2-40B4-BE49-F238E27FC236}">
                  <a16:creationId xmlns:a16="http://schemas.microsoft.com/office/drawing/2014/main" id="{40232DF6-ED98-4C67-8B76-91F8C0233F85}"/>
                </a:ext>
              </a:extLst>
            </p:cNvPr>
            <p:cNvSpPr/>
            <p:nvPr/>
          </p:nvSpPr>
          <p:spPr>
            <a:xfrm rot="16200000">
              <a:off x="4208760" y="4804004"/>
              <a:ext cx="397516" cy="883867"/>
            </a:xfrm>
            <a:prstGeom prst="downArrow">
              <a:avLst/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solidFill>
                  <a:srgbClr val="A47C64"/>
                </a:solidFill>
                <a:latin typeface="Montserrat" pitchFamily="2" charset="-52"/>
                <a:ea typeface="Roboto Slab" pitchFamily="2" charset="0"/>
              </a:endParaRPr>
            </a:p>
          </p:txBody>
        </p:sp>
        <p:sp>
          <p:nvSpPr>
            <p:cNvPr id="24" name="Стрелка вниз 23">
              <a:extLst>
                <a:ext uri="{FF2B5EF4-FFF2-40B4-BE49-F238E27FC236}">
                  <a16:creationId xmlns:a16="http://schemas.microsoft.com/office/drawing/2014/main" id="{482768AB-8A45-4F3E-9697-34328AD644CE}"/>
                </a:ext>
              </a:extLst>
            </p:cNvPr>
            <p:cNvSpPr/>
            <p:nvPr/>
          </p:nvSpPr>
          <p:spPr>
            <a:xfrm rot="5400000" flipH="1">
              <a:off x="7129126" y="4802706"/>
              <a:ext cx="400110" cy="883869"/>
            </a:xfrm>
            <a:prstGeom prst="downArrow">
              <a:avLst/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latin typeface="Montserrat" pitchFamily="2" charset="-52"/>
                <a:ea typeface="Roboto Slab" pitchFamily="2" charset="0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157F7EF-803B-4526-B32C-702730C6533E}"/>
                </a:ext>
              </a:extLst>
            </p:cNvPr>
            <p:cNvGrpSpPr/>
            <p:nvPr/>
          </p:nvGrpSpPr>
          <p:grpSpPr>
            <a:xfrm>
              <a:off x="484741" y="4941513"/>
              <a:ext cx="608849" cy="608849"/>
              <a:chOff x="2462898" y="5957198"/>
              <a:chExt cx="622714" cy="622714"/>
            </a:xfrm>
          </p:grpSpPr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2042DC91-BC7E-4294-AA37-7F2767808F23}"/>
                  </a:ext>
                </a:extLst>
              </p:cNvPr>
              <p:cNvSpPr/>
              <p:nvPr/>
            </p:nvSpPr>
            <p:spPr>
              <a:xfrm flipH="1">
                <a:off x="2462898" y="5957198"/>
                <a:ext cx="622714" cy="6227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1505412C-CB25-4EFA-9DC1-066165619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295" y="6045355"/>
                <a:ext cx="446400" cy="446400"/>
              </a:xfrm>
              <a:prstGeom prst="rect">
                <a:avLst/>
              </a:prstGeom>
            </p:spPr>
          </p:pic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BB71C6F5-00CD-4B05-A00A-C65FCC592BA0}"/>
                </a:ext>
              </a:extLst>
            </p:cNvPr>
            <p:cNvGrpSpPr/>
            <p:nvPr/>
          </p:nvGrpSpPr>
          <p:grpSpPr>
            <a:xfrm>
              <a:off x="10625240" y="4941513"/>
              <a:ext cx="608849" cy="608849"/>
              <a:chOff x="2462898" y="5957198"/>
              <a:chExt cx="622714" cy="622714"/>
            </a:xfrm>
          </p:grpSpPr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10395F2A-8B35-4BE0-A7B0-7DFACA20CA1C}"/>
                  </a:ext>
                </a:extLst>
              </p:cNvPr>
              <p:cNvSpPr/>
              <p:nvPr/>
            </p:nvSpPr>
            <p:spPr>
              <a:xfrm flipH="1">
                <a:off x="2462898" y="5957198"/>
                <a:ext cx="622714" cy="6227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5F7C18F0-7692-474B-A0B1-0B91A0340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295" y="6045355"/>
                <a:ext cx="446400" cy="446400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E66B8667-0092-4933-AA41-D8210F8217BC}"/>
                </a:ext>
              </a:extLst>
            </p:cNvPr>
            <p:cNvGrpSpPr/>
            <p:nvPr/>
          </p:nvGrpSpPr>
          <p:grpSpPr>
            <a:xfrm>
              <a:off x="10625240" y="3415619"/>
              <a:ext cx="612000" cy="612000"/>
              <a:chOff x="11173201" y="3346879"/>
              <a:chExt cx="612000" cy="612000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E14E20D-1F03-408B-8001-9FAF78118D57}"/>
                  </a:ext>
                </a:extLst>
              </p:cNvPr>
              <p:cNvSpPr/>
              <p:nvPr/>
            </p:nvSpPr>
            <p:spPr>
              <a:xfrm>
                <a:off x="11173201" y="3346879"/>
                <a:ext cx="612000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693E3F74-E5BD-4FC4-B514-4335E52BF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6163" y="3423600"/>
                <a:ext cx="458559" cy="458559"/>
              </a:xfrm>
              <a:prstGeom prst="rect">
                <a:avLst/>
              </a:prstGeom>
              <a:effectLst>
                <a:outerShdw sx="102000" sy="102000" algn="ctr" rotWithShape="0">
                  <a:prstClr val="black">
                    <a:alpha val="30000"/>
                  </a:prstClr>
                </a:outerShdw>
              </a:effectLst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8BE87E-C321-4ABC-A340-29B2A1D4CBA2}"/>
                </a:ext>
              </a:extLst>
            </p:cNvPr>
            <p:cNvSpPr txBox="1"/>
            <p:nvPr/>
          </p:nvSpPr>
          <p:spPr>
            <a:xfrm flipH="1">
              <a:off x="1166899" y="3506176"/>
              <a:ext cx="2798458" cy="3857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2368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Платеж в бюджет</a:t>
              </a: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0AE98763-F7F4-4845-8894-F24AE004E121}"/>
                </a:ext>
              </a:extLst>
            </p:cNvPr>
            <p:cNvGrpSpPr/>
            <p:nvPr/>
          </p:nvGrpSpPr>
          <p:grpSpPr>
            <a:xfrm>
              <a:off x="483165" y="3415619"/>
              <a:ext cx="612000" cy="612000"/>
              <a:chOff x="335065" y="3123000"/>
              <a:chExt cx="612000" cy="612000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E68BCB26-E02F-4178-B8DB-0EC094663BE6}"/>
                  </a:ext>
                </a:extLst>
              </p:cNvPr>
              <p:cNvSpPr/>
              <p:nvPr/>
            </p:nvSpPr>
            <p:spPr>
              <a:xfrm>
                <a:off x="335065" y="3123000"/>
                <a:ext cx="612000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4CA29610-71EC-4945-8856-33428D180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465" y="3200400"/>
                <a:ext cx="457200" cy="457200"/>
              </a:xfrm>
              <a:prstGeom prst="rect">
                <a:avLst/>
              </a:prstGeom>
              <a:effectLst>
                <a:outerShdw sx="102000" sy="102000" algn="ctr" rotWithShape="0">
                  <a:prstClr val="black">
                    <a:alpha val="30000"/>
                  </a:prstClr>
                </a:outerShdw>
              </a:effectLst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097D2E9F-06E8-903E-BFE3-B6EE725AC3B2}"/>
                </a:ext>
              </a:extLst>
            </p:cNvPr>
            <p:cNvGrpSpPr/>
            <p:nvPr/>
          </p:nvGrpSpPr>
          <p:grpSpPr>
            <a:xfrm>
              <a:off x="10625240" y="1821775"/>
              <a:ext cx="612000" cy="612000"/>
              <a:chOff x="10625240" y="1821775"/>
              <a:chExt cx="612000" cy="612000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40D0CE86-CB1E-4BC7-B9F5-8B068431D506}"/>
                  </a:ext>
                </a:extLst>
              </p:cNvPr>
              <p:cNvSpPr/>
              <p:nvPr/>
            </p:nvSpPr>
            <p:spPr>
              <a:xfrm>
                <a:off x="10625240" y="1821775"/>
                <a:ext cx="612000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F61C4473-6EDE-4676-9443-A2690CF9A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9310" y="1899175"/>
                <a:ext cx="457200" cy="457200"/>
              </a:xfrm>
              <a:prstGeom prst="rect">
                <a:avLst/>
              </a:prstGeom>
              <a:effectLst>
                <a:outerShdw sx="102000" sy="102000" algn="ctr" rotWithShape="0">
                  <a:prstClr val="black">
                    <a:alpha val="30000"/>
                  </a:prstClr>
                </a:outerShdw>
              </a:effectLst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D82C43-1D33-43FE-B2EC-90AF4C32A9A2}"/>
                </a:ext>
              </a:extLst>
            </p:cNvPr>
            <p:cNvSpPr txBox="1"/>
            <p:nvPr/>
          </p:nvSpPr>
          <p:spPr>
            <a:xfrm flipH="1">
              <a:off x="1058686" y="1622338"/>
              <a:ext cx="3986113" cy="6627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/>
              <a: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Расчет суммы экосбора: </a:t>
              </a:r>
              <a:br>
                <a:rPr lang="ru-RU" sz="236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</a:br>
              <a:r>
                <a:rPr lang="ru-RU" sz="213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⇒ от </a:t>
              </a:r>
              <a:r>
                <a:rPr lang="ru-RU" sz="213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1 453 800,00 </a:t>
              </a:r>
              <a:r>
                <a:rPr lang="en-US" sz="213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₽</a:t>
              </a:r>
              <a:r>
                <a:rPr lang="ru-RU" sz="2131" dirty="0">
                  <a:solidFill>
                    <a:srgbClr val="548235"/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 </a:t>
              </a:r>
            </a:p>
          </p:txBody>
        </p: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E32F9482-4893-2EA9-D75A-00BCAFCC8856}"/>
                </a:ext>
              </a:extLst>
            </p:cNvPr>
            <p:cNvGrpSpPr/>
            <p:nvPr/>
          </p:nvGrpSpPr>
          <p:grpSpPr>
            <a:xfrm>
              <a:off x="483165" y="1821775"/>
              <a:ext cx="612000" cy="612000"/>
              <a:chOff x="483165" y="1803461"/>
              <a:chExt cx="612000" cy="612000"/>
            </a:xfrm>
          </p:grpSpPr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17617470-25AD-4597-82AA-9ABA8AF7D3CC}"/>
                  </a:ext>
                </a:extLst>
              </p:cNvPr>
              <p:cNvSpPr/>
              <p:nvPr/>
            </p:nvSpPr>
            <p:spPr>
              <a:xfrm>
                <a:off x="483165" y="1803461"/>
                <a:ext cx="612000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>
                  <a:prstClr val="black">
                    <a:alpha val="3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ru-RU" sz="1895" dirty="0">
                  <a:latin typeface="Montserrat" pitchFamily="2" charset="-52"/>
                  <a:ea typeface="Roboto Slab" pitchFamily="2" charset="0"/>
                </a:endParaRPr>
              </a:p>
            </p:txBody>
          </p:sp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42B3D207-0D4D-4D27-889F-50B7D2B57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52" y="1863689"/>
                <a:ext cx="430426" cy="491545"/>
              </a:xfrm>
              <a:prstGeom prst="rect">
                <a:avLst/>
              </a:prstGeom>
              <a:effectLst>
                <a:outerShdw sx="102000" sy="102000" algn="ctr" rotWithShape="0">
                  <a:prstClr val="black">
                    <a:alpha val="30000"/>
                  </a:prstClr>
                </a:outerShdw>
              </a:effectLst>
            </p:spPr>
          </p:pic>
        </p:grpSp>
        <p:sp>
          <p:nvSpPr>
            <p:cNvPr id="44" name="Стрелка вниз 23">
              <a:extLst>
                <a:ext uri="{FF2B5EF4-FFF2-40B4-BE49-F238E27FC236}">
                  <a16:creationId xmlns:a16="http://schemas.microsoft.com/office/drawing/2014/main" id="{FB2D46F2-2137-456E-8B92-FF1378EF9069}"/>
                </a:ext>
              </a:extLst>
            </p:cNvPr>
            <p:cNvSpPr/>
            <p:nvPr/>
          </p:nvSpPr>
          <p:spPr>
            <a:xfrm flipH="1">
              <a:off x="10732482" y="2619146"/>
              <a:ext cx="397516" cy="611102"/>
            </a:xfrm>
            <a:prstGeom prst="downArrow">
              <a:avLst>
                <a:gd name="adj1" fmla="val 50000"/>
                <a:gd name="adj2" fmla="val 64377"/>
              </a:avLst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latin typeface="Montserrat" pitchFamily="2" charset="-52"/>
                <a:ea typeface="Roboto Slab" pitchFamily="2" charset="0"/>
              </a:endParaRPr>
            </a:p>
          </p:txBody>
        </p:sp>
        <p:sp>
          <p:nvSpPr>
            <p:cNvPr id="45" name="Стрелка вниз 23">
              <a:extLst>
                <a:ext uri="{FF2B5EF4-FFF2-40B4-BE49-F238E27FC236}">
                  <a16:creationId xmlns:a16="http://schemas.microsoft.com/office/drawing/2014/main" id="{9A560BA4-39DE-47E1-9343-E7A9923442EA}"/>
                </a:ext>
              </a:extLst>
            </p:cNvPr>
            <p:cNvSpPr/>
            <p:nvPr/>
          </p:nvSpPr>
          <p:spPr>
            <a:xfrm flipH="1">
              <a:off x="10732482" y="4179015"/>
              <a:ext cx="397516" cy="611102"/>
            </a:xfrm>
            <a:prstGeom prst="downArrow">
              <a:avLst>
                <a:gd name="adj1" fmla="val 50000"/>
                <a:gd name="adj2" fmla="val 64377"/>
              </a:avLst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latin typeface="Montserrat" pitchFamily="2" charset="-52"/>
                <a:ea typeface="Roboto Slab" pitchFamily="2" charset="0"/>
              </a:endParaRPr>
            </a:p>
          </p:txBody>
        </p:sp>
        <p:sp>
          <p:nvSpPr>
            <p:cNvPr id="46" name="Стрелка вниз 23">
              <a:extLst>
                <a:ext uri="{FF2B5EF4-FFF2-40B4-BE49-F238E27FC236}">
                  <a16:creationId xmlns:a16="http://schemas.microsoft.com/office/drawing/2014/main" id="{514F71B0-123F-4FB9-9E9C-D66C9D6657FA}"/>
                </a:ext>
              </a:extLst>
            </p:cNvPr>
            <p:cNvSpPr/>
            <p:nvPr/>
          </p:nvSpPr>
          <p:spPr>
            <a:xfrm flipH="1">
              <a:off x="590407" y="2619146"/>
              <a:ext cx="397516" cy="611102"/>
            </a:xfrm>
            <a:prstGeom prst="downArrow">
              <a:avLst>
                <a:gd name="adj1" fmla="val 50000"/>
                <a:gd name="adj2" fmla="val 64377"/>
              </a:avLst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solidFill>
                  <a:srgbClr val="A47C64"/>
                </a:solidFill>
                <a:latin typeface="Montserrat" pitchFamily="2" charset="-52"/>
                <a:ea typeface="Roboto Slab" pitchFamily="2" charset="0"/>
              </a:endParaRPr>
            </a:p>
          </p:txBody>
        </p:sp>
        <p:sp>
          <p:nvSpPr>
            <p:cNvPr id="47" name="Стрелка вниз 23">
              <a:extLst>
                <a:ext uri="{FF2B5EF4-FFF2-40B4-BE49-F238E27FC236}">
                  <a16:creationId xmlns:a16="http://schemas.microsoft.com/office/drawing/2014/main" id="{8D687B1E-B3B2-47C0-9961-84B2A6CBF702}"/>
                </a:ext>
              </a:extLst>
            </p:cNvPr>
            <p:cNvSpPr/>
            <p:nvPr/>
          </p:nvSpPr>
          <p:spPr>
            <a:xfrm flipH="1">
              <a:off x="590407" y="4179015"/>
              <a:ext cx="397516" cy="611102"/>
            </a:xfrm>
            <a:prstGeom prst="downArrow">
              <a:avLst>
                <a:gd name="adj1" fmla="val 50000"/>
                <a:gd name="adj2" fmla="val 64377"/>
              </a:avLst>
            </a:prstGeom>
            <a:noFill/>
            <a:ln w="22225">
              <a:solidFill>
                <a:srgbClr val="A47C64"/>
              </a:solidFill>
              <a:headEnd type="none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95" dirty="0">
                <a:solidFill>
                  <a:srgbClr val="A47C64"/>
                </a:solidFill>
                <a:latin typeface="Montserrat" pitchFamily="2" charset="-52"/>
                <a:ea typeface="Roboto Slab" pitchFamily="2" charset="0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33AF104A-46F8-F667-BAFC-0C78F544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79318658"/>
      </p:ext>
    </p:extLst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2BFD8-3762-B3B8-6C5F-AE84F6DF8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462F785-8F34-6799-E90B-75CE378FB114}"/>
              </a:ext>
            </a:extLst>
          </p:cNvPr>
          <p:cNvSpPr txBox="1"/>
          <p:nvPr/>
        </p:nvSpPr>
        <p:spPr>
          <a:xfrm>
            <a:off x="0" y="406847"/>
            <a:ext cx="14435138" cy="6024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1184"/>
              </a:spcBef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Договор поручения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5FC40-165F-F9DE-F923-3BA7352C5008}"/>
              </a:ext>
            </a:extLst>
          </p:cNvPr>
          <p:cNvSpPr txBox="1"/>
          <p:nvPr/>
        </p:nvSpPr>
        <p:spPr>
          <a:xfrm>
            <a:off x="505216" y="1930854"/>
            <a:ext cx="2538196" cy="34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Переработчик</a:t>
            </a:r>
            <a:r>
              <a:rPr lang="en-US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 –</a:t>
            </a:r>
            <a:endParaRPr lang="ru-RU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BF351-401E-CAA2-339C-35BE59B9F870}"/>
              </a:ext>
            </a:extLst>
          </p:cNvPr>
          <p:cNvSpPr txBox="1"/>
          <p:nvPr/>
        </p:nvSpPr>
        <p:spPr>
          <a:xfrm>
            <a:off x="2317649" y="1930854"/>
            <a:ext cx="7850163" cy="6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переработчик вторичного сырья</a:t>
            </a: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 - заводы по производству продукции из вторичного сырья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6C7D9-5A2C-EC0D-22BE-5290DAD7723B}"/>
              </a:ext>
            </a:extLst>
          </p:cNvPr>
          <p:cNvSpPr txBox="1"/>
          <p:nvPr/>
        </p:nvSpPr>
        <p:spPr>
          <a:xfrm>
            <a:off x="505212" y="2547544"/>
            <a:ext cx="2595937" cy="34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АНО «СВП»</a:t>
            </a:r>
            <a:r>
              <a:rPr lang="en-US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 –</a:t>
            </a:r>
            <a:endParaRPr lang="ru-RU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66F2-F738-2EA1-1196-3841DED37C89}"/>
              </a:ext>
            </a:extLst>
          </p:cNvPr>
          <p:cNvSpPr txBox="1"/>
          <p:nvPr/>
        </p:nvSpPr>
        <p:spPr>
          <a:xfrm>
            <a:off x="1986018" y="2547542"/>
            <a:ext cx="10997626" cy="60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7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агент-консультант</a:t>
            </a:r>
            <a:r>
              <a:rPr lang="en-US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 – </a:t>
            </a: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команда экспертов и более 5-ти лет компетенции по оказанию услуг в рамках РОП для крупных товаропроизводителей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73AC911-7639-C7B3-A352-0C25F40BC730}"/>
              </a:ext>
            </a:extLst>
          </p:cNvPr>
          <p:cNvGrpSpPr/>
          <p:nvPr/>
        </p:nvGrpSpPr>
        <p:grpSpPr>
          <a:xfrm>
            <a:off x="1335513" y="6046830"/>
            <a:ext cx="12815506" cy="602344"/>
            <a:chOff x="1127982" y="4495631"/>
            <a:chExt cx="10824050" cy="508743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55EB868F-4095-9558-5A69-DEB8F095FD7E}"/>
                </a:ext>
              </a:extLst>
            </p:cNvPr>
            <p:cNvGrpSpPr/>
            <p:nvPr/>
          </p:nvGrpSpPr>
          <p:grpSpPr>
            <a:xfrm>
              <a:off x="3326351" y="4495631"/>
              <a:ext cx="4844884" cy="508743"/>
              <a:chOff x="3394931" y="4495631"/>
              <a:chExt cx="4844884" cy="508743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7FD5DADE-9B63-5E8A-00A5-F6660BFBC1B2}"/>
                  </a:ext>
                </a:extLst>
              </p:cNvPr>
              <p:cNvSpPr txBox="1"/>
              <p:nvPr/>
            </p:nvSpPr>
            <p:spPr>
              <a:xfrm>
                <a:off x="3588011" y="4495631"/>
                <a:ext cx="4651804" cy="50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5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  <a:t>стоимость услуг - до 60-70% от ставки экосбора </a:t>
                </a:r>
                <a:br>
                  <a:rPr lang="en-US" sz="165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</a:br>
                <a:r>
                  <a:rPr lang="ru-RU" sz="165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  <a:t>(текущая ставка = 2 423 </a:t>
                </a:r>
                <a:r>
                  <a:rPr lang="ru-RU" sz="1657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  <a:t>руб</a:t>
                </a:r>
                <a:r>
                  <a:rPr lang="ru-RU" sz="165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  <a:t>/т)</a:t>
                </a:r>
                <a:r>
                  <a:rPr lang="ru-RU" sz="165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Open Sans" pitchFamily="2" charset="0"/>
                    <a:cs typeface="Open Sans" pitchFamily="2" charset="0"/>
                  </a:rPr>
                  <a:t>*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F15C220-81AF-7AAD-B727-B34FBDB52898}"/>
                  </a:ext>
                </a:extLst>
              </p:cNvPr>
              <p:cNvSpPr txBox="1"/>
              <p:nvPr/>
            </p:nvSpPr>
            <p:spPr>
              <a:xfrm>
                <a:off x="3394931" y="4614322"/>
                <a:ext cx="251279" cy="293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5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-52"/>
                    <a:ea typeface="Roboto Slab" pitchFamily="2" charset="0"/>
                    <a:cs typeface="Open Sans" panose="020B0606030504020204" pitchFamily="34" charset="0"/>
                  </a:rPr>
                  <a:t>–</a:t>
                </a:r>
                <a:endParaRPr lang="ru-RU" sz="165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A0E280A-2776-61F8-2B47-8CAED4E2384A}"/>
                </a:ext>
              </a:extLst>
            </p:cNvPr>
            <p:cNvGrpSpPr/>
            <p:nvPr/>
          </p:nvGrpSpPr>
          <p:grpSpPr>
            <a:xfrm>
              <a:off x="1127982" y="4658181"/>
              <a:ext cx="2007870" cy="198120"/>
              <a:chOff x="1127982" y="4673179"/>
              <a:chExt cx="2007870" cy="198120"/>
            </a:xfrm>
          </p:grpSpPr>
          <p:cxnSp>
            <p:nvCxnSpPr>
              <p:cNvPr id="113" name="Прямая со стрелкой 112">
                <a:extLst>
                  <a:ext uri="{FF2B5EF4-FFF2-40B4-BE49-F238E27FC236}">
                    <a16:creationId xmlns:a16="http://schemas.microsoft.com/office/drawing/2014/main" id="{6851F3BE-BEA8-3C69-9930-3DBC96288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982" y="4673179"/>
                <a:ext cx="2007870" cy="0"/>
              </a:xfrm>
              <a:prstGeom prst="straightConnector1">
                <a:avLst/>
              </a:prstGeom>
              <a:noFill/>
              <a:ln w="22225" cap="rnd">
                <a:solidFill>
                  <a:srgbClr val="548235"/>
                </a:solidFill>
                <a:prstDash val="lgDash"/>
                <a:round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>
                <a:extLst>
                  <a:ext uri="{FF2B5EF4-FFF2-40B4-BE49-F238E27FC236}">
                    <a16:creationId xmlns:a16="http://schemas.microsoft.com/office/drawing/2014/main" id="{DB239A7A-087E-32CE-9786-969F6979EE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27982" y="4871299"/>
                <a:ext cx="2007870" cy="0"/>
              </a:xfrm>
              <a:prstGeom prst="straightConnector1">
                <a:avLst/>
              </a:prstGeom>
              <a:noFill/>
              <a:ln w="22225" cap="rnd">
                <a:solidFill>
                  <a:srgbClr val="668B8A"/>
                </a:solidFill>
                <a:prstDash val="lgDash"/>
                <a:round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A9CF01A-ED5D-24B7-E838-1E0A1ECE9B18}"/>
                </a:ext>
              </a:extLst>
            </p:cNvPr>
            <p:cNvSpPr txBox="1"/>
            <p:nvPr/>
          </p:nvSpPr>
          <p:spPr>
            <a:xfrm>
              <a:off x="9275368" y="4526408"/>
              <a:ext cx="2676664" cy="447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21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*</a:t>
              </a:r>
              <a:r>
                <a:rPr lang="ru-RU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с 2025 г – планируется</a:t>
              </a:r>
              <a:r>
                <a:rPr lang="en-US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 </a:t>
              </a:r>
              <a:r>
                <a:rPr lang="ru-RU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рост</a:t>
              </a:r>
              <a:br>
                <a:rPr lang="en-US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</a:br>
              <a:r>
                <a:rPr lang="en-US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  </a:t>
              </a:r>
              <a:r>
                <a:rPr lang="ru-RU" sz="142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-52"/>
                  <a:ea typeface="Open Sans" pitchFamily="2" charset="0"/>
                  <a:cs typeface="Open Sans" pitchFamily="2" charset="0"/>
                </a:rPr>
                <a:t>ставок экосбора</a:t>
              </a:r>
            </a:p>
          </p:txBody>
        </p:sp>
        <p:sp>
          <p:nvSpPr>
            <p:cNvPr id="47" name="Правая фигурная скобка 46">
              <a:extLst>
                <a:ext uri="{FF2B5EF4-FFF2-40B4-BE49-F238E27FC236}">
                  <a16:creationId xmlns:a16="http://schemas.microsoft.com/office/drawing/2014/main" id="{E9B38796-9140-7260-427D-026336007635}"/>
                </a:ext>
              </a:extLst>
            </p:cNvPr>
            <p:cNvSpPr/>
            <p:nvPr/>
          </p:nvSpPr>
          <p:spPr>
            <a:xfrm>
              <a:off x="3241301" y="4551697"/>
              <a:ext cx="114300" cy="411088"/>
            </a:xfrm>
            <a:prstGeom prst="rightBrace">
              <a:avLst>
                <a:gd name="adj1" fmla="val 49096"/>
                <a:gd name="adj2" fmla="val 50000"/>
              </a:avLst>
            </a:prstGeom>
            <a:ln w="22225" cap="rnd">
              <a:solidFill>
                <a:srgbClr val="75466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131">
                <a:latin typeface="Montserrat" pitchFamily="2" charset="-52"/>
              </a:endParaRP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DC56792-AA0E-9DD9-6123-0A212AD4E2FE}"/>
              </a:ext>
            </a:extLst>
          </p:cNvPr>
          <p:cNvSpPr/>
          <p:nvPr/>
        </p:nvSpPr>
        <p:spPr>
          <a:xfrm>
            <a:off x="5805570" y="4270442"/>
            <a:ext cx="2347319" cy="1162642"/>
          </a:xfrm>
          <a:prstGeom prst="roundRect">
            <a:avLst>
              <a:gd name="adj" fmla="val 7010"/>
            </a:avLst>
          </a:prstGeom>
          <a:solidFill>
            <a:schemeClr val="bg1"/>
          </a:solidFill>
          <a:ln>
            <a:noFill/>
          </a:ln>
          <a:effectLst>
            <a:innerShdw blurRad="508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DCDEA7B-F05B-83C9-20A4-4F283DD5E34E}"/>
              </a:ext>
            </a:extLst>
          </p:cNvPr>
          <p:cNvSpPr/>
          <p:nvPr/>
        </p:nvSpPr>
        <p:spPr>
          <a:xfrm>
            <a:off x="368591" y="4347039"/>
            <a:ext cx="2347319" cy="980924"/>
          </a:xfrm>
          <a:prstGeom prst="roundRect">
            <a:avLst>
              <a:gd name="adj" fmla="val 7010"/>
            </a:avLst>
          </a:prstGeom>
          <a:solidFill>
            <a:schemeClr val="bg1"/>
          </a:solidFill>
          <a:ln>
            <a:noFill/>
          </a:ln>
          <a:effectLst>
            <a:innerShdw blurRad="50800">
              <a:prstClr val="black">
                <a:alpha val="1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5F4AA-49C5-BBA3-9C1F-B92C5C4552CE}"/>
              </a:ext>
            </a:extLst>
          </p:cNvPr>
          <p:cNvSpPr txBox="1"/>
          <p:nvPr/>
        </p:nvSpPr>
        <p:spPr>
          <a:xfrm>
            <a:off x="404594" y="4645526"/>
            <a:ext cx="2275313" cy="3839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Переработчик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39EAE74-FACE-95A3-EAB5-F127FF3BE0A3}"/>
              </a:ext>
            </a:extLst>
          </p:cNvPr>
          <p:cNvGrpSpPr/>
          <p:nvPr/>
        </p:nvGrpSpPr>
        <p:grpSpPr>
          <a:xfrm>
            <a:off x="11104600" y="4376120"/>
            <a:ext cx="2961953" cy="1172689"/>
            <a:chOff x="6450701" y="3101290"/>
            <a:chExt cx="2501682" cy="99046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FCA1F10-FD7A-A02A-EAA2-CFCFCF80C8BE}"/>
                </a:ext>
              </a:extLst>
            </p:cNvPr>
            <p:cNvSpPr/>
            <p:nvPr/>
          </p:nvSpPr>
          <p:spPr>
            <a:xfrm>
              <a:off x="6450701" y="3101290"/>
              <a:ext cx="2501682" cy="990460"/>
            </a:xfrm>
            <a:prstGeom prst="roundRect">
              <a:avLst>
                <a:gd name="adj" fmla="val 701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3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BF175F-E699-7291-3346-AC30398C81E1}"/>
                </a:ext>
              </a:extLst>
            </p:cNvPr>
            <p:cNvSpPr txBox="1"/>
            <p:nvPr/>
          </p:nvSpPr>
          <p:spPr>
            <a:xfrm>
              <a:off x="6450701" y="3167603"/>
              <a:ext cx="2462924" cy="8578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Производитель товаров 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SemiBold" pitchFamily="2" charset="-52"/>
                  <a:ea typeface="Roboto Slab" pitchFamily="2" charset="0"/>
                  <a:cs typeface="Open Sans" panose="020B0606030504020204" pitchFamily="34" charset="0"/>
                </a:rPr>
                <a:t>РОП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Open Sans" pitchFamily="2" charset="0"/>
                <a:cs typeface="Open Sans" pitchFamily="2" charset="0"/>
              </a:endParaRPr>
            </a:p>
          </p:txBody>
        </p:sp>
      </p:grp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3B09245-87F1-DE27-7186-7E9F8F7011A4}"/>
              </a:ext>
            </a:extLst>
          </p:cNvPr>
          <p:cNvCxnSpPr>
            <a:cxnSpLocks/>
          </p:cNvCxnSpPr>
          <p:nvPr/>
        </p:nvCxnSpPr>
        <p:spPr>
          <a:xfrm flipH="1">
            <a:off x="8152889" y="5180913"/>
            <a:ext cx="2857211" cy="0"/>
          </a:xfrm>
          <a:prstGeom prst="straightConnector1">
            <a:avLst/>
          </a:prstGeom>
          <a:noFill/>
          <a:ln w="22225" cap="rnd">
            <a:solidFill>
              <a:srgbClr val="668B8A"/>
            </a:solidFill>
            <a:prstDash val="lgDash"/>
            <a:round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67D6EE-F5C6-3B3F-D420-8B3253DB3927}"/>
              </a:ext>
            </a:extLst>
          </p:cNvPr>
          <p:cNvSpPr txBox="1"/>
          <p:nvPr/>
        </p:nvSpPr>
        <p:spPr>
          <a:xfrm>
            <a:off x="7660658" y="5198796"/>
            <a:ext cx="3936174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39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агентское вознаграждение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0C8DBE-4EB3-7B2D-C0A2-5E9B914CFAC0}"/>
              </a:ext>
            </a:extLst>
          </p:cNvPr>
          <p:cNvSpPr txBox="1"/>
          <p:nvPr/>
        </p:nvSpPr>
        <p:spPr>
          <a:xfrm>
            <a:off x="8147983" y="3685597"/>
            <a:ext cx="3262386" cy="3629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договор поручения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8FF2D-C0CF-75B2-2035-D4535FFE7D72}"/>
              </a:ext>
            </a:extLst>
          </p:cNvPr>
          <p:cNvSpPr txBox="1"/>
          <p:nvPr/>
        </p:nvSpPr>
        <p:spPr>
          <a:xfrm>
            <a:off x="2792250" y="4276081"/>
            <a:ext cx="3108544" cy="329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539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платеж за акты утилизации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2913D-1CFE-4B16-0021-97AB617BCA3A}"/>
              </a:ext>
            </a:extLst>
          </p:cNvPr>
          <p:cNvSpPr txBox="1"/>
          <p:nvPr/>
        </p:nvSpPr>
        <p:spPr>
          <a:xfrm>
            <a:off x="8078576" y="4279324"/>
            <a:ext cx="3083103" cy="3291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539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платеж за акты утилизации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94FF8E2-B191-FCA1-A85D-53ECB89A6C1C}"/>
              </a:ext>
            </a:extLst>
          </p:cNvPr>
          <p:cNvSpPr/>
          <p:nvPr/>
        </p:nvSpPr>
        <p:spPr>
          <a:xfrm>
            <a:off x="7949830" y="4559722"/>
            <a:ext cx="128746" cy="1287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38100" dir="10800000">
              <a:prstClr val="black">
                <a:alpha val="9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>
              <a:latin typeface="Montserrat" pitchFamily="2" charset="-52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279769B-F18C-47A4-A7BE-B7303307D394}"/>
              </a:ext>
            </a:extLst>
          </p:cNvPr>
          <p:cNvSpPr/>
          <p:nvPr/>
        </p:nvSpPr>
        <p:spPr>
          <a:xfrm flipH="1">
            <a:off x="5856304" y="4559722"/>
            <a:ext cx="128746" cy="1287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38100" dir="10800000">
              <a:prstClr val="black">
                <a:alpha val="1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1">
              <a:latin typeface="Montserrat" pitchFamily="2" charset="-52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8825A2F-61E4-AAFE-6D3A-E8330448D74C}"/>
              </a:ext>
            </a:extLst>
          </p:cNvPr>
          <p:cNvCxnSpPr>
            <a:cxnSpLocks/>
          </p:cNvCxnSpPr>
          <p:nvPr/>
        </p:nvCxnSpPr>
        <p:spPr>
          <a:xfrm flipH="1">
            <a:off x="2715910" y="4623334"/>
            <a:ext cx="8294190" cy="1"/>
          </a:xfrm>
          <a:prstGeom prst="straightConnector1">
            <a:avLst/>
          </a:prstGeom>
          <a:noFill/>
          <a:ln w="22225" cap="rnd">
            <a:solidFill>
              <a:srgbClr val="548235"/>
            </a:solidFill>
            <a:prstDash val="lgDash"/>
            <a:round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E2F7C5BE-EDD9-D1BE-9938-6461D9427C7C}"/>
              </a:ext>
            </a:extLst>
          </p:cNvPr>
          <p:cNvSpPr/>
          <p:nvPr/>
        </p:nvSpPr>
        <p:spPr>
          <a:xfrm flipH="1">
            <a:off x="5904385" y="4531393"/>
            <a:ext cx="2138544" cy="185405"/>
          </a:xfrm>
          <a:custGeom>
            <a:avLst/>
            <a:gdLst>
              <a:gd name="connsiteX0" fmla="*/ 1704074 w 1704074"/>
              <a:gd name="connsiteY0" fmla="*/ 0 h 135440"/>
              <a:gd name="connsiteX1" fmla="*/ 0 w 1704074"/>
              <a:gd name="connsiteY1" fmla="*/ 0 h 135440"/>
              <a:gd name="connsiteX2" fmla="*/ 0 w 1704074"/>
              <a:gd name="connsiteY2" fmla="*/ 12253 h 135440"/>
              <a:gd name="connsiteX3" fmla="*/ 3797 w 1704074"/>
              <a:gd name="connsiteY3" fmla="*/ 11486 h 135440"/>
              <a:gd name="connsiteX4" fmla="*/ 58167 w 1704074"/>
              <a:gd name="connsiteY4" fmla="*/ 65856 h 135440"/>
              <a:gd name="connsiteX5" fmla="*/ 3797 w 1704074"/>
              <a:gd name="connsiteY5" fmla="*/ 120226 h 135440"/>
              <a:gd name="connsiteX6" fmla="*/ 0 w 1704074"/>
              <a:gd name="connsiteY6" fmla="*/ 119459 h 135440"/>
              <a:gd name="connsiteX7" fmla="*/ 0 w 1704074"/>
              <a:gd name="connsiteY7" fmla="*/ 135440 h 135440"/>
              <a:gd name="connsiteX8" fmla="*/ 1704074 w 1704074"/>
              <a:gd name="connsiteY8" fmla="*/ 135440 h 135440"/>
              <a:gd name="connsiteX9" fmla="*/ 1704074 w 1704074"/>
              <a:gd name="connsiteY9" fmla="*/ 119257 h 135440"/>
              <a:gd name="connsiteX10" fmla="*/ 1699273 w 1704074"/>
              <a:gd name="connsiteY10" fmla="*/ 120226 h 135440"/>
              <a:gd name="connsiteX11" fmla="*/ 1644903 w 1704074"/>
              <a:gd name="connsiteY11" fmla="*/ 65856 h 135440"/>
              <a:gd name="connsiteX12" fmla="*/ 1699273 w 1704074"/>
              <a:gd name="connsiteY12" fmla="*/ 11486 h 135440"/>
              <a:gd name="connsiteX13" fmla="*/ 1704074 w 1704074"/>
              <a:gd name="connsiteY13" fmla="*/ 12455 h 135440"/>
              <a:gd name="connsiteX14" fmla="*/ 1704074 w 1704074"/>
              <a:gd name="connsiteY14" fmla="*/ 0 h 13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04074" h="135440">
                <a:moveTo>
                  <a:pt x="1704074" y="0"/>
                </a:moveTo>
                <a:lnTo>
                  <a:pt x="0" y="0"/>
                </a:lnTo>
                <a:lnTo>
                  <a:pt x="0" y="12253"/>
                </a:lnTo>
                <a:lnTo>
                  <a:pt x="3797" y="11486"/>
                </a:lnTo>
                <a:cubicBezTo>
                  <a:pt x="33825" y="11486"/>
                  <a:pt x="58167" y="35828"/>
                  <a:pt x="58167" y="65856"/>
                </a:cubicBezTo>
                <a:cubicBezTo>
                  <a:pt x="58167" y="95884"/>
                  <a:pt x="33825" y="120226"/>
                  <a:pt x="3797" y="120226"/>
                </a:cubicBezTo>
                <a:lnTo>
                  <a:pt x="0" y="119459"/>
                </a:lnTo>
                <a:lnTo>
                  <a:pt x="0" y="135440"/>
                </a:lnTo>
                <a:lnTo>
                  <a:pt x="1704074" y="135440"/>
                </a:lnTo>
                <a:lnTo>
                  <a:pt x="1704074" y="119257"/>
                </a:lnTo>
                <a:lnTo>
                  <a:pt x="1699273" y="120226"/>
                </a:lnTo>
                <a:cubicBezTo>
                  <a:pt x="1669245" y="120226"/>
                  <a:pt x="1644903" y="95884"/>
                  <a:pt x="1644903" y="65856"/>
                </a:cubicBezTo>
                <a:cubicBezTo>
                  <a:pt x="1644903" y="35828"/>
                  <a:pt x="1669245" y="11486"/>
                  <a:pt x="1699273" y="11486"/>
                </a:cubicBezTo>
                <a:lnTo>
                  <a:pt x="1704074" y="12455"/>
                </a:lnTo>
                <a:lnTo>
                  <a:pt x="17040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131">
              <a:latin typeface="Montserrat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29541A-BF4B-66DD-3F4F-77A4FC2A81FC}"/>
              </a:ext>
            </a:extLst>
          </p:cNvPr>
          <p:cNvSpPr txBox="1"/>
          <p:nvPr/>
        </p:nvSpPr>
        <p:spPr>
          <a:xfrm>
            <a:off x="5904387" y="4396259"/>
            <a:ext cx="2138542" cy="93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  <a:cs typeface="Open Sans" panose="020B0606030504020204" pitchFamily="34" charset="0"/>
              </a:rPr>
              <a:t>АНО «СВП»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</a:br>
            <a:r>
              <a:rPr lang="ru-RU" sz="1539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(агент по продаже услуг РОП)</a:t>
            </a:r>
          </a:p>
        </p:txBody>
      </p:sp>
      <p:cxnSp>
        <p:nvCxnSpPr>
          <p:cNvPr id="35" name="Соединитель: уступ 34">
            <a:extLst>
              <a:ext uri="{FF2B5EF4-FFF2-40B4-BE49-F238E27FC236}">
                <a16:creationId xmlns:a16="http://schemas.microsoft.com/office/drawing/2014/main" id="{049BCD53-F232-F7F5-EF5B-842A52591505}"/>
              </a:ext>
            </a:extLst>
          </p:cNvPr>
          <p:cNvCxnSpPr>
            <a:cxnSpLocks/>
          </p:cNvCxnSpPr>
          <p:nvPr/>
        </p:nvCxnSpPr>
        <p:spPr>
          <a:xfrm rot="16200000" flipV="1">
            <a:off x="9733747" y="1948020"/>
            <a:ext cx="90858" cy="4731202"/>
          </a:xfrm>
          <a:prstGeom prst="bentConnector3">
            <a:avLst>
              <a:gd name="adj1" fmla="val 397893"/>
            </a:avLst>
          </a:prstGeom>
          <a:noFill/>
          <a:ln w="22225" cap="rnd">
            <a:solidFill>
              <a:srgbClr val="754668"/>
            </a:solidFill>
            <a:round/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C0606340-310B-B948-D407-851081E1977E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867207" y="1950271"/>
            <a:ext cx="90858" cy="4731202"/>
          </a:xfrm>
          <a:prstGeom prst="bentConnector3">
            <a:avLst>
              <a:gd name="adj1" fmla="val -297893"/>
            </a:avLst>
          </a:prstGeom>
          <a:noFill/>
          <a:ln w="22225" cap="rnd">
            <a:solidFill>
              <a:srgbClr val="754668"/>
            </a:solidFill>
            <a:round/>
            <a:headEnd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3AA2B8C-9407-BADB-199B-A2D3EAAD45E3}"/>
              </a:ext>
            </a:extLst>
          </p:cNvPr>
          <p:cNvSpPr txBox="1"/>
          <p:nvPr/>
        </p:nvSpPr>
        <p:spPr>
          <a:xfrm>
            <a:off x="2281442" y="3685766"/>
            <a:ext cx="3262389" cy="34733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договор на утилизацию</a:t>
            </a:r>
          </a:p>
        </p:txBody>
      </p:sp>
      <p:sp>
        <p:nvSpPr>
          <p:cNvPr id="70" name="Slide Number Placeholder 3">
            <a:extLst>
              <a:ext uri="{FF2B5EF4-FFF2-40B4-BE49-F238E27FC236}">
                <a16:creationId xmlns:a16="http://schemas.microsoft.com/office/drawing/2014/main" id="{9E45B2A2-1698-9334-D592-B9EEC9B2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4645326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F3DFCB-4EF5-48F7-A108-633DF81B73B0}"/>
              </a:ext>
            </a:extLst>
          </p:cNvPr>
          <p:cNvSpPr txBox="1"/>
          <p:nvPr/>
        </p:nvSpPr>
        <p:spPr>
          <a:xfrm>
            <a:off x="1915936" y="302032"/>
            <a:ext cx="11354074" cy="675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1184"/>
              </a:spcBef>
            </a:pPr>
            <a:r>
              <a:rPr lang="ru-RU" sz="33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itchFamily="2" charset="-52"/>
                <a:ea typeface="Roboto Slab" pitchFamily="2" charset="0"/>
              </a:rPr>
              <a:t>Нарушение исполнения обязательства по РОП</a:t>
            </a:r>
            <a:endParaRPr lang="en-US" sz="3315" b="1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itchFamily="2" charset="-52"/>
              <a:ea typeface="Roboto Slab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36F48F-1D79-614A-1FB3-4AC7D6E06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67089"/>
              </p:ext>
            </p:extLst>
          </p:nvPr>
        </p:nvGraphicFramePr>
        <p:xfrm>
          <a:off x="698687" y="1143808"/>
          <a:ext cx="13037772" cy="377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02">
                  <a:extLst>
                    <a:ext uri="{9D8B030D-6E8A-4147-A177-3AD203B41FA5}">
                      <a16:colId xmlns:a16="http://schemas.microsoft.com/office/drawing/2014/main" val="821865326"/>
                    </a:ext>
                  </a:extLst>
                </a:gridCol>
                <a:gridCol w="3368338">
                  <a:extLst>
                    <a:ext uri="{9D8B030D-6E8A-4147-A177-3AD203B41FA5}">
                      <a16:colId xmlns:a16="http://schemas.microsoft.com/office/drawing/2014/main" val="2986988456"/>
                    </a:ext>
                  </a:extLst>
                </a:gridCol>
                <a:gridCol w="2604226">
                  <a:extLst>
                    <a:ext uri="{9D8B030D-6E8A-4147-A177-3AD203B41FA5}">
                      <a16:colId xmlns:a16="http://schemas.microsoft.com/office/drawing/2014/main" val="542830359"/>
                    </a:ext>
                  </a:extLst>
                </a:gridCol>
                <a:gridCol w="3396406">
                  <a:extLst>
                    <a:ext uri="{9D8B030D-6E8A-4147-A177-3AD203B41FA5}">
                      <a16:colId xmlns:a16="http://schemas.microsoft.com/office/drawing/2014/main" val="3612636040"/>
                    </a:ext>
                  </a:extLst>
                </a:gridCol>
              </a:tblGrid>
              <a:tr h="796504"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 SemiBold" pitchFamily="2" charset="-52"/>
                          <a:ea typeface="Roboto Slab" pitchFamily="2" charset="0"/>
                          <a:cs typeface="Open Sans" pitchFamily="2" charset="0"/>
                        </a:rPr>
                        <a:t>Нарушение</a:t>
                      </a:r>
                    </a:p>
                  </a:txBody>
                  <a:tcPr marL="63935" marR="63935" marT="63935" marB="63935" anchor="ctr">
                    <a:lnL w="12700" cmpd="sng">
                      <a:noFill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 SemiBold" pitchFamily="2" charset="-52"/>
                          <a:ea typeface="Roboto Slab" pitchFamily="2" charset="0"/>
                          <a:cs typeface="Open Sans" pitchFamily="2" charset="0"/>
                        </a:rPr>
                        <a:t>ИП и малые предприятия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 SemiBold" pitchFamily="2" charset="-52"/>
                          <a:ea typeface="Roboto Slab" pitchFamily="2" charset="0"/>
                          <a:cs typeface="Open Sans" pitchFamily="2" charset="0"/>
                        </a:rPr>
                        <a:t>Должностные лица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 SemiBold" pitchFamily="2" charset="-52"/>
                          <a:ea typeface="Roboto Slab" pitchFamily="2" charset="0"/>
                          <a:cs typeface="Open Sans" pitchFamily="2" charset="0"/>
                        </a:rPr>
                        <a:t>Средние и крупные компании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68232"/>
                  </a:ext>
                </a:extLst>
              </a:tr>
              <a:tr h="9074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Отчетность не представлена или сдана с опозданием </a:t>
                      </a:r>
                      <a:b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600" b="1" kern="1200" dirty="0">
                          <a:solidFill>
                            <a:srgbClr val="548235"/>
                          </a:solidFill>
                          <a:latin typeface="Montserrat" pitchFamily="2" charset="-52"/>
                          <a:ea typeface="Roboto Slab" pitchFamily="2" charset="0"/>
                          <a:cs typeface="Open Sans" pitchFamily="2" charset="0"/>
                        </a:rPr>
                        <a:t>– (ч. 1 ст. 8.5.1 КоАП РФ)</a:t>
                      </a:r>
                    </a:p>
                  </a:txBody>
                  <a:tcPr marL="63935" marR="63935" marT="63935" marB="63935" anchor="ctr">
                    <a:lnL w="12700" cmpd="sng">
                      <a:noFill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50 000 – 70 000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3 000 – 6 000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70 000 – 150 000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347656"/>
                  </a:ext>
                </a:extLst>
              </a:tr>
              <a:tr h="1166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Отчетность сдана не полностью или в ней ошибка </a:t>
                      </a:r>
                      <a:b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600" b="1" kern="1200" dirty="0">
                          <a:solidFill>
                            <a:srgbClr val="548235"/>
                          </a:solidFill>
                          <a:latin typeface="Montserrat" pitchFamily="2" charset="-52"/>
                          <a:ea typeface="Roboto Slab" pitchFamily="2" charset="0"/>
                          <a:cs typeface="Open Sans" pitchFamily="2" charset="0"/>
                        </a:rPr>
                        <a:t>– (ч. 2 ст. 8.5.1 КоАП РФ)</a:t>
                      </a:r>
                    </a:p>
                  </a:txBody>
                  <a:tcPr marL="63935" marR="63935" marT="63935" marB="63935" anchor="ctr">
                    <a:lnL w="12700" cmpd="sng">
                      <a:noFill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Двухкратный размер суммы экосбора по каждой группе товаров, </a:t>
                      </a:r>
                      <a:b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минимум 100 000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3 000 – 6 000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Двухкратный размер суммы экосбора по каждой группе товаров, </a:t>
                      </a:r>
                      <a:br>
                        <a:rPr 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минимум 250 000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823698"/>
                  </a:ext>
                </a:extLst>
              </a:tr>
              <a:tr h="90742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Неуплата экосбора в установленный срок </a:t>
                      </a:r>
                      <a:b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600" b="1" kern="1200" dirty="0">
                          <a:solidFill>
                            <a:srgbClr val="548235"/>
                          </a:solidFill>
                          <a:latin typeface="Montserrat" pitchFamily="2" charset="-52"/>
                          <a:ea typeface="Roboto Slab" pitchFamily="2" charset="0"/>
                          <a:cs typeface="Open Sans" pitchFamily="2" charset="0"/>
                        </a:rPr>
                        <a:t>– ст. 8.41.1 КоАП РФ</a:t>
                      </a:r>
                    </a:p>
                  </a:txBody>
                  <a:tcPr marL="63935" marR="63935" marT="63935" marB="63935" anchor="ctr">
                    <a:lnL w="12700" cmpd="sng">
                      <a:noFill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Трёхкратный неуплаченный экосбор по каждой группе товаров, минимум 250 000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5 000 – 7 000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itchFamily="2" charset="-52"/>
                          <a:ea typeface="Open Sans" pitchFamily="2" charset="0"/>
                          <a:cs typeface="Open Sans" pitchFamily="2" charset="0"/>
                        </a:rPr>
                        <a:t>Трёхкратный неуплаченный экосбор по каждой группе товаров, минимум 500 000 ₽</a:t>
                      </a:r>
                    </a:p>
                  </a:txBody>
                  <a:tcPr marL="63935" marR="63935" marT="63935" marB="63935" anchor="ctr">
                    <a:lnL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29B5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697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EFB61C-F44D-8E17-03EA-7713BFE952E8}"/>
              </a:ext>
            </a:extLst>
          </p:cNvPr>
          <p:cNvSpPr txBox="1"/>
          <p:nvPr/>
        </p:nvSpPr>
        <p:spPr>
          <a:xfrm flipH="1">
            <a:off x="1123924" y="5070713"/>
            <a:ext cx="3760633" cy="3839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ru-RU" sz="1895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Roboto Slab" pitchFamily="2" charset="0"/>
                <a:cs typeface="Open Sans" panose="020B0606030504020204" pitchFamily="34" charset="0"/>
              </a:rPr>
              <a:t>Примеры дел: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68574-1580-524C-4AB7-3BDDB47115A4}"/>
              </a:ext>
            </a:extLst>
          </p:cNvPr>
          <p:cNvSpPr txBox="1"/>
          <p:nvPr/>
        </p:nvSpPr>
        <p:spPr>
          <a:xfrm flipH="1">
            <a:off x="1123928" y="5419026"/>
            <a:ext cx="12318798" cy="22862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5983" indent="-405983">
              <a:spcAft>
                <a:spcPts val="355"/>
              </a:spcAft>
              <a:buFont typeface="+mj-lt"/>
              <a:buAutoNum type="arabicPeriod"/>
            </a:pP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Решение по делу № А17-784/2022 от 11.05.2022 г. о взыскании 651 тыс. руб. согласно ст. 8.41.1 КоАП РФ</a:t>
            </a:r>
            <a:endParaRPr lang="ru-RU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  <a:p>
            <a:pPr marL="405983" indent="-405983">
              <a:spcAft>
                <a:spcPts val="355"/>
              </a:spcAft>
              <a:buFont typeface="+mj-lt"/>
              <a:buAutoNum type="arabicPeriod"/>
            </a:pP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Решение по делу № А40-114541/2022 от 20.03.2023 г. о взыскании 89,99 млн руб. согласно ст. 8.5.1 КоАП РФ. </a:t>
            </a:r>
            <a:b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Оплачено обществом в бюджет</a:t>
            </a:r>
            <a:endParaRPr lang="ru-RU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  <a:p>
            <a:pPr marL="405983" indent="-405983">
              <a:spcAft>
                <a:spcPts val="355"/>
              </a:spcAft>
              <a:buFont typeface="+mj-lt"/>
              <a:buAutoNum type="arabicPeriod"/>
            </a:pP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Решение по делу N 7-2706/24 от 19.03.2024 г. ч.1 ст. 8.5.1. Обжаловано в 22 году в пользу ООО, но отменены решен</a:t>
            </a:r>
            <a:r>
              <a:rPr lang="en-US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657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ия</a:t>
            </a: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всех инстанций. В 2024 возобновлено производство по делу об административном правонарушение</a:t>
            </a:r>
            <a:endParaRPr lang="ru-RU" sz="1657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  <a:ea typeface="Open Sans" pitchFamily="2" charset="0"/>
              <a:cs typeface="Open Sans" pitchFamily="2" charset="0"/>
            </a:endParaRPr>
          </a:p>
          <a:p>
            <a:pPr marL="405983" indent="-405983">
              <a:spcAft>
                <a:spcPts val="355"/>
              </a:spcAft>
              <a:buFont typeface="+mj-lt"/>
              <a:buAutoNum type="arabicPeriod"/>
            </a:pPr>
            <a:r>
              <a:rPr lang="ru-RU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Решение по делу N 7-0387/2023 от 09.02.2023 г. по статье 8.5.1. ч. 1. Постановление не отменено в судах нескольких инстанций. Сумма штрафа изъята.</a:t>
            </a:r>
            <a:r>
              <a:rPr lang="en-US" sz="1657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 </a:t>
            </a:r>
            <a:r>
              <a:rPr lang="ru-RU" sz="1657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  <a:ea typeface="Open Sans" pitchFamily="2" charset="0"/>
                <a:cs typeface="Open Sans" pitchFamily="2" charset="0"/>
              </a:rPr>
              <a:t>Дело длилось около 2 лет</a:t>
            </a:r>
          </a:p>
        </p:txBody>
      </p:sp>
      <p:pic>
        <p:nvPicPr>
          <p:cNvPr id="8" name="Рисунок 7" descr="Изображение выглядит как шестерня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C29EC52-5984-0205-360B-FBA155FA2A8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" y="54971"/>
            <a:ext cx="1143655" cy="1143655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141BF72-8A17-D58E-21B6-9613031D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100" y="7543453"/>
            <a:ext cx="3169128" cy="432303"/>
          </a:xfrm>
        </p:spPr>
        <p:txBody>
          <a:bodyPr/>
          <a:lstStyle/>
          <a:p>
            <a:fld id="{5D5A9AEC-D750-46F5-8780-7CE9F281C39A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-52"/>
              </a:rPr>
              <a:pPr/>
              <a:t>9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8881997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1114</Words>
  <Application>Microsoft Office PowerPoint</Application>
  <PresentationFormat>Произвольный</PresentationFormat>
  <Paragraphs>128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Roboto Slab</vt:lpstr>
      <vt:lpstr>Calibri Light</vt:lpstr>
      <vt:lpstr>Verdana</vt:lpstr>
      <vt:lpstr>Arial</vt:lpstr>
      <vt:lpstr>Montserrat</vt:lpstr>
      <vt:lpstr>Calibri</vt:lpstr>
      <vt:lpstr>Montserrat SemiBold</vt:lpstr>
      <vt:lpstr>Тема Office 2013–2022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2019-06-26T02:32:24Z</dcterms:created>
  <dcterms:modified xsi:type="dcterms:W3CDTF">2024-11-01T08:46:43Z</dcterms:modified>
</cp:coreProperties>
</file>