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0691813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801720" y="1921680"/>
            <a:ext cx="9087480" cy="585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01720" y="1921680"/>
            <a:ext cx="9087480" cy="585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01720" y="1921680"/>
            <a:ext cx="908748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ff118@y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4"/>
          <p:cNvPicPr/>
          <p:nvPr/>
        </p:nvPicPr>
        <p:blipFill>
          <a:blip r:embed="rId2"/>
          <a:stretch/>
        </p:blipFill>
        <p:spPr>
          <a:xfrm>
            <a:off x="533" y="395"/>
            <a:ext cx="10691280" cy="7559280"/>
          </a:xfrm>
          <a:prstGeom prst="rect">
            <a:avLst/>
          </a:prstGeom>
          <a:ln>
            <a:noFill/>
          </a:ln>
        </p:spPr>
      </p:pic>
      <p:grpSp>
        <p:nvGrpSpPr>
          <p:cNvPr id="77" name="Group 1"/>
          <p:cNvGrpSpPr/>
          <p:nvPr/>
        </p:nvGrpSpPr>
        <p:grpSpPr>
          <a:xfrm>
            <a:off x="-360" y="6256080"/>
            <a:ext cx="10691280" cy="532440"/>
            <a:chOff x="-360" y="6256080"/>
            <a:chExt cx="10691280" cy="532440"/>
          </a:xfrm>
        </p:grpSpPr>
        <p:sp>
          <p:nvSpPr>
            <p:cNvPr id="78" name="CustomShape 2"/>
            <p:cNvSpPr/>
            <p:nvPr/>
          </p:nvSpPr>
          <p:spPr>
            <a:xfrm>
              <a:off x="-360" y="6256080"/>
              <a:ext cx="4228920" cy="532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9" name="CustomShape 3"/>
            <p:cNvSpPr/>
            <p:nvPr/>
          </p:nvSpPr>
          <p:spPr>
            <a:xfrm>
              <a:off x="4229640" y="6256080"/>
              <a:ext cx="4285440" cy="532440"/>
            </a:xfrm>
            <a:prstGeom prst="rect">
              <a:avLst/>
            </a:prstGeom>
            <a:gradFill rotWithShape="0">
              <a:gsLst>
                <a:gs pos="0">
                  <a:srgbClr val="5EBBCC"/>
                </a:gs>
                <a:gs pos="100000">
                  <a:srgbClr val="587DBE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0" name="CustomShape 4"/>
            <p:cNvSpPr/>
            <p:nvPr/>
          </p:nvSpPr>
          <p:spPr>
            <a:xfrm>
              <a:off x="8515440" y="6256080"/>
              <a:ext cx="2175480" cy="532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1" name="CustomShape 5"/>
          <p:cNvSpPr/>
          <p:nvPr/>
        </p:nvSpPr>
        <p:spPr>
          <a:xfrm>
            <a:off x="1878480" y="6256080"/>
            <a:ext cx="2350080" cy="53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300" b="0" strike="noStrike" spc="-1">
                <a:solidFill>
                  <a:srgbClr val="FFFFFF"/>
                </a:solidFill>
                <a:latin typeface="Arial"/>
              </a:rPr>
              <a:t>Работаем на результат!</a:t>
            </a:r>
            <a:br/>
            <a:r>
              <a:rPr lang="ru-RU" sz="1300" b="0" strike="noStrike" spc="-1">
                <a:solidFill>
                  <a:srgbClr val="FFFFFF"/>
                </a:solidFill>
                <a:latin typeface="Arial"/>
              </a:rPr>
              <a:t>Быстро. Доступно. Легко.</a:t>
            </a:r>
            <a:endParaRPr lang="ru-RU" sz="1300" b="0" strike="noStrike" spc="-1">
              <a:latin typeface="Arial"/>
            </a:endParaRPr>
          </a:p>
        </p:txBody>
      </p:sp>
      <p:pic>
        <p:nvPicPr>
          <p:cNvPr id="82" name="Рисунок 14"/>
          <p:cNvPicPr/>
          <p:nvPr/>
        </p:nvPicPr>
        <p:blipFill>
          <a:blip r:embed="rId3"/>
          <a:stretch/>
        </p:blipFill>
        <p:spPr>
          <a:xfrm>
            <a:off x="0" y="6421320"/>
            <a:ext cx="1572840" cy="201960"/>
          </a:xfrm>
          <a:prstGeom prst="rect">
            <a:avLst/>
          </a:prstGeom>
          <a:ln>
            <a:noFill/>
          </a:ln>
        </p:spPr>
      </p:pic>
      <p:pic>
        <p:nvPicPr>
          <p:cNvPr id="83" name="Рисунок 16"/>
          <p:cNvPicPr/>
          <p:nvPr/>
        </p:nvPicPr>
        <p:blipFill>
          <a:blip r:embed="rId4"/>
          <a:stretch/>
        </p:blipFill>
        <p:spPr>
          <a:xfrm>
            <a:off x="8946000" y="6318720"/>
            <a:ext cx="1745280" cy="410040"/>
          </a:xfrm>
          <a:prstGeom prst="rect">
            <a:avLst/>
          </a:prstGeom>
          <a:ln>
            <a:noFill/>
          </a:ln>
        </p:spPr>
      </p:pic>
      <p:pic>
        <p:nvPicPr>
          <p:cNvPr id="84" name="Рисунок 20"/>
          <p:cNvPicPr/>
          <p:nvPr/>
        </p:nvPicPr>
        <p:blipFill>
          <a:blip r:embed="rId5"/>
          <a:stretch/>
        </p:blipFill>
        <p:spPr>
          <a:xfrm>
            <a:off x="1627200" y="2976480"/>
            <a:ext cx="5749560" cy="139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Рисунок 6"/>
          <p:cNvPicPr/>
          <p:nvPr/>
        </p:nvPicPr>
        <p:blipFill>
          <a:blip r:embed="rId2"/>
          <a:stretch/>
        </p:blipFill>
        <p:spPr>
          <a:xfrm>
            <a:off x="0" y="0"/>
            <a:ext cx="10688040" cy="7558920"/>
          </a:xfrm>
          <a:prstGeom prst="rect">
            <a:avLst/>
          </a:prstGeom>
          <a:ln>
            <a:noFill/>
          </a:ln>
        </p:spPr>
      </p:pic>
      <p:pic>
        <p:nvPicPr>
          <p:cNvPr id="192" name="Рисунок 10"/>
          <p:cNvPicPr/>
          <p:nvPr/>
        </p:nvPicPr>
        <p:blipFill>
          <a:blip r:embed="rId3"/>
          <a:stretch/>
        </p:blipFill>
        <p:spPr>
          <a:xfrm>
            <a:off x="701640" y="431640"/>
            <a:ext cx="4304520" cy="97092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701640" y="5220360"/>
            <a:ext cx="53463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Нам с вами по пути!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01640" y="5975640"/>
            <a:ext cx="2509920" cy="110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+7 (495) 135-25-47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  <a:hlinkClick r:id="rId4"/>
              </a:rPr>
              <a:t>ff118@ya.ru</a:t>
            </a:r>
            <a:endParaRPr lang="en-US" sz="2000" b="0" strike="noStrike" spc="-1" dirty="0">
              <a:solidFill>
                <a:srgbClr val="002060"/>
              </a:solidFill>
              <a:latin typeface="Arial"/>
              <a:ea typeface="DejaVu Sans"/>
            </a:endParaRPr>
          </a:p>
          <a:p>
            <a:pPr>
              <a:lnSpc>
                <a:spcPct val="120000"/>
              </a:lnSpc>
            </a:pPr>
            <a:r>
              <a:rPr lang="en-US" sz="2000" dirty="0"/>
              <a:t>rt-l.ru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18"/>
          <p:cNvPicPr/>
          <p:nvPr/>
        </p:nvPicPr>
        <p:blipFill>
          <a:blip r:embed="rId2"/>
          <a:stretch/>
        </p:blipFill>
        <p:spPr>
          <a:xfrm>
            <a:off x="0" y="-175860"/>
            <a:ext cx="9944640" cy="7558920"/>
          </a:xfrm>
          <a:prstGeom prst="rect">
            <a:avLst/>
          </a:prstGeom>
          <a:ln>
            <a:noFill/>
          </a:ln>
        </p:spPr>
      </p:pic>
      <p:pic>
        <p:nvPicPr>
          <p:cNvPr id="86" name="Рисунок 4"/>
          <p:cNvPicPr/>
          <p:nvPr/>
        </p:nvPicPr>
        <p:blipFill>
          <a:blip r:embed="rId3"/>
          <a:stretch/>
        </p:blipFill>
        <p:spPr>
          <a:xfrm>
            <a:off x="661680" y="542160"/>
            <a:ext cx="1802880" cy="43128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10180080" y="7070400"/>
            <a:ext cx="28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2110902" y="896041"/>
            <a:ext cx="7081736" cy="4814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103"/>
              </a:spcBef>
            </a:pP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+mj-lt"/>
                <a:ea typeface="DejaVu Sans"/>
              </a:rPr>
              <a:t>Коммерческое предложение для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ЗТИ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Мы очень рады возможности быть вам полезными и надеемся на долгосрочное сотрудничество с вами.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4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Наша компания стремится предоставлять надежные и эффективные транспортные услуги, отвечающие уникальным потребностям каждого из наших клиентов. Шесть дней  в неделю мы отправляем грузы по Москве и Московской области  Мы понимаем, что вовремя доставленный груз – это успех продаж.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4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Доставку в любую точку Московской области мы готовы осуществить от  2-х часов, при условии поступления товара на наш склад до 05.00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4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Наша команда опытных профессионалов стремится обеспечить исключительное обслуживание клиентов и поддержку на протяжении всего процесса перевозки. Мы всегда готовы ответить на любые ваши вопросы.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4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Благодарим Вас за выбор нашей компании для решения Ваших задач по перевозке груза. Для нас большая честь иметь возможность работать с вами, и мы надеемся превзойти ваши ожидания.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2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С готовностью к длительному сотрудничеству !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2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 Руслан Соловьев</a:t>
            </a: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2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 8 495 135 25 47</a:t>
            </a: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200" spc="-1" dirty="0">
                <a:solidFill>
                  <a:srgbClr val="4D509D"/>
                </a:solidFill>
                <a:latin typeface="Arial"/>
              </a:rPr>
              <a:t> 8 977 199 24 31</a:t>
            </a:r>
            <a:endParaRPr lang="ru-RU" sz="1200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200" b="0" strike="noStrike" spc="-1" dirty="0">
                <a:solidFill>
                  <a:srgbClr val="4D509D"/>
                </a:solidFill>
                <a:latin typeface="Arial"/>
                <a:ea typeface="DejaVu Sans"/>
              </a:rPr>
              <a:t> ООО «Результат» </a:t>
            </a: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2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ff118@ya.ru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br>
              <a:rPr dirty="0"/>
            </a:br>
            <a:endParaRPr lang="ru-RU" sz="1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10"/>
          <p:cNvPicPr/>
          <p:nvPr/>
        </p:nvPicPr>
        <p:blipFill>
          <a:blip r:embed="rId2"/>
          <a:stretch/>
        </p:blipFill>
        <p:spPr>
          <a:xfrm>
            <a:off x="0" y="0"/>
            <a:ext cx="10683720" cy="755892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8440560" y="565200"/>
            <a:ext cx="1604520" cy="20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90000"/>
              </a:lnSpc>
              <a:spcBef>
                <a:spcPts val="1103"/>
              </a:spcBef>
            </a:pPr>
            <a:r>
              <a:rPr lang="ru-RU" sz="1000" b="1" strike="noStrike" spc="66">
                <a:solidFill>
                  <a:srgbClr val="FFFFFF"/>
                </a:solidFill>
                <a:latin typeface="Arial"/>
              </a:rPr>
              <a:t>ПРЕИМУЩЕСТВА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91" name="Рисунок 18"/>
          <p:cNvPicPr/>
          <p:nvPr/>
        </p:nvPicPr>
        <p:blipFill>
          <a:blip r:embed="rId3"/>
          <a:stretch/>
        </p:blipFill>
        <p:spPr>
          <a:xfrm>
            <a:off x="708120" y="4380840"/>
            <a:ext cx="2117160" cy="269820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21"/>
          <p:cNvPicPr/>
          <p:nvPr/>
        </p:nvPicPr>
        <p:blipFill>
          <a:blip r:embed="rId4"/>
          <a:stretch/>
        </p:blipFill>
        <p:spPr>
          <a:xfrm>
            <a:off x="3092040" y="4380840"/>
            <a:ext cx="2113920" cy="2698200"/>
          </a:xfrm>
          <a:prstGeom prst="rect">
            <a:avLst/>
          </a:prstGeom>
          <a:ln>
            <a:noFill/>
          </a:ln>
        </p:spPr>
      </p:pic>
      <p:pic>
        <p:nvPicPr>
          <p:cNvPr id="93" name="Рисунок 23"/>
          <p:cNvPicPr/>
          <p:nvPr/>
        </p:nvPicPr>
        <p:blipFill>
          <a:blip r:embed="rId5"/>
          <a:stretch/>
        </p:blipFill>
        <p:spPr>
          <a:xfrm>
            <a:off x="5472720" y="4380840"/>
            <a:ext cx="2110680" cy="2698200"/>
          </a:xfrm>
          <a:prstGeom prst="rect">
            <a:avLst/>
          </a:prstGeom>
          <a:ln>
            <a:noFill/>
          </a:ln>
        </p:spPr>
      </p:pic>
      <p:pic>
        <p:nvPicPr>
          <p:cNvPr id="94" name="Рисунок 25"/>
          <p:cNvPicPr/>
          <p:nvPr/>
        </p:nvPicPr>
        <p:blipFill>
          <a:blip r:embed="rId6"/>
          <a:stretch/>
        </p:blipFill>
        <p:spPr>
          <a:xfrm>
            <a:off x="7850160" y="4380840"/>
            <a:ext cx="2107440" cy="2698200"/>
          </a:xfrm>
          <a:prstGeom prst="rect">
            <a:avLst/>
          </a:prstGeom>
          <a:ln>
            <a:noFill/>
          </a:ln>
        </p:spPr>
      </p:pic>
      <p:sp>
        <p:nvSpPr>
          <p:cNvPr id="95" name="CustomShape 2"/>
          <p:cNvSpPr/>
          <p:nvPr/>
        </p:nvSpPr>
        <p:spPr>
          <a:xfrm>
            <a:off x="733320" y="4836960"/>
            <a:ext cx="2064240" cy="37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103"/>
              </a:spcBef>
            </a:pPr>
            <a:r>
              <a:rPr lang="ru-RU" sz="2000" b="1" strike="noStrike" spc="86">
                <a:solidFill>
                  <a:srgbClr val="FFFFFF"/>
                </a:solidFill>
                <a:latin typeface="Arial"/>
                <a:ea typeface="DejaVu Sans"/>
              </a:rPr>
              <a:t>БЫСТРО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3116880" y="4836960"/>
            <a:ext cx="2064240" cy="37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103"/>
              </a:spcBef>
            </a:pPr>
            <a:r>
              <a:rPr lang="ru-RU" sz="2000" b="1" strike="noStrike" spc="86">
                <a:solidFill>
                  <a:srgbClr val="FFFFFF"/>
                </a:solidFill>
                <a:latin typeface="Arial"/>
                <a:ea typeface="DejaVu Sans"/>
              </a:rPr>
              <a:t>НЕДОРОГО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5496120" y="4836960"/>
            <a:ext cx="2064240" cy="37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103"/>
              </a:spcBef>
            </a:pPr>
            <a:r>
              <a:rPr lang="ru-RU" sz="2000" b="1" strike="noStrike" spc="86">
                <a:solidFill>
                  <a:srgbClr val="FFFFFF"/>
                </a:solidFill>
                <a:latin typeface="Arial"/>
                <a:ea typeface="DejaVu Sans"/>
              </a:rPr>
              <a:t>24/7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98" name="CustomShape 5"/>
          <p:cNvSpPr/>
          <p:nvPr/>
        </p:nvSpPr>
        <p:spPr>
          <a:xfrm>
            <a:off x="7871760" y="4836960"/>
            <a:ext cx="2064240" cy="37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103"/>
              </a:spcBef>
            </a:pPr>
            <a:r>
              <a:rPr lang="ru-RU" sz="2000" b="1" strike="noStrike" spc="86">
                <a:solidFill>
                  <a:srgbClr val="FFFFFF"/>
                </a:solidFill>
                <a:latin typeface="Arial"/>
                <a:ea typeface="DejaVu Sans"/>
              </a:rPr>
              <a:t>ЛЕГКО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99" name="CustomShape 6"/>
          <p:cNvSpPr/>
          <p:nvPr/>
        </p:nvSpPr>
        <p:spPr>
          <a:xfrm>
            <a:off x="822600" y="5335560"/>
            <a:ext cx="1926720" cy="125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Благодаря большому количеству машин, </a:t>
            </a:r>
            <a:br/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мы можем оперативно забрать ваш заказ </a:t>
            </a:r>
            <a:br/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с доставкой до пункта назначения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100" name="CustomShape 7"/>
          <p:cNvSpPr/>
          <p:nvPr/>
        </p:nvSpPr>
        <p:spPr>
          <a:xfrm>
            <a:off x="3181320" y="5335560"/>
            <a:ext cx="1928880" cy="170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Наличие собственного автопарка, позволяет нам предлагать вам самые выгодные условия. 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Средняя цена от 300 рублей, при весе заказа до 10 кг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101" name="CustomShape 8"/>
          <p:cNvSpPr/>
          <p:nvPr/>
        </p:nvSpPr>
        <p:spPr>
          <a:xfrm>
            <a:off x="5562000" y="5335560"/>
            <a:ext cx="1887120" cy="150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Мы понимаем ритм современного бизнеса и готовы предлагать вам индивидуальный график доставки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102" name="CustomShape 9"/>
          <p:cNvSpPr/>
          <p:nvPr/>
        </p:nvSpPr>
        <p:spPr>
          <a:xfrm>
            <a:off x="7939440" y="5335560"/>
            <a:ext cx="1781280" cy="150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Вам понравится работать с нами, ведь мы работаем на результат </a:t>
            </a:r>
            <a:br/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и всегда готовы </a:t>
            </a:r>
            <a:br/>
            <a:r>
              <a:rPr lang="ru-RU" sz="1300" b="0" strike="noStrike" spc="-1">
                <a:solidFill>
                  <a:srgbClr val="FFFFFF"/>
                </a:solidFill>
                <a:latin typeface="Arial"/>
                <a:ea typeface="DejaVu Sans"/>
              </a:rPr>
              <a:t>к диалогу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103" name="CustomShape 10"/>
          <p:cNvSpPr/>
          <p:nvPr/>
        </p:nvSpPr>
        <p:spPr>
          <a:xfrm>
            <a:off x="612360" y="2704680"/>
            <a:ext cx="7813800" cy="67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4400" b="1" strike="noStrike" spc="296">
                <a:solidFill>
                  <a:srgbClr val="003399"/>
                </a:solidFill>
                <a:latin typeface="Arial"/>
                <a:ea typeface="DejaVu Sans"/>
              </a:rPr>
              <a:t>НАШИ ПРЕИМУЩЕСТВА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04" name="CustomShape 11"/>
          <p:cNvSpPr/>
          <p:nvPr/>
        </p:nvSpPr>
        <p:spPr>
          <a:xfrm>
            <a:off x="626040" y="1489680"/>
            <a:ext cx="5354280" cy="99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90000"/>
              </a:lnSpc>
              <a:spcBef>
                <a:spcPts val="1103"/>
              </a:spcBef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С нашей компанией легко работать, мы всегда готовы подстроиться под нашего клиента и предложить вам лучшие условия перевозки по Москве и Московской области.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05" name="Рисунок 38"/>
          <p:cNvPicPr/>
          <p:nvPr/>
        </p:nvPicPr>
        <p:blipFill>
          <a:blip r:embed="rId7"/>
          <a:stretch/>
        </p:blipFill>
        <p:spPr>
          <a:xfrm>
            <a:off x="661680" y="542160"/>
            <a:ext cx="1802880" cy="431280"/>
          </a:xfrm>
          <a:prstGeom prst="rect">
            <a:avLst/>
          </a:prstGeom>
          <a:ln>
            <a:noFill/>
          </a:ln>
        </p:spPr>
      </p:pic>
      <p:sp>
        <p:nvSpPr>
          <p:cNvPr id="106" name="CustomShape 12"/>
          <p:cNvSpPr/>
          <p:nvPr/>
        </p:nvSpPr>
        <p:spPr>
          <a:xfrm>
            <a:off x="10180080" y="7070400"/>
            <a:ext cx="28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Рисунок 8"/>
          <p:cNvPicPr/>
          <p:nvPr/>
        </p:nvPicPr>
        <p:blipFill>
          <a:blip r:embed="rId2"/>
          <a:stretch/>
        </p:blipFill>
        <p:spPr>
          <a:xfrm>
            <a:off x="0" y="1283760"/>
            <a:ext cx="10690920" cy="627516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8440560" y="565200"/>
            <a:ext cx="1604520" cy="20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90000"/>
              </a:lnSpc>
              <a:spcBef>
                <a:spcPts val="1103"/>
              </a:spcBef>
            </a:pPr>
            <a:r>
              <a:rPr lang="ru-RU" sz="1000" b="1" strike="noStrike" spc="66">
                <a:solidFill>
                  <a:srgbClr val="FFFFFF"/>
                </a:solidFill>
                <a:latin typeface="Arial"/>
              </a:rPr>
              <a:t>ПРЕИМУЩЕСТВА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1194480" y="6336720"/>
            <a:ext cx="8302320" cy="67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103"/>
              </a:spcBef>
            </a:pPr>
            <a:r>
              <a:rPr lang="ru-RU" sz="4000" b="1" strike="noStrike" spc="296">
                <a:solidFill>
                  <a:srgbClr val="FFFFFF"/>
                </a:solidFill>
                <a:latin typeface="Arial"/>
                <a:ea typeface="DejaVu Sans"/>
              </a:rPr>
              <a:t>ДОСТАВИМ ДАЖЕ РУЧКУ!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10" name="Рисунок 6"/>
          <p:cNvPicPr/>
          <p:nvPr/>
        </p:nvPicPr>
        <p:blipFill>
          <a:blip r:embed="rId3"/>
          <a:stretch/>
        </p:blipFill>
        <p:spPr>
          <a:xfrm>
            <a:off x="661680" y="542160"/>
            <a:ext cx="1802880" cy="431280"/>
          </a:xfrm>
          <a:prstGeom prst="rect">
            <a:avLst/>
          </a:prstGeom>
          <a:ln>
            <a:noFill/>
          </a:ln>
        </p:spPr>
      </p:pic>
      <p:grpSp>
        <p:nvGrpSpPr>
          <p:cNvPr id="111" name="Group 3"/>
          <p:cNvGrpSpPr/>
          <p:nvPr/>
        </p:nvGrpSpPr>
        <p:grpSpPr>
          <a:xfrm>
            <a:off x="2041560" y="1591200"/>
            <a:ext cx="7101720" cy="3995280"/>
            <a:chOff x="2041560" y="1591200"/>
            <a:chExt cx="7101720" cy="3995280"/>
          </a:xfrm>
        </p:grpSpPr>
        <p:pic>
          <p:nvPicPr>
            <p:cNvPr id="112" name="Рисунок 11"/>
            <p:cNvPicPr/>
            <p:nvPr/>
          </p:nvPicPr>
          <p:blipFill>
            <a:blip r:embed="rId4"/>
            <a:stretch/>
          </p:blipFill>
          <p:spPr>
            <a:xfrm>
              <a:off x="5285160" y="1591200"/>
              <a:ext cx="341280" cy="39952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13" name="Group 4"/>
            <p:cNvGrpSpPr/>
            <p:nvPr/>
          </p:nvGrpSpPr>
          <p:grpSpPr>
            <a:xfrm>
              <a:off x="2041560" y="1886040"/>
              <a:ext cx="2817000" cy="3343680"/>
              <a:chOff x="2041560" y="1886040"/>
              <a:chExt cx="2817000" cy="3343680"/>
            </a:xfrm>
          </p:grpSpPr>
          <p:pic>
            <p:nvPicPr>
              <p:cNvPr id="114" name="Рисунок 13"/>
              <p:cNvPicPr/>
              <p:nvPr/>
            </p:nvPicPr>
            <p:blipFill>
              <a:blip r:embed="rId5"/>
              <a:stretch/>
            </p:blipFill>
            <p:spPr>
              <a:xfrm>
                <a:off x="2151000" y="1886040"/>
                <a:ext cx="719280" cy="719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5" name="CustomShape 5"/>
              <p:cNvSpPr/>
              <p:nvPr/>
            </p:nvSpPr>
            <p:spPr>
              <a:xfrm>
                <a:off x="2041560" y="3184920"/>
                <a:ext cx="2817000" cy="672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1103"/>
                  </a:spcBef>
                </a:pPr>
                <a:r>
                  <a:rPr lang="ru-RU" sz="6000" b="1" strike="noStrike" spc="296">
                    <a:solidFill>
                      <a:srgbClr val="003399"/>
                    </a:solidFill>
                    <a:latin typeface="Arial"/>
                    <a:ea typeface="DejaVu Sans"/>
                  </a:rPr>
                  <a:t>5</a:t>
                </a:r>
                <a:r>
                  <a:rPr lang="ru-RU" sz="2000" b="1" strike="noStrike" spc="296">
                    <a:solidFill>
                      <a:srgbClr val="003399"/>
                    </a:solidFill>
                    <a:latin typeface="Arial"/>
                    <a:ea typeface="DejaVu Sans"/>
                  </a:rPr>
                  <a:t> </a:t>
                </a:r>
                <a:r>
                  <a:rPr lang="ru-RU" sz="6000" b="1" strike="noStrike" spc="296">
                    <a:solidFill>
                      <a:srgbClr val="003399"/>
                    </a:solidFill>
                    <a:latin typeface="Arial"/>
                    <a:ea typeface="DejaVu Sans"/>
                  </a:rPr>
                  <a:t>000</a:t>
                </a:r>
                <a:endParaRPr lang="ru-RU" sz="6000" b="0" strike="noStrike" spc="-1">
                  <a:latin typeface="Arial"/>
                </a:endParaRPr>
              </a:p>
            </p:txBody>
          </p:sp>
          <p:sp>
            <p:nvSpPr>
              <p:cNvPr id="116" name="CustomShape 6"/>
              <p:cNvSpPr/>
              <p:nvPr/>
            </p:nvSpPr>
            <p:spPr>
              <a:xfrm>
                <a:off x="2041560" y="4012920"/>
                <a:ext cx="2501640" cy="1216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1103"/>
                  </a:spcBef>
                </a:pPr>
                <a:r>
                  <a:rPr lang="ru-RU" sz="19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километров проезжаем каждый день по Москве и Московской области</a:t>
                </a:r>
                <a:endParaRPr lang="ru-RU" sz="1900" b="0" strike="noStrike" spc="-1">
                  <a:latin typeface="Arial"/>
                </a:endParaRPr>
              </a:p>
            </p:txBody>
          </p:sp>
        </p:grpSp>
        <p:grpSp>
          <p:nvGrpSpPr>
            <p:cNvPr id="117" name="Group 7"/>
            <p:cNvGrpSpPr/>
            <p:nvPr/>
          </p:nvGrpSpPr>
          <p:grpSpPr>
            <a:xfrm>
              <a:off x="6326280" y="1881000"/>
              <a:ext cx="2817000" cy="3130200"/>
              <a:chOff x="6326280" y="1881000"/>
              <a:chExt cx="2817000" cy="3130200"/>
            </a:xfrm>
          </p:grpSpPr>
          <p:pic>
            <p:nvPicPr>
              <p:cNvPr id="118" name="Рисунок 15"/>
              <p:cNvPicPr/>
              <p:nvPr/>
            </p:nvPicPr>
            <p:blipFill>
              <a:blip r:embed="rId6"/>
              <a:stretch/>
            </p:blipFill>
            <p:spPr>
              <a:xfrm>
                <a:off x="6399360" y="1881000"/>
                <a:ext cx="719280" cy="719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9" name="CustomShape 8"/>
              <p:cNvSpPr/>
              <p:nvPr/>
            </p:nvSpPr>
            <p:spPr>
              <a:xfrm>
                <a:off x="6326280" y="3184920"/>
                <a:ext cx="2817000" cy="672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1103"/>
                  </a:spcBef>
                </a:pPr>
                <a:r>
                  <a:rPr lang="ru-RU" sz="6000" b="1" strike="noStrike" spc="296">
                    <a:solidFill>
                      <a:srgbClr val="003399"/>
                    </a:solidFill>
                    <a:latin typeface="Arial"/>
                    <a:ea typeface="DejaVu Sans"/>
                  </a:rPr>
                  <a:t>450</a:t>
                </a:r>
                <a:endParaRPr lang="ru-RU" sz="6000" b="0" strike="noStrike" spc="-1">
                  <a:latin typeface="Arial"/>
                </a:endParaRPr>
              </a:p>
            </p:txBody>
          </p:sp>
          <p:sp>
            <p:nvSpPr>
              <p:cNvPr id="120" name="CustomShape 9"/>
              <p:cNvSpPr/>
              <p:nvPr/>
            </p:nvSpPr>
            <p:spPr>
              <a:xfrm>
                <a:off x="6326280" y="4012920"/>
                <a:ext cx="2483280" cy="9982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1103"/>
                  </a:spcBef>
                </a:pPr>
                <a:r>
                  <a:rPr lang="ru-RU" sz="19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точек посещаем ежедневно в разных городах Московской области</a:t>
                </a:r>
                <a:endParaRPr lang="ru-RU" sz="1900" b="0" strike="noStrike" spc="-1">
                  <a:latin typeface="Arial"/>
                </a:endParaRPr>
              </a:p>
            </p:txBody>
          </p:sp>
          <p:sp>
            <p:nvSpPr>
              <p:cNvPr id="121" name="CustomShape 10"/>
              <p:cNvSpPr/>
              <p:nvPr/>
            </p:nvSpPr>
            <p:spPr>
              <a:xfrm>
                <a:off x="6326280" y="2803320"/>
                <a:ext cx="1408320" cy="364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800" b="0" strike="noStrike" spc="-1">
                    <a:solidFill>
                      <a:srgbClr val="003399"/>
                    </a:solidFill>
                    <a:latin typeface="Arial"/>
                    <a:ea typeface="DejaVu Sans"/>
                  </a:rPr>
                  <a:t>более</a:t>
                </a:r>
                <a:endParaRPr lang="ru-RU" sz="1800" b="0" strike="noStrike" spc="-1">
                  <a:latin typeface="Arial"/>
                </a:endParaRPr>
              </a:p>
            </p:txBody>
          </p:sp>
        </p:grpSp>
      </p:grpSp>
      <p:sp>
        <p:nvSpPr>
          <p:cNvPr id="122" name="CustomShape 11"/>
          <p:cNvSpPr/>
          <p:nvPr/>
        </p:nvSpPr>
        <p:spPr>
          <a:xfrm>
            <a:off x="10180080" y="7070400"/>
            <a:ext cx="28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0"/>
          <p:cNvPicPr/>
          <p:nvPr/>
        </p:nvPicPr>
        <p:blipFill>
          <a:blip r:embed="rId2"/>
          <a:stretch/>
        </p:blipFill>
        <p:spPr>
          <a:xfrm>
            <a:off x="4563360" y="0"/>
            <a:ext cx="6127560" cy="755892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8440560" y="565200"/>
            <a:ext cx="1604520" cy="20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90000"/>
              </a:lnSpc>
              <a:spcBef>
                <a:spcPts val="1103"/>
              </a:spcBef>
            </a:pPr>
            <a:r>
              <a:rPr lang="ru-RU" sz="1000" b="1" strike="noStrike" spc="66">
                <a:solidFill>
                  <a:srgbClr val="788B9B"/>
                </a:solidFill>
                <a:latin typeface="Arial"/>
                <a:ea typeface="DejaVu Sans"/>
              </a:rPr>
              <a:t>МАРШРУТЫ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125" name="Рисунок 4"/>
          <p:cNvPicPr/>
          <p:nvPr/>
        </p:nvPicPr>
        <p:blipFill>
          <a:blip r:embed="rId3"/>
          <a:stretch/>
        </p:blipFill>
        <p:spPr>
          <a:xfrm>
            <a:off x="661680" y="542160"/>
            <a:ext cx="1802880" cy="431280"/>
          </a:xfrm>
          <a:prstGeom prst="rect">
            <a:avLst/>
          </a:prstGeom>
          <a:ln>
            <a:noFill/>
          </a:ln>
        </p:spPr>
      </p:pic>
      <p:sp>
        <p:nvSpPr>
          <p:cNvPr id="126" name="CustomShape 2"/>
          <p:cNvSpPr/>
          <p:nvPr/>
        </p:nvSpPr>
        <p:spPr>
          <a:xfrm>
            <a:off x="10180080" y="7070400"/>
            <a:ext cx="28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612360" y="1061640"/>
            <a:ext cx="4041360" cy="67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4400" b="1" strike="noStrike" spc="296">
                <a:solidFill>
                  <a:srgbClr val="003399"/>
                </a:solidFill>
                <a:latin typeface="Arial"/>
                <a:ea typeface="DejaVu Sans"/>
              </a:rPr>
              <a:t>МАРШРУТЫ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28" name="CustomShape 4"/>
          <p:cNvSpPr/>
          <p:nvPr/>
        </p:nvSpPr>
        <p:spPr>
          <a:xfrm>
            <a:off x="626040" y="1725480"/>
            <a:ext cx="4603680" cy="78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Каждый день мы доставляем в города и населенные пункты Москвы и Московской области </a:t>
            </a:r>
            <a:endParaRPr lang="ru-RU" sz="1500" b="0" strike="noStrike" spc="-1">
              <a:latin typeface="Arial"/>
            </a:endParaRPr>
          </a:p>
        </p:txBody>
      </p:sp>
      <p:graphicFrame>
        <p:nvGraphicFramePr>
          <p:cNvPr id="129" name="Table 5"/>
          <p:cNvGraphicFramePr/>
          <p:nvPr/>
        </p:nvGraphicFramePr>
        <p:xfrm>
          <a:off x="626040" y="2613240"/>
          <a:ext cx="4719600" cy="4662742"/>
        </p:xfrm>
        <a:graphic>
          <a:graphicData uri="http://schemas.openxmlformats.org/drawingml/2006/table">
            <a:tbl>
              <a:tblPr/>
              <a:tblGrid>
                <a:gridCol w="157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Апрелевка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Балашиха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Бронницы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Верея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Видное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Волоколамск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Воскресенск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Высоковск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Голицыно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Дзержинский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Дмитров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Долгопрудный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Домодедово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Дрезна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Дубна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Егорьевск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Жуковский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Зарайск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Звенигород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Зеленоград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Ивантеевка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Истра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Кашира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Климовск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Клин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Коломна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Королев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Котельники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Красмоармейск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Красногорск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Краснозаводск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Краснознаменск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Кубинка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Куровское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Ликино-Дулево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Лобня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Лосино-Петровский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Луховицы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Лыткарино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Люберцы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Можайск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Мытищи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Наро-Фоминск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Ногинск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Одинцово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Озеры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Орехово-Зуево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Павловский Посад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Пересвет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Подольск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Протвино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Пушкино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Пущино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Раменское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Реутов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Рошаль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Руза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Сергиев Посад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Серпухов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Солнечногорск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Старая Купавна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Ступино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Талдом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Фрязино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Химки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Хотьково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Черноголовка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Чехов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Шатура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Щелково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Электрогорск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Электросталь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Электроугли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Юбилейный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30000"/>
                        </a:lnSpc>
                        <a:spcBef>
                          <a:spcPts val="1103"/>
                        </a:spcBef>
                      </a:pPr>
                      <a:r>
                        <a:rPr lang="ru-RU" sz="105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Яхрома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0" name="CustomShape 6"/>
          <p:cNvSpPr/>
          <p:nvPr/>
        </p:nvSpPr>
        <p:spPr>
          <a:xfrm>
            <a:off x="5230440" y="5935320"/>
            <a:ext cx="1558800" cy="12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1103"/>
              </a:spcBef>
            </a:pPr>
            <a:r>
              <a:rPr lang="ru-RU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и многие другие населенные пункты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8440560" y="565200"/>
            <a:ext cx="1604520" cy="20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90000"/>
              </a:lnSpc>
              <a:spcBef>
                <a:spcPts val="1103"/>
              </a:spcBef>
            </a:pPr>
            <a:r>
              <a:rPr lang="ru-RU" sz="1000" b="1" strike="noStrike" spc="66">
                <a:solidFill>
                  <a:srgbClr val="FFFFFF"/>
                </a:solidFill>
                <a:latin typeface="Arial"/>
              </a:rPr>
              <a:t>ГАРАНТИИ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612360" y="1369440"/>
            <a:ext cx="7561800" cy="156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4000" b="1" strike="noStrike" spc="-1">
                <a:solidFill>
                  <a:srgbClr val="778CA5"/>
                </a:solidFill>
                <a:latin typeface="Arial"/>
                <a:ea typeface="DejaVu Sans"/>
              </a:rPr>
              <a:t>ГАРАНТИЯ БЫСТРОЙ </a:t>
            </a:r>
            <a:br/>
            <a:r>
              <a:rPr lang="ru-RU" sz="4000" b="1" strike="noStrike" spc="-1">
                <a:solidFill>
                  <a:srgbClr val="778CA5"/>
                </a:solidFill>
                <a:latin typeface="Arial"/>
                <a:ea typeface="DejaVu Sans"/>
              </a:rPr>
              <a:t>И НЕДОРОГОЙ ПЕРЕВОЗКИ </a:t>
            </a:r>
            <a:br/>
            <a:r>
              <a:rPr lang="ru-RU" sz="4000" b="1" strike="noStrike" spc="-1">
                <a:solidFill>
                  <a:srgbClr val="778CA5"/>
                </a:solidFill>
                <a:latin typeface="Arial"/>
                <a:ea typeface="DejaVu Sans"/>
              </a:rPr>
              <a:t>ГРУЗА!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33" name="Рисунок 38"/>
          <p:cNvPicPr/>
          <p:nvPr/>
        </p:nvPicPr>
        <p:blipFill>
          <a:blip r:embed="rId2"/>
          <a:stretch/>
        </p:blipFill>
        <p:spPr>
          <a:xfrm>
            <a:off x="661680" y="542160"/>
            <a:ext cx="1802880" cy="431280"/>
          </a:xfrm>
          <a:prstGeom prst="rect">
            <a:avLst/>
          </a:prstGeom>
          <a:ln>
            <a:noFill/>
          </a:ln>
        </p:spPr>
      </p:pic>
      <p:sp>
        <p:nvSpPr>
          <p:cNvPr id="134" name="CustomShape 3"/>
          <p:cNvSpPr/>
          <p:nvPr/>
        </p:nvSpPr>
        <p:spPr>
          <a:xfrm>
            <a:off x="10180080" y="7070400"/>
            <a:ext cx="28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135" name="Рисунок 5"/>
          <p:cNvPicPr/>
          <p:nvPr/>
        </p:nvPicPr>
        <p:blipFill>
          <a:blip r:embed="rId3"/>
          <a:stretch/>
        </p:blipFill>
        <p:spPr>
          <a:xfrm>
            <a:off x="8754840" y="1506600"/>
            <a:ext cx="1936080" cy="454608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22"/>
          <p:cNvPicPr/>
          <p:nvPr/>
        </p:nvPicPr>
        <p:blipFill>
          <a:blip r:embed="rId4"/>
          <a:stretch/>
        </p:blipFill>
        <p:spPr>
          <a:xfrm>
            <a:off x="0" y="6026040"/>
            <a:ext cx="1158120" cy="1532880"/>
          </a:xfrm>
          <a:prstGeom prst="rect">
            <a:avLst/>
          </a:prstGeom>
          <a:ln>
            <a:noFill/>
          </a:ln>
        </p:spPr>
      </p:pic>
      <p:grpSp>
        <p:nvGrpSpPr>
          <p:cNvPr id="137" name="Group 4"/>
          <p:cNvGrpSpPr/>
          <p:nvPr/>
        </p:nvGrpSpPr>
        <p:grpSpPr>
          <a:xfrm>
            <a:off x="701640" y="3314160"/>
            <a:ext cx="9260640" cy="3669120"/>
            <a:chOff x="701640" y="3314160"/>
            <a:chExt cx="9260640" cy="3669120"/>
          </a:xfrm>
        </p:grpSpPr>
        <p:pic>
          <p:nvPicPr>
            <p:cNvPr id="138" name="Рисунок 7"/>
            <p:cNvPicPr/>
            <p:nvPr/>
          </p:nvPicPr>
          <p:blipFill>
            <a:blip r:embed="rId5"/>
            <a:stretch/>
          </p:blipFill>
          <p:spPr>
            <a:xfrm>
              <a:off x="6763680" y="3314160"/>
              <a:ext cx="3198600" cy="1725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Рисунок 9"/>
            <p:cNvPicPr/>
            <p:nvPr/>
          </p:nvPicPr>
          <p:blipFill>
            <a:blip r:embed="rId6"/>
            <a:stretch/>
          </p:blipFill>
          <p:spPr>
            <a:xfrm>
              <a:off x="701640" y="3314160"/>
              <a:ext cx="3196080" cy="1725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Рисунок 12"/>
            <p:cNvPicPr/>
            <p:nvPr/>
          </p:nvPicPr>
          <p:blipFill>
            <a:blip r:embed="rId7"/>
            <a:stretch/>
          </p:blipFill>
          <p:spPr>
            <a:xfrm>
              <a:off x="3732840" y="3314160"/>
              <a:ext cx="3196080" cy="1725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1" name="CustomShape 5"/>
            <p:cNvSpPr/>
            <p:nvPr/>
          </p:nvSpPr>
          <p:spPr>
            <a:xfrm>
              <a:off x="3845160" y="4177080"/>
              <a:ext cx="3000600" cy="394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7B57A0"/>
                  </a:solidFill>
                  <a:latin typeface="Arial"/>
                  <a:ea typeface="DejaVu Sans"/>
                </a:rPr>
                <a:t>ПРОФЕССИОНАЛИЗМ</a:t>
              </a: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142" name="CustomShape 6"/>
            <p:cNvSpPr/>
            <p:nvPr/>
          </p:nvSpPr>
          <p:spPr>
            <a:xfrm>
              <a:off x="829080" y="4177080"/>
              <a:ext cx="3000600" cy="394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597EBE"/>
                  </a:solidFill>
                  <a:latin typeface="Arial"/>
                  <a:ea typeface="DejaVu Sans"/>
                </a:rPr>
                <a:t>ОПЫТ</a:t>
              </a: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143" name="CustomShape 7"/>
            <p:cNvSpPr/>
            <p:nvPr/>
          </p:nvSpPr>
          <p:spPr>
            <a:xfrm>
              <a:off x="6864120" y="4177080"/>
              <a:ext cx="3000600" cy="394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EE7391"/>
                  </a:solidFill>
                  <a:latin typeface="Arial"/>
                  <a:ea typeface="DejaVu Sans"/>
                </a:rPr>
                <a:t>ОТВЕТСТВЕННОСТЬ</a:t>
              </a: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144" name="CustomShape 8"/>
            <p:cNvSpPr/>
            <p:nvPr/>
          </p:nvSpPr>
          <p:spPr>
            <a:xfrm>
              <a:off x="1157040" y="4699080"/>
              <a:ext cx="2329560" cy="998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103"/>
                </a:spcBef>
              </a:pPr>
              <a:r>
                <a:rPr lang="ru-RU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У нас работают только профессиональные опытные водители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145" name="CustomShape 9"/>
            <p:cNvSpPr/>
            <p:nvPr/>
          </p:nvSpPr>
          <p:spPr>
            <a:xfrm>
              <a:off x="4142160" y="4699080"/>
              <a:ext cx="2376720" cy="1353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103"/>
                </a:spcBef>
              </a:pPr>
              <a:r>
                <a:rPr lang="ru-RU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Тщательно следим за техническим состоянием машин </a:t>
              </a:r>
              <a:br/>
              <a:r>
                <a:rPr lang="ru-RU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и своевременным прохождением ТО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146" name="CustomShape 10"/>
            <p:cNvSpPr/>
            <p:nvPr/>
          </p:nvSpPr>
          <p:spPr>
            <a:xfrm>
              <a:off x="7204320" y="4699080"/>
              <a:ext cx="2376720" cy="1353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103"/>
                </a:spcBef>
              </a:pPr>
              <a:r>
                <a:rPr lang="ru-RU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Мы даем гарантию на срок доставки </a:t>
              </a:r>
              <a:br/>
              <a:r>
                <a:rPr lang="ru-RU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и сохранность </a:t>
              </a:r>
              <a:br/>
              <a:r>
                <a:rPr lang="ru-RU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вашего груза</a:t>
              </a:r>
              <a:endParaRPr lang="ru-RU" sz="1800" b="0" strike="noStrike" spc="-1">
                <a:latin typeface="Arial"/>
              </a:endParaRPr>
            </a:p>
          </p:txBody>
        </p:sp>
        <p:pic>
          <p:nvPicPr>
            <p:cNvPr id="147" name="Рисунок 26"/>
            <p:cNvPicPr/>
            <p:nvPr/>
          </p:nvPicPr>
          <p:blipFill>
            <a:blip r:embed="rId8"/>
            <a:stretch/>
          </p:blipFill>
          <p:spPr>
            <a:xfrm>
              <a:off x="2041920" y="6216120"/>
              <a:ext cx="575280" cy="750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8" name="Рисунок 39"/>
            <p:cNvPicPr/>
            <p:nvPr/>
          </p:nvPicPr>
          <p:blipFill>
            <a:blip r:embed="rId9"/>
            <a:stretch/>
          </p:blipFill>
          <p:spPr>
            <a:xfrm>
              <a:off x="4970160" y="6216120"/>
              <a:ext cx="750600" cy="750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9" name="Рисунок 42"/>
            <p:cNvPicPr/>
            <p:nvPr/>
          </p:nvPicPr>
          <p:blipFill>
            <a:blip r:embed="rId10"/>
            <a:stretch/>
          </p:blipFill>
          <p:spPr>
            <a:xfrm>
              <a:off x="7997760" y="6232680"/>
              <a:ext cx="790200" cy="7506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2"/>
          <p:cNvPicPr/>
          <p:nvPr/>
        </p:nvPicPr>
        <p:blipFill>
          <a:blip r:embed="rId2"/>
          <a:stretch/>
        </p:blipFill>
        <p:spPr>
          <a:xfrm>
            <a:off x="5760" y="0"/>
            <a:ext cx="10679400" cy="755892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8440560" y="565200"/>
            <a:ext cx="1604520" cy="20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90000"/>
              </a:lnSpc>
              <a:spcBef>
                <a:spcPts val="1103"/>
              </a:spcBef>
            </a:pPr>
            <a:r>
              <a:rPr lang="ru-RU" sz="1000" b="1" strike="noStrike" spc="66">
                <a:solidFill>
                  <a:srgbClr val="FFFFFF"/>
                </a:solidFill>
                <a:latin typeface="Arial"/>
              </a:rPr>
              <a:t>ЦЕНЫ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152" name="Рисунок 6"/>
          <p:cNvPicPr/>
          <p:nvPr/>
        </p:nvPicPr>
        <p:blipFill>
          <a:blip r:embed="rId3"/>
          <a:stretch/>
        </p:blipFill>
        <p:spPr>
          <a:xfrm>
            <a:off x="661680" y="542160"/>
            <a:ext cx="1802880" cy="431280"/>
          </a:xfrm>
          <a:prstGeom prst="rect">
            <a:avLst/>
          </a:prstGeom>
          <a:ln>
            <a:noFill/>
          </a:ln>
        </p:spPr>
      </p:pic>
      <p:sp>
        <p:nvSpPr>
          <p:cNvPr id="153" name="CustomShape 2"/>
          <p:cNvSpPr/>
          <p:nvPr/>
        </p:nvSpPr>
        <p:spPr>
          <a:xfrm>
            <a:off x="10180080" y="7070400"/>
            <a:ext cx="28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612360" y="1582920"/>
            <a:ext cx="4041360" cy="67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4400" b="1" strike="noStrike" spc="296">
                <a:solidFill>
                  <a:srgbClr val="003399"/>
                </a:solidFill>
                <a:latin typeface="Arial"/>
                <a:ea typeface="DejaVu Sans"/>
              </a:rPr>
              <a:t>ВЫГОДНО!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661680" y="5817240"/>
            <a:ext cx="690984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Arial"/>
                <a:ea typeface="DejaVu Sans"/>
              </a:rPr>
              <a:t>Гарантируем вам выгодное сотрудничество: индивидуальный план доставок для снижения ваших расходов и экономии времени</a:t>
            </a:r>
            <a:endParaRPr lang="ru-RU" sz="2400" b="0" strike="noStrike" spc="-1">
              <a:latin typeface="Arial"/>
            </a:endParaRPr>
          </a:p>
        </p:txBody>
      </p:sp>
      <p:grpSp>
        <p:nvGrpSpPr>
          <p:cNvPr id="156" name="Group 5"/>
          <p:cNvGrpSpPr/>
          <p:nvPr/>
        </p:nvGrpSpPr>
        <p:grpSpPr>
          <a:xfrm>
            <a:off x="3029040" y="2819880"/>
            <a:ext cx="6580440" cy="2414160"/>
            <a:chOff x="3029040" y="2819880"/>
            <a:chExt cx="6580440" cy="2414160"/>
          </a:xfrm>
        </p:grpSpPr>
        <p:pic>
          <p:nvPicPr>
            <p:cNvPr id="157" name="Рисунок 43"/>
            <p:cNvPicPr/>
            <p:nvPr/>
          </p:nvPicPr>
          <p:blipFill>
            <a:blip r:embed="rId4"/>
            <a:stretch/>
          </p:blipFill>
          <p:spPr>
            <a:xfrm>
              <a:off x="3029040" y="3372120"/>
              <a:ext cx="2002680" cy="13096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8" name="Group 6"/>
            <p:cNvGrpSpPr/>
            <p:nvPr/>
          </p:nvGrpSpPr>
          <p:grpSpPr>
            <a:xfrm>
              <a:off x="4654440" y="2819880"/>
              <a:ext cx="4955040" cy="2414160"/>
              <a:chOff x="4654440" y="2819880"/>
              <a:chExt cx="4955040" cy="2414160"/>
            </a:xfrm>
          </p:grpSpPr>
          <p:grpSp>
            <p:nvGrpSpPr>
              <p:cNvPr id="159" name="Group 7"/>
              <p:cNvGrpSpPr/>
              <p:nvPr/>
            </p:nvGrpSpPr>
            <p:grpSpPr>
              <a:xfrm>
                <a:off x="4654440" y="2819880"/>
                <a:ext cx="4955040" cy="1135800"/>
                <a:chOff x="4654440" y="2819880"/>
                <a:chExt cx="4955040" cy="1135800"/>
              </a:xfrm>
            </p:grpSpPr>
            <p:sp>
              <p:nvSpPr>
                <p:cNvPr id="160" name="CustomShape 8"/>
                <p:cNvSpPr/>
                <p:nvPr/>
              </p:nvSpPr>
              <p:spPr>
                <a:xfrm>
                  <a:off x="5120640" y="2970720"/>
                  <a:ext cx="4488840" cy="835920"/>
                </a:xfrm>
                <a:prstGeom prst="roundRect">
                  <a:avLst>
                    <a:gd name="adj" fmla="val 2148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grpSp>
              <p:nvGrpSpPr>
                <p:cNvPr id="161" name="Group 9"/>
                <p:cNvGrpSpPr/>
                <p:nvPr/>
              </p:nvGrpSpPr>
              <p:grpSpPr>
                <a:xfrm>
                  <a:off x="4654440" y="2819880"/>
                  <a:ext cx="1135800" cy="1135800"/>
                  <a:chOff x="4654440" y="2819880"/>
                  <a:chExt cx="1135800" cy="1135800"/>
                </a:xfrm>
              </p:grpSpPr>
              <p:sp>
                <p:nvSpPr>
                  <p:cNvPr id="162" name="CustomShape 10"/>
                  <p:cNvSpPr/>
                  <p:nvPr/>
                </p:nvSpPr>
                <p:spPr>
                  <a:xfrm>
                    <a:off x="4654440" y="2819880"/>
                    <a:ext cx="1135800" cy="1135800"/>
                  </a:xfrm>
                  <a:prstGeom prst="ellipse">
                    <a:avLst/>
                  </a:prstGeom>
                  <a:solidFill>
                    <a:srgbClr val="4D509D"/>
                  </a:solidFill>
                  <a:ln>
                    <a:noFill/>
                  </a:ln>
                  <a:effectLst>
                    <a:outerShdw blurRad="50800" dist="37674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pic>
                <p:nvPicPr>
                  <p:cNvPr id="163" name="Рисунок 25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4854600" y="2982600"/>
                    <a:ext cx="745920" cy="74592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164" name="CustomShape 11"/>
                <p:cNvSpPr/>
                <p:nvPr/>
              </p:nvSpPr>
              <p:spPr>
                <a:xfrm>
                  <a:off x="5878800" y="3156120"/>
                  <a:ext cx="3730680" cy="3949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2000" b="0" strike="noStrike" spc="-1">
                      <a:solidFill>
                        <a:srgbClr val="000000"/>
                      </a:solidFill>
                      <a:latin typeface="Arial"/>
                      <a:ea typeface="DejaVu Sans"/>
                    </a:rPr>
                    <a:t>Принимаем разовые заказы</a:t>
                  </a:r>
                  <a:endParaRPr lang="ru-RU" sz="200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165" name="Group 12"/>
              <p:cNvGrpSpPr/>
              <p:nvPr/>
            </p:nvGrpSpPr>
            <p:grpSpPr>
              <a:xfrm>
                <a:off x="4654440" y="4098240"/>
                <a:ext cx="4955040" cy="1135800"/>
                <a:chOff x="4654440" y="4098240"/>
                <a:chExt cx="4955040" cy="1135800"/>
              </a:xfrm>
            </p:grpSpPr>
            <p:sp>
              <p:nvSpPr>
                <p:cNvPr id="166" name="CustomShape 13"/>
                <p:cNvSpPr/>
                <p:nvPr/>
              </p:nvSpPr>
              <p:spPr>
                <a:xfrm>
                  <a:off x="5120640" y="4250880"/>
                  <a:ext cx="4488840" cy="835920"/>
                </a:xfrm>
                <a:prstGeom prst="roundRect">
                  <a:avLst>
                    <a:gd name="adj" fmla="val 2148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grpSp>
              <p:nvGrpSpPr>
                <p:cNvPr id="167" name="Group 14"/>
                <p:cNvGrpSpPr/>
                <p:nvPr/>
              </p:nvGrpSpPr>
              <p:grpSpPr>
                <a:xfrm>
                  <a:off x="4654440" y="4098240"/>
                  <a:ext cx="1135800" cy="1135800"/>
                  <a:chOff x="4654440" y="4098240"/>
                  <a:chExt cx="1135800" cy="1135800"/>
                </a:xfrm>
              </p:grpSpPr>
              <p:sp>
                <p:nvSpPr>
                  <p:cNvPr id="168" name="CustomShape 15"/>
                  <p:cNvSpPr/>
                  <p:nvPr/>
                </p:nvSpPr>
                <p:spPr>
                  <a:xfrm>
                    <a:off x="4654440" y="4098240"/>
                    <a:ext cx="1135800" cy="1135800"/>
                  </a:xfrm>
                  <a:prstGeom prst="ellipse">
                    <a:avLst/>
                  </a:prstGeom>
                  <a:solidFill>
                    <a:srgbClr val="4D509D"/>
                  </a:solidFill>
                  <a:ln>
                    <a:noFill/>
                  </a:ln>
                  <a:effectLst>
                    <a:outerShdw blurRad="50800" dist="37674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pic>
                <p:nvPicPr>
                  <p:cNvPr id="169" name="Рисунок 29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4899240" y="4249440"/>
                    <a:ext cx="728640" cy="7286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170" name="CustomShape 16"/>
                <p:cNvSpPr/>
                <p:nvPr/>
              </p:nvSpPr>
              <p:spPr>
                <a:xfrm>
                  <a:off x="5878800" y="4312440"/>
                  <a:ext cx="3730680" cy="699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2000" b="0" strike="noStrike" spc="-1">
                      <a:solidFill>
                        <a:srgbClr val="000000"/>
                      </a:solidFill>
                      <a:latin typeface="Arial"/>
                      <a:ea typeface="DejaVu Sans"/>
                    </a:rPr>
                    <a:t>Сотрудничаем с компаниями на постоянной основе</a:t>
                  </a:r>
                  <a:endParaRPr lang="ru-RU" sz="2000" b="0" strike="noStrike" spc="-1">
                    <a:latin typeface="Arial"/>
                  </a:endParaRPr>
                </a:p>
              </p:txBody>
            </p:sp>
          </p:grpSp>
        </p:grpSp>
      </p:grpSp>
      <p:sp>
        <p:nvSpPr>
          <p:cNvPr id="171" name="CustomShape 17"/>
          <p:cNvSpPr/>
          <p:nvPr/>
        </p:nvSpPr>
        <p:spPr>
          <a:xfrm>
            <a:off x="747360" y="2819880"/>
            <a:ext cx="2414160" cy="2414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18"/>
          <p:cNvSpPr/>
          <p:nvPr/>
        </p:nvSpPr>
        <p:spPr>
          <a:xfrm>
            <a:off x="811800" y="2916000"/>
            <a:ext cx="2283120" cy="21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3399"/>
                </a:solidFill>
                <a:latin typeface="Arial"/>
                <a:ea typeface="DejaVu Sans"/>
              </a:rPr>
              <a:t>от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003399"/>
                </a:solidFill>
                <a:latin typeface="Arial"/>
                <a:ea typeface="DejaVu Sans"/>
              </a:rPr>
              <a:t>300</a:t>
            </a:r>
            <a:endParaRPr lang="ru-RU" sz="5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3399"/>
                </a:solidFill>
                <a:latin typeface="Arial"/>
                <a:ea typeface="DejaVu Sans"/>
              </a:rPr>
              <a:t>рублей доставка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3399"/>
                </a:solidFill>
                <a:latin typeface="Arial"/>
                <a:ea typeface="DejaVu Sans"/>
              </a:rPr>
              <a:t>по Московской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3399"/>
                </a:solidFill>
                <a:latin typeface="Arial"/>
                <a:ea typeface="DejaVu Sans"/>
              </a:rPr>
              <a:t>области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12"/>
          <p:cNvPicPr/>
          <p:nvPr/>
        </p:nvPicPr>
        <p:blipFill>
          <a:blip r:embed="rId2"/>
          <a:stretch/>
        </p:blipFill>
        <p:spPr>
          <a:xfrm>
            <a:off x="4230360" y="0"/>
            <a:ext cx="6460920" cy="755892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8440560" y="565200"/>
            <a:ext cx="1604520" cy="20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90000"/>
              </a:lnSpc>
              <a:spcBef>
                <a:spcPts val="1103"/>
              </a:spcBef>
            </a:pPr>
            <a:r>
              <a:rPr lang="ru-RU" sz="1000" b="1" strike="noStrike" spc="66">
                <a:solidFill>
                  <a:srgbClr val="788B9B"/>
                </a:solidFill>
                <a:latin typeface="Arial"/>
                <a:ea typeface="DejaVu Sans"/>
              </a:rPr>
              <a:t>КОНТАКТЫ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175" name="Рисунок 4"/>
          <p:cNvPicPr/>
          <p:nvPr/>
        </p:nvPicPr>
        <p:blipFill>
          <a:blip r:embed="rId3"/>
          <a:stretch/>
        </p:blipFill>
        <p:spPr>
          <a:xfrm>
            <a:off x="661680" y="542160"/>
            <a:ext cx="1802880" cy="431280"/>
          </a:xfrm>
          <a:prstGeom prst="rect">
            <a:avLst/>
          </a:prstGeom>
          <a:ln>
            <a:noFill/>
          </a:ln>
        </p:spPr>
      </p:pic>
      <p:sp>
        <p:nvSpPr>
          <p:cNvPr id="176" name="CustomShape 2"/>
          <p:cNvSpPr/>
          <p:nvPr/>
        </p:nvSpPr>
        <p:spPr>
          <a:xfrm>
            <a:off x="10180080" y="7070400"/>
            <a:ext cx="28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612360" y="2421000"/>
            <a:ext cx="4041360" cy="67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4400" b="1" strike="noStrike" spc="-1">
                <a:solidFill>
                  <a:srgbClr val="003399"/>
                </a:solidFill>
                <a:latin typeface="Arial"/>
                <a:ea typeface="DejaVu Sans"/>
              </a:rPr>
              <a:t>КОНТАКТЫ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78" name="CustomShape 4"/>
          <p:cNvSpPr/>
          <p:nvPr/>
        </p:nvSpPr>
        <p:spPr>
          <a:xfrm>
            <a:off x="626040" y="3084840"/>
            <a:ext cx="3442320" cy="78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Наши операторы всегда готовы вам помочь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79" name="Рисунок 16"/>
          <p:cNvPicPr/>
          <p:nvPr/>
        </p:nvPicPr>
        <p:blipFill>
          <a:blip r:embed="rId4"/>
          <a:stretch/>
        </p:blipFill>
        <p:spPr>
          <a:xfrm>
            <a:off x="612360" y="4214160"/>
            <a:ext cx="1409040" cy="1409040"/>
          </a:xfrm>
          <a:prstGeom prst="rect">
            <a:avLst/>
          </a:prstGeom>
          <a:ln>
            <a:noFill/>
          </a:ln>
        </p:spPr>
      </p:pic>
      <p:grpSp>
        <p:nvGrpSpPr>
          <p:cNvPr id="180" name="Group 5"/>
          <p:cNvGrpSpPr/>
          <p:nvPr/>
        </p:nvGrpSpPr>
        <p:grpSpPr>
          <a:xfrm>
            <a:off x="745560" y="5793120"/>
            <a:ext cx="259200" cy="520560"/>
            <a:chOff x="745560" y="5793120"/>
            <a:chExt cx="259200" cy="520560"/>
          </a:xfrm>
        </p:grpSpPr>
        <p:pic>
          <p:nvPicPr>
            <p:cNvPr id="181" name="Рисунок 18"/>
            <p:cNvPicPr/>
            <p:nvPr/>
          </p:nvPicPr>
          <p:blipFill>
            <a:blip r:embed="rId5"/>
            <a:stretch/>
          </p:blipFill>
          <p:spPr>
            <a:xfrm>
              <a:off x="762120" y="5793120"/>
              <a:ext cx="226800" cy="22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Рисунок 20"/>
            <p:cNvPicPr/>
            <p:nvPr/>
          </p:nvPicPr>
          <p:blipFill>
            <a:blip r:embed="rId6"/>
            <a:stretch/>
          </p:blipFill>
          <p:spPr>
            <a:xfrm>
              <a:off x="745560" y="6128640"/>
              <a:ext cx="259200" cy="185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3" name="CustomShape 6"/>
          <p:cNvSpPr/>
          <p:nvPr/>
        </p:nvSpPr>
        <p:spPr>
          <a:xfrm>
            <a:off x="1059480" y="5699880"/>
            <a:ext cx="3062880" cy="74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Arial"/>
                <a:ea typeface="DejaVu Sans"/>
              </a:rPr>
              <a:t>+7 (495) 135-25-47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Arial"/>
                <a:ea typeface="DejaVu Sans"/>
              </a:rPr>
              <a:t>ff118@ya.ru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6"/>
          <p:cNvPicPr/>
          <p:nvPr/>
        </p:nvPicPr>
        <p:blipFill>
          <a:blip r:embed="rId2">
            <a:alphaModFix amt="49000"/>
          </a:blip>
          <a:srcRect t="25068" r="10490"/>
          <a:stretch/>
        </p:blipFill>
        <p:spPr>
          <a:xfrm>
            <a:off x="3192480" y="0"/>
            <a:ext cx="7498440" cy="5879520"/>
          </a:xfrm>
          <a:prstGeom prst="rect">
            <a:avLst/>
          </a:prstGeom>
          <a:ln>
            <a:noFill/>
          </a:ln>
        </p:spPr>
      </p:pic>
      <p:pic>
        <p:nvPicPr>
          <p:cNvPr id="185" name="Рисунок 5"/>
          <p:cNvPicPr/>
          <p:nvPr/>
        </p:nvPicPr>
        <p:blipFill>
          <a:blip r:embed="rId3"/>
          <a:stretch/>
        </p:blipFill>
        <p:spPr>
          <a:xfrm rot="5400000" flipH="1">
            <a:off x="6872400" y="-1370160"/>
            <a:ext cx="1936080" cy="4678920"/>
          </a:xfrm>
          <a:prstGeom prst="rect">
            <a:avLst/>
          </a:prstGeom>
          <a:ln>
            <a:noFill/>
          </a:ln>
        </p:spPr>
      </p:pic>
      <p:pic>
        <p:nvPicPr>
          <p:cNvPr id="186" name="Рисунок 22"/>
          <p:cNvPicPr/>
          <p:nvPr/>
        </p:nvPicPr>
        <p:blipFill>
          <a:blip r:embed="rId4"/>
          <a:stretch/>
        </p:blipFill>
        <p:spPr>
          <a:xfrm rot="16200000">
            <a:off x="9345240" y="6213960"/>
            <a:ext cx="1158120" cy="153288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8440560" y="565200"/>
            <a:ext cx="1604520" cy="20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90000"/>
              </a:lnSpc>
              <a:spcBef>
                <a:spcPts val="1103"/>
              </a:spcBef>
            </a:pPr>
            <a:r>
              <a:rPr lang="ru-RU" sz="1000" b="1" strike="noStrike" spc="66">
                <a:solidFill>
                  <a:srgbClr val="FFFFFF"/>
                </a:solidFill>
                <a:latin typeface="Arial"/>
              </a:rPr>
              <a:t>ПРОСЧЕТ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188" name="Рисунок 38"/>
          <p:cNvPicPr/>
          <p:nvPr/>
        </p:nvPicPr>
        <p:blipFill>
          <a:blip r:embed="rId5"/>
          <a:stretch/>
        </p:blipFill>
        <p:spPr>
          <a:xfrm>
            <a:off x="661680" y="542160"/>
            <a:ext cx="1802880" cy="43128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10180080" y="7070400"/>
            <a:ext cx="2818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9</a:t>
            </a:r>
            <a:endParaRPr lang="ru-RU" sz="1200" b="0" strike="noStrike" spc="-1">
              <a:latin typeface="Arial"/>
            </a:endParaRPr>
          </a:p>
        </p:txBody>
      </p:sp>
      <p:graphicFrame>
        <p:nvGraphicFramePr>
          <p:cNvPr id="190" name="Table 3"/>
          <p:cNvGraphicFramePr/>
          <p:nvPr>
            <p:extLst>
              <p:ext uri="{D42A27DB-BD31-4B8C-83A1-F6EECF244321}">
                <p14:modId xmlns:p14="http://schemas.microsoft.com/office/powerpoint/2010/main" val="3286993532"/>
              </p:ext>
            </p:extLst>
          </p:nvPr>
        </p:nvGraphicFramePr>
        <p:xfrm>
          <a:off x="701640" y="1653702"/>
          <a:ext cx="8426505" cy="5527458"/>
        </p:xfrm>
        <a:graphic>
          <a:graphicData uri="http://schemas.openxmlformats.org/drawingml/2006/table">
            <a:tbl>
              <a:tblPr/>
              <a:tblGrid>
                <a:gridCol w="2775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1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4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4D509D"/>
                          </a:solidFill>
                          <a:latin typeface="Arial Black"/>
                        </a:rPr>
                        <a:t>Клиент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88000" marR="137160">
                    <a:lnL w="38160">
                      <a:noFill/>
                    </a:lnL>
                    <a:lnR w="38160">
                      <a:solidFill>
                        <a:srgbClr val="D2D7E0"/>
                      </a:solidFill>
                    </a:lnR>
                    <a:lnT w="38160">
                      <a:noFill/>
                    </a:lnT>
                    <a:lnB w="38160">
                      <a:solidFill>
                        <a:srgbClr val="D2D7E0"/>
                      </a:solidFill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ЗТИ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marR="137160">
                    <a:lnL w="38160">
                      <a:solidFill>
                        <a:srgbClr val="D2D7E0"/>
                      </a:solidFill>
                    </a:lnL>
                    <a:lnR w="38160">
                      <a:noFill/>
                    </a:lnR>
                    <a:lnT w="38160">
                      <a:noFill/>
                    </a:lnT>
                    <a:lnB w="38160">
                      <a:solidFill>
                        <a:srgbClr val="D2D7E0"/>
                      </a:solidFill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4D509D"/>
                          </a:solidFill>
                          <a:latin typeface="Arial Black"/>
                        </a:rPr>
                        <a:t>Груз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88000" marR="137160">
                    <a:lnL w="38160">
                      <a:noFill/>
                    </a:lnL>
                    <a:lnR w="38160">
                      <a:solidFill>
                        <a:srgbClr val="D2D7E0"/>
                      </a:solidFill>
                    </a:lnR>
                    <a:lnT w="38160">
                      <a:solidFill>
                        <a:srgbClr val="D2D7E0"/>
                      </a:solidFill>
                    </a:lnT>
                    <a:lnB w="38160">
                      <a:solidFill>
                        <a:srgbClr val="D2D7E0"/>
                      </a:solidFill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50 кг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Продукция</a:t>
                      </a:r>
                    </a:p>
                  </a:txBody>
                  <a:tcPr marL="288000" marR="137160">
                    <a:lnL w="38160">
                      <a:solidFill>
                        <a:srgbClr val="D2D7E0"/>
                      </a:solidFill>
                    </a:lnL>
                    <a:lnR w="38160">
                      <a:noFill/>
                    </a:lnR>
                    <a:lnT w="38160">
                      <a:solidFill>
                        <a:srgbClr val="D2D7E0"/>
                      </a:solidFill>
                    </a:lnT>
                    <a:lnB w="38160">
                      <a:solidFill>
                        <a:srgbClr val="D2D7E0"/>
                      </a:solidFill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4D509D"/>
                          </a:solidFill>
                          <a:latin typeface="Arial Black"/>
                        </a:rPr>
                        <a:t>Маршрут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288000" marR="137160">
                    <a:lnL w="38160">
                      <a:noFill/>
                    </a:lnL>
                    <a:lnR w="38160">
                      <a:solidFill>
                        <a:srgbClr val="D2D7E0"/>
                      </a:solidFill>
                    </a:lnR>
                    <a:lnT w="38160">
                      <a:solidFill>
                        <a:srgbClr val="D2D7E0"/>
                      </a:solidFill>
                    </a:lnT>
                    <a:lnB w="38160">
                      <a:solidFill>
                        <a:srgbClr val="D2D7E0"/>
                      </a:solidFill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Адрес отгрузки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г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.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Москва, ул. Авиамоторная, 48 </a:t>
                      </a:r>
                      <a:br>
                        <a:rPr sz="1400" dirty="0">
                          <a:latin typeface="+mn-lt"/>
                        </a:rPr>
                      </a:br>
                      <a:r>
                        <a:rPr lang="ru-RU" sz="1400" dirty="0">
                          <a:solidFill>
                            <a:srgbClr val="FF0000"/>
                          </a:solidFill>
                          <a:latin typeface="+mn-lt"/>
                        </a:rPr>
                        <a:t>Адреса доставки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+mn-lt"/>
                        </a:rPr>
                        <a:t>г</a:t>
                      </a:r>
                      <a:r>
                        <a:rPr lang="en-US" sz="1400" dirty="0">
                          <a:latin typeface="+mn-lt"/>
                        </a:rPr>
                        <a:t>. </a:t>
                      </a:r>
                      <a:r>
                        <a:rPr lang="ru-RU" sz="1400" dirty="0">
                          <a:latin typeface="+mn-lt"/>
                        </a:rPr>
                        <a:t>Зеленоград</a:t>
                      </a:r>
                      <a:r>
                        <a:rPr lang="en-US" sz="1400" dirty="0">
                          <a:latin typeface="+mn-lt"/>
                        </a:rPr>
                        <a:t>,</a:t>
                      </a:r>
                      <a:r>
                        <a:rPr lang="ru-RU" sz="1400" dirty="0">
                          <a:latin typeface="+mn-lt"/>
                        </a:rPr>
                        <a:t> центральный проспект</a:t>
                      </a:r>
                      <a:r>
                        <a:rPr lang="en-US" sz="1400" dirty="0">
                          <a:latin typeface="+mn-lt"/>
                        </a:rPr>
                        <a:t>,</a:t>
                      </a:r>
                      <a:r>
                        <a:rPr lang="ru-RU" sz="1400" dirty="0">
                          <a:latin typeface="+mn-lt"/>
                        </a:rPr>
                        <a:t> д</a:t>
                      </a:r>
                      <a:r>
                        <a:rPr lang="en-US" sz="1400" dirty="0">
                          <a:latin typeface="+mn-lt"/>
                        </a:rPr>
                        <a:t>. 25 </a:t>
                      </a:r>
                      <a:r>
                        <a:rPr lang="ru-RU" sz="1400" dirty="0">
                          <a:latin typeface="+mn-lt"/>
                        </a:rPr>
                        <a:t>к</a:t>
                      </a:r>
                      <a:r>
                        <a:rPr lang="en-US" sz="1400" dirty="0">
                          <a:latin typeface="+mn-lt"/>
                        </a:rPr>
                        <a:t>. 2 (</a:t>
                      </a:r>
                      <a:r>
                        <a:rPr lang="ru-RU" sz="1400" dirty="0">
                          <a:latin typeface="+mn-lt"/>
                        </a:rPr>
                        <a:t>20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  <a:endParaRPr lang="ru-RU" sz="1400" dirty="0"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г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. 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Серпухов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мира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д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. 31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(10)</a:t>
                      </a:r>
                      <a:endParaRPr lang="en-US" sz="1400" b="0" u="none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г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.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Долгопрудный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молодежная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д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. 14 (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г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. </a:t>
                      </a:r>
                      <a:r>
                        <a:rPr lang="ru-RU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Талдом 5-я д 3 (15</a:t>
                      </a:r>
                      <a:r>
                        <a:rPr lang="en-US" sz="1400" b="0" u="none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ru-RU" sz="1400" b="0" u="none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88000" marR="137160">
                    <a:lnL w="38160">
                      <a:solidFill>
                        <a:srgbClr val="D2D7E0"/>
                      </a:solidFill>
                    </a:lnL>
                    <a:lnR w="38160">
                      <a:noFill/>
                    </a:lnR>
                    <a:lnT w="38160">
                      <a:solidFill>
                        <a:srgbClr val="D2D7E0"/>
                      </a:solidFill>
                    </a:lnT>
                    <a:lnB w="38160">
                      <a:solidFill>
                        <a:srgbClr val="D2D7E0"/>
                      </a:solidFill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4D509D"/>
                          </a:solidFill>
                          <a:latin typeface="Arial Black"/>
                        </a:rPr>
                        <a:t>Дата и время доставки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88000" marR="137160">
                    <a:lnL w="38160">
                      <a:noFill/>
                    </a:lnL>
                    <a:lnR w="38160">
                      <a:solidFill>
                        <a:srgbClr val="D2D7E0"/>
                      </a:solidFill>
                    </a:lnR>
                    <a:lnT w="38160">
                      <a:solidFill>
                        <a:srgbClr val="D2D7E0"/>
                      </a:solidFill>
                    </a:lnT>
                    <a:lnB w="38160">
                      <a:solidFill>
                        <a:srgbClr val="D2D7E0"/>
                      </a:solidFill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14.06.2023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 12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:00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:00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288000" marR="137160">
                    <a:lnL w="38160">
                      <a:solidFill>
                        <a:srgbClr val="D2D7E0"/>
                      </a:solidFill>
                    </a:lnL>
                    <a:lnR w="38160">
                      <a:noFill/>
                    </a:lnR>
                    <a:lnT w="38160">
                      <a:solidFill>
                        <a:srgbClr val="D2D7E0"/>
                      </a:solidFill>
                    </a:lnT>
                    <a:lnB w="38160">
                      <a:solidFill>
                        <a:srgbClr val="D2D7E0"/>
                      </a:solidFill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4D509D"/>
                          </a:solidFill>
                          <a:latin typeface="Arial Black"/>
                        </a:rPr>
                        <a:t>Стоимость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88000" marR="137160">
                    <a:lnL w="38160">
                      <a:noFill/>
                    </a:lnL>
                    <a:lnR w="38160">
                      <a:solidFill>
                        <a:srgbClr val="D2D7E0"/>
                      </a:solidFill>
                    </a:lnR>
                    <a:lnT w="38160">
                      <a:solidFill>
                        <a:srgbClr val="D2D7E0"/>
                      </a:solidFill>
                    </a:lnT>
                    <a:lnB w="38160">
                      <a:noFill/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 Black"/>
                        </a:rPr>
                        <a:t>1890 рублей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Arial Black"/>
                        </a:rPr>
                        <a:t> (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 Black"/>
                        </a:rPr>
                        <a:t>цена не окончательная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Arial Black"/>
                        </a:rPr>
                        <a:t>,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 Black"/>
                        </a:rPr>
                        <a:t>предусмотрена система скидок)</a:t>
                      </a:r>
                    </a:p>
                  </a:txBody>
                  <a:tcPr marL="288000" marR="137160">
                    <a:lnL w="38160">
                      <a:solidFill>
                        <a:srgbClr val="D2D7E0"/>
                      </a:solidFill>
                    </a:lnL>
                    <a:lnR w="38160">
                      <a:noFill/>
                    </a:lnR>
                    <a:lnT w="38160">
                      <a:solidFill>
                        <a:srgbClr val="D2D7E0"/>
                      </a:solidFill>
                    </a:lnT>
                    <a:lnB w="38160">
                      <a:noFill/>
                    </a:lnB>
                    <a:solidFill>
                      <a:srgbClr val="FFFFFF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915</TotalTime>
  <Words>633</Words>
  <Application>Microsoft Office PowerPoint</Application>
  <PresentationFormat>Произвольный</PresentationFormat>
  <Paragraphs>165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Symbol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Яна Чертова</dc:creator>
  <dc:description/>
  <cp:lastModifiedBy>Ar1</cp:lastModifiedBy>
  <cp:revision>231</cp:revision>
  <dcterms:created xsi:type="dcterms:W3CDTF">2023-03-26T08:59:40Z</dcterms:created>
  <dcterms:modified xsi:type="dcterms:W3CDTF">2023-06-07T09:31:41Z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