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lvl1pPr>
      <a:defRPr sz="1400">
        <a:latin typeface="Arial"/>
        <a:ea typeface="Arial"/>
        <a:cs typeface="Arial"/>
        <a:sym typeface="Arial"/>
      </a:defRPr>
    </a:lvl1pPr>
    <a:lvl2pPr>
      <a:defRPr sz="1400">
        <a:latin typeface="Arial"/>
        <a:ea typeface="Arial"/>
        <a:cs typeface="Arial"/>
        <a:sym typeface="Arial"/>
      </a:defRPr>
    </a:lvl2pPr>
    <a:lvl3pPr>
      <a:defRPr sz="1400">
        <a:latin typeface="Arial"/>
        <a:ea typeface="Arial"/>
        <a:cs typeface="Arial"/>
        <a:sym typeface="Arial"/>
      </a:defRPr>
    </a:lvl3pPr>
    <a:lvl4pPr>
      <a:defRPr sz="1400">
        <a:latin typeface="Arial"/>
        <a:ea typeface="Arial"/>
        <a:cs typeface="Arial"/>
        <a:sym typeface="Arial"/>
      </a:defRPr>
    </a:lvl4pPr>
    <a:lvl5pPr>
      <a:defRPr sz="1400">
        <a:latin typeface="Arial"/>
        <a:ea typeface="Arial"/>
        <a:cs typeface="Arial"/>
        <a:sym typeface="Arial"/>
      </a:defRPr>
    </a:lvl5pPr>
    <a:lvl6pPr>
      <a:defRPr sz="1400">
        <a:latin typeface="Arial"/>
        <a:ea typeface="Arial"/>
        <a:cs typeface="Arial"/>
        <a:sym typeface="Arial"/>
      </a:defRPr>
    </a:lvl6pPr>
    <a:lvl7pPr>
      <a:defRPr sz="1400">
        <a:latin typeface="Arial"/>
        <a:ea typeface="Arial"/>
        <a:cs typeface="Arial"/>
        <a:sym typeface="Arial"/>
      </a:defRPr>
    </a:lvl7pPr>
    <a:lvl8pPr>
      <a:defRPr sz="1400">
        <a:latin typeface="Arial"/>
        <a:ea typeface="Arial"/>
        <a:cs typeface="Arial"/>
        <a:sym typeface="Arial"/>
      </a:defRPr>
    </a:lvl8pPr>
    <a:lvl9pPr>
      <a:defRPr sz="1400"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D7E6"/>
          </a:solidFill>
        </a:fill>
      </a:tcStyle>
    </a:wholeTbl>
    <a:band2H>
      <a:tcTxStyle/>
      <a:tcStyle>
        <a:tcBdr/>
        <a:fill>
          <a:solidFill>
            <a:srgbClr val="E7ECF3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A81BA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A81BA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3A81BA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AE2CD"/>
          </a:solidFill>
        </a:fill>
      </a:tcStyle>
    </a:wholeTbl>
    <a:band2H>
      <a:tcTxStyle/>
      <a:tcStyle>
        <a:tcBdr/>
        <a:fill>
          <a:solidFill>
            <a:srgbClr val="EDF1E8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BAB42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BAB42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8BAB42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CCCC"/>
          </a:solidFill>
        </a:fill>
      </a:tcStyle>
    </a:wholeTbl>
    <a:band2H>
      <a:tcTxStyle/>
      <a:tcStyle>
        <a:tcBdr/>
        <a:fill>
          <a:solidFill>
            <a:srgbClr val="EEE7E7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63334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63334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63334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A81BA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A81BA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5" name="Shape 4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1pPr>
    <a:lvl2pPr indent="228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2pPr>
    <a:lvl3pPr indent="457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3pPr>
    <a:lvl4pPr indent="685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4pPr>
    <a:lvl5pPr indent="9144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5pPr>
    <a:lvl6pPr indent="11430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6pPr>
    <a:lvl7pPr indent="1371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7pPr>
    <a:lvl8pPr indent="1600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8pPr>
    <a:lvl9pPr indent="1828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Главный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-50"/>
            <a:ext cx="9144000" cy="5143501"/>
          </a:xfrm>
          <a:prstGeom prst="rect">
            <a:avLst/>
          </a:prstGeom>
          <a:gradFill>
            <a:gsLst>
              <a:gs pos="0">
                <a:srgbClr val="002060">
                  <a:alpha val="50000"/>
                </a:srgbClr>
              </a:gs>
              <a:gs pos="100000">
                <a:srgbClr val="272F5B">
                  <a:alpha val="74510"/>
                </a:srgbClr>
              </a:gs>
            </a:gsLst>
            <a:lin ang="18900044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11" name="Shape 11"/>
          <p:cNvSpPr/>
          <p:nvPr/>
        </p:nvSpPr>
        <p:spPr>
          <a:xfrm>
            <a:off x="353021" y="331861"/>
            <a:ext cx="8437707" cy="4347345"/>
          </a:xfrm>
          <a:prstGeom prst="rect">
            <a:avLst/>
          </a:prstGeom>
          <a:solidFill>
            <a:srgbClr val="FFFFFF">
              <a:alpha val="75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12" name="Shape 12"/>
          <p:cNvSpPr>
            <a:spLocks noGrp="1"/>
          </p:cNvSpPr>
          <p:nvPr>
            <p:ph type="title"/>
          </p:nvPr>
        </p:nvSpPr>
        <p:spPr>
          <a:xfrm>
            <a:off x="1290749" y="2020436"/>
            <a:ext cx="6562501" cy="1159801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272F5B"/>
                </a:solidFill>
              </a:rPr>
              <a:t>Текст заголовка</a:t>
            </a:r>
          </a:p>
        </p:txBody>
      </p:sp>
      <p:pic>
        <p:nvPicPr>
          <p:cNvPr id="13" name="image3.png"/>
          <p:cNvPicPr/>
          <p:nvPr/>
        </p:nvPicPr>
        <p:blipFill>
          <a:blip r:embed="rId3"/>
          <a:stretch>
            <a:fillRect/>
          </a:stretch>
        </p:blipFill>
        <p:spPr>
          <a:xfrm>
            <a:off x="3400331" y="4822669"/>
            <a:ext cx="2343334" cy="15887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image5.png"/>
          <p:cNvPicPr/>
          <p:nvPr/>
        </p:nvPicPr>
        <p:blipFill>
          <a:blip r:embed="rId4"/>
          <a:srcRect b="12"/>
          <a:stretch>
            <a:fillRect/>
          </a:stretch>
        </p:blipFill>
        <p:spPr>
          <a:xfrm>
            <a:off x="3288307" y="599970"/>
            <a:ext cx="2567200" cy="60482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Заголовок и подзаголовок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0" y="-50"/>
            <a:ext cx="9144000" cy="5143501"/>
          </a:xfrm>
          <a:prstGeom prst="rect">
            <a:avLst/>
          </a:prstGeom>
          <a:gradFill>
            <a:gsLst>
              <a:gs pos="0">
                <a:srgbClr val="002060">
                  <a:alpha val="50000"/>
                </a:srgbClr>
              </a:gs>
              <a:gs pos="100000">
                <a:srgbClr val="272F5B">
                  <a:alpha val="74510"/>
                </a:srgbClr>
              </a:gs>
            </a:gsLst>
            <a:lin ang="18900044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17" name="Shape 17"/>
          <p:cNvSpPr/>
          <p:nvPr/>
        </p:nvSpPr>
        <p:spPr>
          <a:xfrm>
            <a:off x="353021" y="331861"/>
            <a:ext cx="8437707" cy="4347345"/>
          </a:xfrm>
          <a:prstGeom prst="rect">
            <a:avLst/>
          </a:prstGeom>
          <a:solidFill>
            <a:srgbClr val="FFFFFF">
              <a:alpha val="75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xfrm>
            <a:off x="1013374" y="315569"/>
            <a:ext cx="7117201" cy="2445677"/>
          </a:xfrm>
          <a:prstGeom prst="rect">
            <a:avLst/>
          </a:prstGeom>
        </p:spPr>
        <p:txBody>
          <a:bodyPr/>
          <a:lstStyle>
            <a:lvl1pPr algn="ctr"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272F5B"/>
                </a:solidFill>
              </a:rPr>
              <a:t>Текст заголовка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685800" y="2852116"/>
            <a:ext cx="7772400" cy="207067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ClrTx/>
              <a:buSzTx/>
              <a:buFontTx/>
              <a:buNone/>
              <a:defRPr i="1"/>
            </a:lvl1pPr>
            <a:lvl2pPr marL="0" indent="0" algn="ctr">
              <a:spcBef>
                <a:spcPts val="0"/>
              </a:spcBef>
              <a:buClrTx/>
              <a:buSzTx/>
              <a:buFontTx/>
              <a:buNone/>
              <a:defRPr i="1"/>
            </a:lvl2pPr>
            <a:lvl3pPr marL="0" indent="0" algn="ctr">
              <a:spcBef>
                <a:spcPts val="0"/>
              </a:spcBef>
              <a:buClrTx/>
              <a:buSzTx/>
              <a:buFontTx/>
              <a:buNone/>
              <a:defRPr i="1"/>
            </a:lvl3pPr>
            <a:lvl4pPr marL="0" indent="0" algn="ctr">
              <a:spcBef>
                <a:spcPts val="0"/>
              </a:spcBef>
              <a:buClrTx/>
              <a:buSzTx/>
              <a:buFontTx/>
              <a:buNone/>
              <a:defRPr i="1"/>
            </a:lvl4pPr>
            <a:lvl5pPr marL="0" indent="0" algn="ctr">
              <a:spcBef>
                <a:spcPts val="0"/>
              </a:spcBef>
              <a:buClrTx/>
              <a:buSzTx/>
              <a:buFontTx/>
              <a:buNone/>
              <a:defRPr i="1"/>
            </a:lvl5pPr>
          </a:lstStyle>
          <a:p>
            <a:pPr lvl="0">
              <a:defRPr sz="1800" i="0">
                <a:solidFill>
                  <a:srgbClr val="000000"/>
                </a:solidFill>
              </a:defRPr>
            </a:pPr>
            <a:r>
              <a:rPr sz="1400" i="1">
                <a:solidFill>
                  <a:srgbClr val="272F5B"/>
                </a:solidFill>
              </a:rPr>
              <a:t>Уровень текста 1</a:t>
            </a:r>
          </a:p>
          <a:p>
            <a:pPr lvl="1">
              <a:defRPr sz="1800" i="0">
                <a:solidFill>
                  <a:srgbClr val="000000"/>
                </a:solidFill>
              </a:defRPr>
            </a:pPr>
            <a:r>
              <a:rPr sz="1400" i="1">
                <a:solidFill>
                  <a:srgbClr val="272F5B"/>
                </a:solidFill>
              </a:rPr>
              <a:t>Уровень текста 2</a:t>
            </a:r>
          </a:p>
          <a:p>
            <a:pPr lvl="2">
              <a:defRPr sz="1800" i="0">
                <a:solidFill>
                  <a:srgbClr val="000000"/>
                </a:solidFill>
              </a:defRPr>
            </a:pPr>
            <a:r>
              <a:rPr sz="1400" i="1">
                <a:solidFill>
                  <a:srgbClr val="272F5B"/>
                </a:solidFill>
              </a:rPr>
              <a:t>Уровень текста 3</a:t>
            </a:r>
          </a:p>
          <a:p>
            <a:pPr lvl="3">
              <a:defRPr sz="1800" i="0">
                <a:solidFill>
                  <a:srgbClr val="000000"/>
                </a:solidFill>
              </a:defRPr>
            </a:pPr>
            <a:r>
              <a:rPr sz="1400" i="1">
                <a:solidFill>
                  <a:srgbClr val="272F5B"/>
                </a:solidFill>
              </a:rPr>
              <a:t>Уровень текста 4</a:t>
            </a:r>
          </a:p>
          <a:p>
            <a:pPr lvl="4">
              <a:defRPr sz="1800" i="0">
                <a:solidFill>
                  <a:srgbClr val="000000"/>
                </a:solidFill>
              </a:defRPr>
            </a:pPr>
            <a:r>
              <a:rPr sz="1400" i="1">
                <a:solidFill>
                  <a:srgbClr val="272F5B"/>
                </a:solidFill>
              </a:rPr>
              <a:t>Уровень текста 5</a:t>
            </a:r>
          </a:p>
        </p:txBody>
      </p:sp>
      <p:sp>
        <p:nvSpPr>
          <p:cNvPr id="20" name="Shape 20"/>
          <p:cNvSpPr/>
          <p:nvPr/>
        </p:nvSpPr>
        <p:spPr>
          <a:xfrm>
            <a:off x="2566049" y="2800350"/>
            <a:ext cx="4011902" cy="0"/>
          </a:xfrm>
          <a:prstGeom prst="line">
            <a:avLst/>
          </a:prstGeom>
          <a:ln w="76200">
            <a:solidFill>
              <a:srgbClr val="FFFFFF"/>
            </a:solidFill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pic>
        <p:nvPicPr>
          <p:cNvPr id="22" name="image7.png"/>
          <p:cNvPicPr/>
          <p:nvPr/>
        </p:nvPicPr>
        <p:blipFill>
          <a:blip r:embed="rId3"/>
          <a:stretch>
            <a:fillRect/>
          </a:stretch>
        </p:blipFill>
        <p:spPr>
          <a:xfrm>
            <a:off x="3606660" y="4862262"/>
            <a:ext cx="2171701" cy="1143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" name="image9.png"/>
          <p:cNvPicPr/>
          <p:nvPr/>
        </p:nvPicPr>
        <p:blipFill>
          <a:blip r:embed="rId4"/>
          <a:stretch>
            <a:fillRect/>
          </a:stretch>
        </p:blipFill>
        <p:spPr>
          <a:xfrm>
            <a:off x="4306787" y="419380"/>
            <a:ext cx="530177" cy="41554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Цитата или примечание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>
            <a:off x="0" y="-50"/>
            <a:ext cx="9144000" cy="5143501"/>
          </a:xfrm>
          <a:prstGeom prst="rect">
            <a:avLst/>
          </a:prstGeom>
          <a:gradFill>
            <a:gsLst>
              <a:gs pos="0">
                <a:srgbClr val="002060">
                  <a:alpha val="50000"/>
                </a:srgbClr>
              </a:gs>
              <a:gs pos="100000">
                <a:srgbClr val="272F5B">
                  <a:alpha val="74510"/>
                </a:srgbClr>
              </a:gs>
            </a:gsLst>
            <a:lin ang="18900044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26" name="Shape 26"/>
          <p:cNvSpPr/>
          <p:nvPr/>
        </p:nvSpPr>
        <p:spPr>
          <a:xfrm>
            <a:off x="353021" y="331861"/>
            <a:ext cx="8437707" cy="4347345"/>
          </a:xfrm>
          <a:prstGeom prst="rect">
            <a:avLst/>
          </a:prstGeom>
          <a:solidFill>
            <a:srgbClr val="FFFFFF">
              <a:alpha val="75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27" name="Shape 27"/>
          <p:cNvSpPr/>
          <p:nvPr/>
        </p:nvSpPr>
        <p:spPr>
          <a:xfrm>
            <a:off x="582050" y="649538"/>
            <a:ext cx="7979900" cy="39458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290" y="40"/>
                </a:moveTo>
                <a:lnTo>
                  <a:pt x="0" y="32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lnTo>
                  <a:pt x="12318" y="4"/>
                </a:lnTo>
              </a:path>
            </a:pathLst>
          </a:custGeom>
          <a:ln w="76200">
            <a:solidFill>
              <a:srgbClr val="FFFFFF"/>
            </a:solidFill>
            <a:miter lim="8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28" name="Shape 28"/>
          <p:cNvSpPr>
            <a:spLocks noGrp="1"/>
          </p:cNvSpPr>
          <p:nvPr>
            <p:ph type="body" idx="1"/>
          </p:nvPr>
        </p:nvSpPr>
        <p:spPr>
          <a:xfrm>
            <a:off x="1489574" y="1518862"/>
            <a:ext cx="6164702" cy="2105776"/>
          </a:xfrm>
          <a:prstGeom prst="rect">
            <a:avLst/>
          </a:prstGeom>
        </p:spPr>
        <p:txBody>
          <a:bodyPr anchor="ctr"/>
          <a:lstStyle>
            <a:lvl1pPr indent="-381000" algn="ctr">
              <a:buSzPts val="2400"/>
              <a:defRPr sz="2400" i="1"/>
            </a:lvl1pPr>
            <a:lvl2pPr indent="-381000" algn="ctr">
              <a:buSzPts val="2400"/>
              <a:defRPr sz="2400" i="1"/>
            </a:lvl2pPr>
            <a:lvl3pPr indent="-381000" algn="ctr">
              <a:buSzPts val="2400"/>
              <a:defRPr sz="2400" i="1"/>
            </a:lvl3pPr>
            <a:lvl4pPr indent="-381000" algn="ctr">
              <a:buSzPts val="2400"/>
              <a:defRPr sz="2400" i="1"/>
            </a:lvl4pPr>
            <a:lvl5pPr indent="-381000" algn="ctr">
              <a:buSzPts val="2400"/>
              <a:defRPr sz="2400" i="1"/>
            </a:lvl5pPr>
          </a:lstStyle>
          <a:p>
            <a:pPr lvl="0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272F5B"/>
                </a:solidFill>
              </a:rPr>
              <a:t>Уровень текста 1</a:t>
            </a:r>
          </a:p>
          <a:p>
            <a:pPr lvl="1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272F5B"/>
                </a:solidFill>
              </a:rPr>
              <a:t>Уровень текста 2</a:t>
            </a:r>
          </a:p>
          <a:p>
            <a:pPr lvl="2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272F5B"/>
                </a:solidFill>
              </a:rPr>
              <a:t>Уровень текста 3</a:t>
            </a:r>
          </a:p>
          <a:p>
            <a:pPr lvl="3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272F5B"/>
                </a:solidFill>
              </a:rPr>
              <a:t>Уровень текста 4</a:t>
            </a:r>
          </a:p>
          <a:p>
            <a:pPr lvl="4">
              <a:defRPr sz="1800" i="0">
                <a:solidFill>
                  <a:srgbClr val="000000"/>
                </a:solidFill>
              </a:defRPr>
            </a:pPr>
            <a:r>
              <a:rPr sz="2400" i="1">
                <a:solidFill>
                  <a:srgbClr val="272F5B"/>
                </a:solidFill>
              </a:rPr>
              <a:t>Уровень текста 5</a:t>
            </a:r>
          </a:p>
        </p:txBody>
      </p:sp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pic>
        <p:nvPicPr>
          <p:cNvPr id="30" name="image7.png"/>
          <p:cNvPicPr/>
          <p:nvPr/>
        </p:nvPicPr>
        <p:blipFill>
          <a:blip r:embed="rId3"/>
          <a:stretch>
            <a:fillRect/>
          </a:stretch>
        </p:blipFill>
        <p:spPr>
          <a:xfrm>
            <a:off x="3606660" y="4868569"/>
            <a:ext cx="2171701" cy="1143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1" name="image9.png"/>
          <p:cNvPicPr/>
          <p:nvPr/>
        </p:nvPicPr>
        <p:blipFill>
          <a:blip r:embed="rId4"/>
          <a:stretch>
            <a:fillRect/>
          </a:stretch>
        </p:blipFill>
        <p:spPr>
          <a:xfrm>
            <a:off x="4306787" y="419380"/>
            <a:ext cx="530177" cy="41554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1 коло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Текст заголовка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5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Текст заголовка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880600" y="1477750"/>
            <a:ext cx="3583500" cy="366575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5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Текст заголовка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xfrm>
            <a:off x="816449" y="1592349"/>
            <a:ext cx="2400301" cy="3551151"/>
          </a:xfrm>
          <a:prstGeom prst="rect">
            <a:avLst/>
          </a:prstGeom>
        </p:spPr>
        <p:txBody>
          <a:bodyPr/>
          <a:lstStyle>
            <a:lvl1pPr indent="-317500"/>
            <a:lvl2pPr indent="-317500"/>
            <a:lvl3pPr indent="-317500"/>
            <a:lvl4pPr indent="-317500"/>
            <a:lvl5pPr indent="-31750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5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0" y="-50"/>
            <a:ext cx="9144000" cy="5143501"/>
          </a:xfrm>
          <a:prstGeom prst="rect">
            <a:avLst/>
          </a:prstGeom>
          <a:gradFill>
            <a:gsLst>
              <a:gs pos="0">
                <a:srgbClr val="002060">
                  <a:alpha val="50000"/>
                </a:srgbClr>
              </a:gs>
              <a:gs pos="100000">
                <a:srgbClr val="272F5B">
                  <a:alpha val="74510"/>
                </a:srgbClr>
              </a:gs>
            </a:gsLst>
            <a:lin ang="18900044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3" name="Shape 3"/>
          <p:cNvSpPr/>
          <p:nvPr/>
        </p:nvSpPr>
        <p:spPr>
          <a:xfrm>
            <a:off x="353021" y="331861"/>
            <a:ext cx="8437707" cy="4347345"/>
          </a:xfrm>
          <a:prstGeom prst="rect">
            <a:avLst/>
          </a:prstGeom>
          <a:solidFill>
            <a:srgbClr val="FFFFFF">
              <a:alpha val="75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1337274" y="0"/>
            <a:ext cx="6469502" cy="135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Текст заголовка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337274" y="1476918"/>
            <a:ext cx="6469502" cy="36665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Уровень текста 5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-125" y="4749849"/>
            <a:ext cx="9144001" cy="347951"/>
          </a:xfrm>
          <a:prstGeom prst="rect">
            <a:avLst/>
          </a:prstGeom>
          <a:ln w="12700">
            <a:miter lim="400000"/>
          </a:ln>
        </p:spPr>
        <p:txBody>
          <a:bodyPr lIns="91424" tIns="91424" rIns="91424" bIns="91424">
            <a:spAutoFit/>
          </a:bodyPr>
          <a:lstStyle>
            <a:lvl1pPr algn="ctr">
              <a:defRPr sz="1100">
                <a:solidFill>
                  <a:srgbClr val="FFFFFF"/>
                </a:solidFill>
                <a:latin typeface="Neo Sans Pro Medium"/>
                <a:ea typeface="Neo Sans Pro Medium"/>
                <a:cs typeface="Neo Sans Pro Medium"/>
                <a:sym typeface="Neo Sans Pro Medium"/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  <p:pic>
        <p:nvPicPr>
          <p:cNvPr id="7" name="image7.png"/>
          <p:cNvPicPr/>
          <p:nvPr/>
        </p:nvPicPr>
        <p:blipFill>
          <a:blip r:embed="rId9"/>
          <a:stretch>
            <a:fillRect/>
          </a:stretch>
        </p:blipFill>
        <p:spPr>
          <a:xfrm>
            <a:off x="3606660" y="4868569"/>
            <a:ext cx="2171701" cy="114301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9.png"/>
          <p:cNvPicPr/>
          <p:nvPr/>
        </p:nvPicPr>
        <p:blipFill>
          <a:blip r:embed="rId10"/>
          <a:stretch>
            <a:fillRect/>
          </a:stretch>
        </p:blipFill>
        <p:spPr>
          <a:xfrm>
            <a:off x="4306787" y="419380"/>
            <a:ext cx="530177" cy="415544"/>
          </a:xfrm>
          <a:prstGeom prst="rect">
            <a:avLst/>
          </a:prstGeom>
          <a:ln w="12700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 spd="med"/>
  <p:txStyles>
    <p:titleStyle>
      <a:lvl1pPr>
        <a:defRPr sz="1400">
          <a:solidFill>
            <a:srgbClr val="272F5B"/>
          </a:solidFill>
          <a:latin typeface="Neo Sans Pro Medium"/>
          <a:ea typeface="Neo Sans Pro Medium"/>
          <a:cs typeface="Neo Sans Pro Medium"/>
          <a:sym typeface="Neo Sans Pro Medium"/>
        </a:defRPr>
      </a:lvl1pPr>
      <a:lvl2pPr>
        <a:defRPr sz="1400">
          <a:solidFill>
            <a:srgbClr val="272F5B"/>
          </a:solidFill>
          <a:latin typeface="Neo Sans Pro Medium"/>
          <a:ea typeface="Neo Sans Pro Medium"/>
          <a:cs typeface="Neo Sans Pro Medium"/>
          <a:sym typeface="Neo Sans Pro Medium"/>
        </a:defRPr>
      </a:lvl2pPr>
      <a:lvl3pPr>
        <a:defRPr sz="1400">
          <a:solidFill>
            <a:srgbClr val="272F5B"/>
          </a:solidFill>
          <a:latin typeface="Neo Sans Pro Medium"/>
          <a:ea typeface="Neo Sans Pro Medium"/>
          <a:cs typeface="Neo Sans Pro Medium"/>
          <a:sym typeface="Neo Sans Pro Medium"/>
        </a:defRPr>
      </a:lvl3pPr>
      <a:lvl4pPr>
        <a:defRPr sz="1400">
          <a:solidFill>
            <a:srgbClr val="272F5B"/>
          </a:solidFill>
          <a:latin typeface="Neo Sans Pro Medium"/>
          <a:ea typeface="Neo Sans Pro Medium"/>
          <a:cs typeface="Neo Sans Pro Medium"/>
          <a:sym typeface="Neo Sans Pro Medium"/>
        </a:defRPr>
      </a:lvl4pPr>
      <a:lvl5pPr>
        <a:defRPr sz="1400">
          <a:solidFill>
            <a:srgbClr val="272F5B"/>
          </a:solidFill>
          <a:latin typeface="Neo Sans Pro Medium"/>
          <a:ea typeface="Neo Sans Pro Medium"/>
          <a:cs typeface="Neo Sans Pro Medium"/>
          <a:sym typeface="Neo Sans Pro Medium"/>
        </a:defRPr>
      </a:lvl5pPr>
      <a:lvl6pPr>
        <a:defRPr sz="1400">
          <a:solidFill>
            <a:srgbClr val="272F5B"/>
          </a:solidFill>
          <a:latin typeface="Neo Sans Pro Medium"/>
          <a:ea typeface="Neo Sans Pro Medium"/>
          <a:cs typeface="Neo Sans Pro Medium"/>
          <a:sym typeface="Neo Sans Pro Medium"/>
        </a:defRPr>
      </a:lvl6pPr>
      <a:lvl7pPr>
        <a:defRPr sz="1400">
          <a:solidFill>
            <a:srgbClr val="272F5B"/>
          </a:solidFill>
          <a:latin typeface="Neo Sans Pro Medium"/>
          <a:ea typeface="Neo Sans Pro Medium"/>
          <a:cs typeface="Neo Sans Pro Medium"/>
          <a:sym typeface="Neo Sans Pro Medium"/>
        </a:defRPr>
      </a:lvl7pPr>
      <a:lvl8pPr>
        <a:defRPr sz="1400">
          <a:solidFill>
            <a:srgbClr val="272F5B"/>
          </a:solidFill>
          <a:latin typeface="Neo Sans Pro Medium"/>
          <a:ea typeface="Neo Sans Pro Medium"/>
          <a:cs typeface="Neo Sans Pro Medium"/>
          <a:sym typeface="Neo Sans Pro Medium"/>
        </a:defRPr>
      </a:lvl8pPr>
      <a:lvl9pPr>
        <a:defRPr sz="1400">
          <a:solidFill>
            <a:srgbClr val="272F5B"/>
          </a:solidFill>
          <a:latin typeface="Neo Sans Pro Medium"/>
          <a:ea typeface="Neo Sans Pro Medium"/>
          <a:cs typeface="Neo Sans Pro Medium"/>
          <a:sym typeface="Neo Sans Pro Medium"/>
        </a:defRPr>
      </a:lvl9pPr>
    </p:titleStyle>
    <p:bodyStyle>
      <a:lvl1pPr marL="457200" indent="-342900">
        <a:spcBef>
          <a:spcPts val="600"/>
        </a:spcBef>
        <a:buClr>
          <a:srgbClr val="000000"/>
        </a:buClr>
        <a:buSzPts val="1400"/>
        <a:buFont typeface="Arial"/>
        <a:buChar char="▣"/>
        <a:defRPr sz="1400">
          <a:solidFill>
            <a:srgbClr val="272F5B"/>
          </a:solidFill>
          <a:latin typeface="Neo Sans Pro"/>
          <a:ea typeface="Neo Sans Pro"/>
          <a:cs typeface="Neo Sans Pro"/>
          <a:sym typeface="Neo Sans Pro"/>
        </a:defRPr>
      </a:lvl1pPr>
      <a:lvl2pPr marL="914400" indent="-342900">
        <a:spcBef>
          <a:spcPts val="600"/>
        </a:spcBef>
        <a:buClr>
          <a:srgbClr val="000000"/>
        </a:buClr>
        <a:buSzPts val="1400"/>
        <a:buFont typeface="Arial"/>
        <a:buChar char="□"/>
        <a:defRPr sz="1400">
          <a:solidFill>
            <a:srgbClr val="272F5B"/>
          </a:solidFill>
          <a:latin typeface="Neo Sans Pro"/>
          <a:ea typeface="Neo Sans Pro"/>
          <a:cs typeface="Neo Sans Pro"/>
          <a:sym typeface="Neo Sans Pro"/>
        </a:defRPr>
      </a:lvl2pPr>
      <a:lvl3pPr marL="1371600" indent="-342900">
        <a:spcBef>
          <a:spcPts val="600"/>
        </a:spcBef>
        <a:buClr>
          <a:srgbClr val="000000"/>
        </a:buClr>
        <a:buSzPts val="1400"/>
        <a:buFont typeface="Arial"/>
        <a:buChar char="▪"/>
        <a:defRPr sz="1400">
          <a:solidFill>
            <a:srgbClr val="272F5B"/>
          </a:solidFill>
          <a:latin typeface="Neo Sans Pro"/>
          <a:ea typeface="Neo Sans Pro"/>
          <a:cs typeface="Neo Sans Pro"/>
          <a:sym typeface="Neo Sans Pro"/>
        </a:defRPr>
      </a:lvl3pPr>
      <a:lvl4pPr marL="1828800" indent="-342900">
        <a:spcBef>
          <a:spcPts val="600"/>
        </a:spcBef>
        <a:buClr>
          <a:srgbClr val="000000"/>
        </a:buClr>
        <a:buSzPts val="1400"/>
        <a:buFont typeface="Arial"/>
        <a:buChar char="▪"/>
        <a:defRPr sz="1400">
          <a:solidFill>
            <a:srgbClr val="272F5B"/>
          </a:solidFill>
          <a:latin typeface="Neo Sans Pro"/>
          <a:ea typeface="Neo Sans Pro"/>
          <a:cs typeface="Neo Sans Pro"/>
          <a:sym typeface="Neo Sans Pro"/>
        </a:defRPr>
      </a:lvl4pPr>
      <a:lvl5pPr marL="2286000" indent="-342900">
        <a:spcBef>
          <a:spcPts val="600"/>
        </a:spcBef>
        <a:buClr>
          <a:srgbClr val="000000"/>
        </a:buClr>
        <a:buSzPts val="1400"/>
        <a:buFont typeface="Arial"/>
        <a:buChar char="▪"/>
        <a:defRPr sz="1400">
          <a:solidFill>
            <a:srgbClr val="272F5B"/>
          </a:solidFill>
          <a:latin typeface="Neo Sans Pro"/>
          <a:ea typeface="Neo Sans Pro"/>
          <a:cs typeface="Neo Sans Pro"/>
          <a:sym typeface="Neo Sans Pro"/>
        </a:defRPr>
      </a:lvl5pPr>
      <a:lvl6pPr marL="2743200" indent="-342900">
        <a:spcBef>
          <a:spcPts val="600"/>
        </a:spcBef>
        <a:buClr>
          <a:srgbClr val="000000"/>
        </a:buClr>
        <a:buSzPts val="1400"/>
        <a:buFont typeface="Arial"/>
        <a:buChar char="▫"/>
        <a:defRPr sz="1400">
          <a:solidFill>
            <a:srgbClr val="272F5B"/>
          </a:solidFill>
          <a:latin typeface="Neo Sans Pro"/>
          <a:ea typeface="Neo Sans Pro"/>
          <a:cs typeface="Neo Sans Pro"/>
          <a:sym typeface="Neo Sans Pro"/>
        </a:defRPr>
      </a:lvl6pPr>
      <a:lvl7pPr marL="3200400" indent="-342900">
        <a:spcBef>
          <a:spcPts val="600"/>
        </a:spcBef>
        <a:buClr>
          <a:srgbClr val="000000"/>
        </a:buClr>
        <a:buSzPts val="1400"/>
        <a:buFont typeface="Arial"/>
        <a:buChar char="▫"/>
        <a:defRPr sz="1400">
          <a:solidFill>
            <a:srgbClr val="272F5B"/>
          </a:solidFill>
          <a:latin typeface="Neo Sans Pro"/>
          <a:ea typeface="Neo Sans Pro"/>
          <a:cs typeface="Neo Sans Pro"/>
          <a:sym typeface="Neo Sans Pro"/>
        </a:defRPr>
      </a:lvl7pPr>
      <a:lvl8pPr marL="3657600" indent="-342900">
        <a:spcBef>
          <a:spcPts val="600"/>
        </a:spcBef>
        <a:buClr>
          <a:srgbClr val="000000"/>
        </a:buClr>
        <a:buSzPts val="1400"/>
        <a:buFont typeface="Arial"/>
        <a:buChar char="▫"/>
        <a:defRPr sz="1400">
          <a:solidFill>
            <a:srgbClr val="272F5B"/>
          </a:solidFill>
          <a:latin typeface="Neo Sans Pro"/>
          <a:ea typeface="Neo Sans Pro"/>
          <a:cs typeface="Neo Sans Pro"/>
          <a:sym typeface="Neo Sans Pro"/>
        </a:defRPr>
      </a:lvl8pPr>
      <a:lvl9pPr marL="4114800" indent="-342900">
        <a:spcBef>
          <a:spcPts val="600"/>
        </a:spcBef>
        <a:buClr>
          <a:srgbClr val="000000"/>
        </a:buClr>
        <a:buSzPts val="1400"/>
        <a:buFont typeface="Arial"/>
        <a:buChar char="▫"/>
        <a:defRPr sz="1400">
          <a:solidFill>
            <a:srgbClr val="272F5B"/>
          </a:solidFill>
          <a:latin typeface="Neo Sans Pro"/>
          <a:ea typeface="Neo Sans Pro"/>
          <a:cs typeface="Neo Sans Pro"/>
          <a:sym typeface="Neo Sans Pro"/>
        </a:defRPr>
      </a:lvl9pPr>
    </p:bodyStyle>
    <p:otherStyle>
      <a:lvl1pPr algn="ctr">
        <a:defRPr sz="1100">
          <a:solidFill>
            <a:schemeClr val="tx1"/>
          </a:solidFill>
          <a:latin typeface="+mn-lt"/>
          <a:ea typeface="+mn-ea"/>
          <a:cs typeface="+mn-cs"/>
          <a:sym typeface="Neo Sans Pro Medium"/>
        </a:defRPr>
      </a:lvl1pPr>
      <a:lvl2pPr algn="ctr">
        <a:defRPr sz="1100">
          <a:solidFill>
            <a:schemeClr val="tx1"/>
          </a:solidFill>
          <a:latin typeface="+mn-lt"/>
          <a:ea typeface="+mn-ea"/>
          <a:cs typeface="+mn-cs"/>
          <a:sym typeface="Neo Sans Pro Medium"/>
        </a:defRPr>
      </a:lvl2pPr>
      <a:lvl3pPr algn="ctr">
        <a:defRPr sz="1100">
          <a:solidFill>
            <a:schemeClr val="tx1"/>
          </a:solidFill>
          <a:latin typeface="+mn-lt"/>
          <a:ea typeface="+mn-ea"/>
          <a:cs typeface="+mn-cs"/>
          <a:sym typeface="Neo Sans Pro Medium"/>
        </a:defRPr>
      </a:lvl3pPr>
      <a:lvl4pPr algn="ctr">
        <a:defRPr sz="1100">
          <a:solidFill>
            <a:schemeClr val="tx1"/>
          </a:solidFill>
          <a:latin typeface="+mn-lt"/>
          <a:ea typeface="+mn-ea"/>
          <a:cs typeface="+mn-cs"/>
          <a:sym typeface="Neo Sans Pro Medium"/>
        </a:defRPr>
      </a:lvl4pPr>
      <a:lvl5pPr algn="ctr">
        <a:defRPr sz="1100">
          <a:solidFill>
            <a:schemeClr val="tx1"/>
          </a:solidFill>
          <a:latin typeface="+mn-lt"/>
          <a:ea typeface="+mn-ea"/>
          <a:cs typeface="+mn-cs"/>
          <a:sym typeface="Neo Sans Pro Medium"/>
        </a:defRPr>
      </a:lvl5pPr>
      <a:lvl6pPr algn="ctr">
        <a:defRPr sz="1100">
          <a:solidFill>
            <a:schemeClr val="tx1"/>
          </a:solidFill>
          <a:latin typeface="+mn-lt"/>
          <a:ea typeface="+mn-ea"/>
          <a:cs typeface="+mn-cs"/>
          <a:sym typeface="Neo Sans Pro Medium"/>
        </a:defRPr>
      </a:lvl6pPr>
      <a:lvl7pPr algn="ctr">
        <a:defRPr sz="1100">
          <a:solidFill>
            <a:schemeClr val="tx1"/>
          </a:solidFill>
          <a:latin typeface="+mn-lt"/>
          <a:ea typeface="+mn-ea"/>
          <a:cs typeface="+mn-cs"/>
          <a:sym typeface="Neo Sans Pro Medium"/>
        </a:defRPr>
      </a:lvl7pPr>
      <a:lvl8pPr algn="ctr">
        <a:defRPr sz="1100">
          <a:solidFill>
            <a:schemeClr val="tx1"/>
          </a:solidFill>
          <a:latin typeface="+mn-lt"/>
          <a:ea typeface="+mn-ea"/>
          <a:cs typeface="+mn-cs"/>
          <a:sym typeface="Neo Sans Pro Medium"/>
        </a:defRPr>
      </a:lvl8pPr>
      <a:lvl9pPr algn="ctr">
        <a:defRPr sz="1100">
          <a:solidFill>
            <a:schemeClr val="tx1"/>
          </a:solidFill>
          <a:latin typeface="+mn-lt"/>
          <a:ea typeface="+mn-ea"/>
          <a:cs typeface="+mn-cs"/>
          <a:sym typeface="Neo Sans Pro Medium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1290749" y="2111965"/>
            <a:ext cx="6562502" cy="11598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877823">
              <a:defRPr sz="3455">
                <a:effectLst>
                  <a:outerShdw blurRad="36576" dist="36576" dir="2700000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3455">
                <a:solidFill>
                  <a:srgbClr val="272F5B"/>
                </a:solidFill>
                <a:effectLst>
                  <a:outerShdw blurRad="36576" dist="36576" dir="2700000" rotWithShape="0">
                    <a:srgbClr val="000000">
                      <a:alpha val="43137"/>
                    </a:srgbClr>
                  </a:outerShdw>
                </a:effectLst>
              </a:rPr>
              <a:t>Перевозка грузов автотранспортом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100">
                <a:solidFill>
                  <a:srgbClr val="FFFFFF"/>
                </a:solidFill>
              </a:rPr>
              <a:t>2</a:t>
            </a:fld>
            <a:endParaRPr sz="1100">
              <a:solidFill>
                <a:srgbClr val="FFFFFF"/>
              </a:solidFill>
            </a:endParaRPr>
          </a:p>
        </p:txBody>
      </p:sp>
      <p:grpSp>
        <p:nvGrpSpPr>
          <p:cNvPr id="53" name="Group 53"/>
          <p:cNvGrpSpPr/>
          <p:nvPr/>
        </p:nvGrpSpPr>
        <p:grpSpPr>
          <a:xfrm>
            <a:off x="1589329" y="1593226"/>
            <a:ext cx="6322256" cy="4193352"/>
            <a:chOff x="0" y="0"/>
            <a:chExt cx="6322255" cy="4193351"/>
          </a:xfrm>
        </p:grpSpPr>
        <p:sp>
          <p:nvSpPr>
            <p:cNvPr id="50" name="Shape 50"/>
            <p:cNvSpPr/>
            <p:nvPr/>
          </p:nvSpPr>
          <p:spPr>
            <a:xfrm>
              <a:off x="0" y="0"/>
              <a:ext cx="2540065" cy="41933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>
                <a:defRPr sz="1800"/>
              </a:pPr>
              <a:r>
                <a:rPr sz="3102">
                  <a:solidFill>
                    <a:srgbClr val="002060"/>
                  </a:solidFill>
                  <a:effectLst>
                    <a:outerShdw blurRad="38100" dist="38100" dir="2700000" rotWithShape="0">
                      <a:srgbClr val="000000">
                        <a:alpha val="43137"/>
                      </a:srgbClr>
                    </a:outerShdw>
                  </a:effectLst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Наша специализация</a:t>
              </a:r>
              <a:endParaRPr sz="3102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393978" lvl="0" indent="-393978">
                <a:buClr>
                  <a:srgbClr val="002060"/>
                </a:buClr>
                <a:buSzPct val="100000"/>
                <a:buFont typeface="Times New Roman"/>
                <a:buChar char="•"/>
                <a:defRPr sz="1800"/>
              </a:pPr>
              <a:r>
                <a:rPr sz="3102">
                  <a:solidFill>
                    <a:srgbClr val="00206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Оказание транспортно-экспедиционных услуг</a:t>
              </a:r>
              <a:endParaRPr sz="3102">
                <a:solidFill>
                  <a:srgbClr val="002060"/>
                </a:solidFill>
              </a:endParaRPr>
            </a:p>
            <a:p>
              <a:pPr marL="393978" lvl="0" indent="-393978">
                <a:buClr>
                  <a:srgbClr val="FFFFFF"/>
                </a:buClr>
                <a:buSzPct val="100000"/>
                <a:buChar char="•"/>
                <a:defRPr sz="1800"/>
              </a:pPr>
              <a:r>
                <a:rPr sz="3102">
                  <a:solidFill>
                    <a:srgbClr val="FFFFFF"/>
                  </a:solidFill>
                </a:rPr>
                <a:t>.</a:t>
              </a:r>
            </a:p>
          </p:txBody>
        </p:sp>
        <p:sp>
          <p:nvSpPr>
            <p:cNvPr id="51" name="Shape 51"/>
            <p:cNvSpPr/>
            <p:nvPr/>
          </p:nvSpPr>
          <p:spPr>
            <a:xfrm>
              <a:off x="2872210" y="652799"/>
              <a:ext cx="577836" cy="577836"/>
            </a:xfrm>
            <a:prstGeom prst="rightArrow">
              <a:avLst>
                <a:gd name="adj1" fmla="val 64000"/>
                <a:gd name="adj2" fmla="val 50000"/>
              </a:avLst>
            </a:prstGeom>
            <a:solidFill>
              <a:srgbClr val="ACC0D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2" name="Shape 52"/>
            <p:cNvSpPr/>
            <p:nvPr/>
          </p:nvSpPr>
          <p:spPr>
            <a:xfrm>
              <a:off x="3782190" y="0"/>
              <a:ext cx="2540066" cy="32789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>
                <a:defRPr sz="1800"/>
              </a:pPr>
              <a:r>
                <a:rPr sz="3102">
                  <a:solidFill>
                    <a:srgbClr val="002060"/>
                  </a:solidFill>
                  <a:effectLst>
                    <a:outerShdw blurRad="38100" dist="38100" dir="2700000" rotWithShape="0">
                      <a:srgbClr val="000000">
                        <a:alpha val="43137"/>
                      </a:srgbClr>
                    </a:outerShdw>
                  </a:effectLst>
                  <a:latin typeface="Times New Roman Bold"/>
                  <a:ea typeface="Times New Roman Bold"/>
                  <a:cs typeface="Times New Roman Bold"/>
                  <a:sym typeface="Times New Roman Bold"/>
                </a:rPr>
                <a:t>Основное направление деятельности</a:t>
              </a:r>
              <a:endParaRPr sz="3102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393978" lvl="0" indent="-393978">
                <a:buClr>
                  <a:srgbClr val="002060"/>
                </a:buClr>
                <a:buSzPct val="100000"/>
                <a:buFont typeface="Times New Roman"/>
                <a:buChar char="•"/>
                <a:defRPr sz="1800"/>
              </a:pPr>
              <a:r>
                <a:rPr sz="3102">
                  <a:solidFill>
                    <a:srgbClr val="00206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Междугородние перевозки</a:t>
              </a:r>
              <a:endParaRPr sz="3102">
                <a:solidFill>
                  <a:srgbClr val="002060"/>
                </a:solidFill>
              </a:endParaRPr>
            </a:p>
            <a:p>
              <a:pPr marL="393978" lvl="0" indent="-393978">
                <a:buClr>
                  <a:srgbClr val="FFFFFF"/>
                </a:buClr>
                <a:buSzPct val="100000"/>
                <a:buChar char="•"/>
                <a:defRPr sz="1800"/>
              </a:pPr>
              <a:r>
                <a:rPr sz="3102">
                  <a:solidFill>
                    <a:srgbClr val="FFFFFF"/>
                  </a:solidFill>
                </a:rPr>
                <a:t>.</a:t>
              </a:r>
            </a:p>
          </p:txBody>
        </p: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/>
          </p:cNvSpPr>
          <p:nvPr>
            <p:ph type="body" idx="1"/>
          </p:nvPr>
        </p:nvSpPr>
        <p:spPr>
          <a:xfrm>
            <a:off x="880601" y="975950"/>
            <a:ext cx="3583501" cy="23583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0" lvl="0" indent="11430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Миссия компании</a:t>
            </a:r>
          </a:p>
          <a:p>
            <a:pPr marL="0" lvl="0" indent="114300" algn="just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Оказывать эффективное содействие развитию бизнеса заказчиков, среди которых многие стали  нашими постоянными клиентами, обеспечивать комплексное и надежное решение возникающих транспортных/логистических задач в области доставки грузов.</a:t>
            </a:r>
          </a:p>
        </p:txBody>
      </p:sp>
      <p:sp>
        <p:nvSpPr>
          <p:cNvPr id="56" name="Shape 56"/>
          <p:cNvSpPr/>
          <p:nvPr/>
        </p:nvSpPr>
        <p:spPr>
          <a:xfrm>
            <a:off x="4679900" y="975950"/>
            <a:ext cx="3583500" cy="20005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>
            <a:spAutoFit/>
          </a:bodyPr>
          <a:lstStyle/>
          <a:p>
            <a:pPr lvl="0" indent="114300">
              <a:spcBef>
                <a:spcPts val="600"/>
              </a:spcBef>
              <a:defRPr sz="1800"/>
            </a:pPr>
            <a:r>
              <a:rPr sz="1400" dirty="0" err="1">
                <a:solidFill>
                  <a:srgbClr val="272F5B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Цель</a:t>
            </a:r>
            <a:r>
              <a:rPr sz="1400" dirty="0">
                <a:solidFill>
                  <a:srgbClr val="272F5B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400" dirty="0" err="1">
                <a:solidFill>
                  <a:srgbClr val="272F5B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компании</a:t>
            </a:r>
            <a:endParaRPr sz="1400" dirty="0">
              <a:solidFill>
                <a:srgbClr val="272F5B"/>
              </a:solidFill>
              <a:latin typeface="Neo Sans Pro"/>
              <a:ea typeface="Neo Sans Pro"/>
              <a:cs typeface="Neo Sans Pro"/>
              <a:sym typeface="Neo Sans Pro"/>
            </a:endParaRPr>
          </a:p>
          <a:p>
            <a:pPr lvl="0" indent="114300" algn="just">
              <a:spcBef>
                <a:spcPts val="600"/>
              </a:spcBef>
              <a:defRPr sz="1800"/>
            </a:pP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Безусловно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важнейшей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задачей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стоящей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сегодня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перед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нами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является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установление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долгосрочных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взаимовыгодных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доверительных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отношений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с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клиентами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  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Гибкая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ценовая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политика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умеренные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конкурентоспособные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тарифы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индивидуальный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подход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оказание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консультационных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услуг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вот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визитная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карточка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транспортной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компании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«А</a:t>
            </a:r>
            <a:r>
              <a:rPr lang="ru-RU"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-Транс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 и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залог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успешного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эффективного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решения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любых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транспортно-логистических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100" dirty="0" err="1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задач</a:t>
            </a:r>
            <a:r>
              <a:rPr sz="1100" dirty="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100">
                <a:solidFill>
                  <a:srgbClr val="FFFFFF"/>
                </a:solidFill>
              </a:rPr>
              <a:t>3</a:t>
            </a:fld>
            <a:endParaRPr sz="1100">
              <a:solidFill>
                <a:srgbClr val="FFFFFF"/>
              </a:solidFill>
            </a:endParaRPr>
          </a:p>
        </p:txBody>
      </p:sp>
      <p:sp>
        <p:nvSpPr>
          <p:cNvPr id="58" name="Shape 58"/>
          <p:cNvSpPr/>
          <p:nvPr/>
        </p:nvSpPr>
        <p:spPr>
          <a:xfrm>
            <a:off x="413348" y="3334249"/>
            <a:ext cx="8317053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293914" lvl="0" indent="-293914" algn="just">
              <a:buClr>
                <a:srgbClr val="000000"/>
              </a:buClr>
              <a:buSzPct val="100000"/>
              <a:buFont typeface="Courier New"/>
              <a:buChar char="o"/>
              <a:defRPr sz="1800"/>
            </a:pPr>
            <a:r>
              <a:rPr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Доставка</a:t>
            </a:r>
            <a:r>
              <a:rPr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грузов</a:t>
            </a:r>
            <a:r>
              <a:rPr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автотранспортом</a:t>
            </a:r>
            <a:r>
              <a:rPr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является</a:t>
            </a:r>
            <a:r>
              <a:rPr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</a:t>
            </a:r>
            <a:r>
              <a:rPr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сегодняшний</a:t>
            </a:r>
            <a:r>
              <a:rPr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день</a:t>
            </a:r>
            <a:r>
              <a:rPr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самым</a:t>
            </a:r>
            <a:r>
              <a:rPr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оптимальным</a:t>
            </a:r>
            <a:r>
              <a:rPr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вариантом</a:t>
            </a:r>
            <a:r>
              <a:rPr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</a:t>
            </a:r>
            <a:r>
              <a:rPr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соотношению</a:t>
            </a:r>
            <a:r>
              <a:rPr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«</a:t>
            </a:r>
            <a:r>
              <a:rPr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цена</a:t>
            </a:r>
            <a:r>
              <a:rPr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скорость</a:t>
            </a:r>
            <a:r>
              <a:rPr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200" dirty="0" err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перевозки</a:t>
            </a:r>
            <a:r>
              <a:rPr sz="120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».</a:t>
            </a:r>
          </a:p>
          <a:p>
            <a:pPr lvl="0" algn="just">
              <a:buClr>
                <a:srgbClr val="000000"/>
              </a:buClr>
              <a:buSzPct val="100000"/>
              <a:defRPr sz="1800"/>
            </a:pPr>
            <a:endParaRPr sz="1200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/>
          </p:cNvSpPr>
          <p:nvPr>
            <p:ph type="title"/>
          </p:nvPr>
        </p:nvSpPr>
        <p:spPr>
          <a:xfrm>
            <a:off x="1337274" y="556599"/>
            <a:ext cx="6469502" cy="7938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000">
                <a:solidFill>
                  <a:srgbClr val="00206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Times New Roman Bold"/>
                <a:ea typeface="Times New Roman Bold"/>
                <a:cs typeface="Times New Roman Bold"/>
                <a:sym typeface="Times New Roman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2000">
                <a:solidFill>
                  <a:srgbClr val="00206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Наши услуги:</a:t>
            </a:r>
          </a:p>
        </p:txBody>
      </p:sp>
      <p:sp>
        <p:nvSpPr>
          <p:cNvPr id="61" name="Shape 61"/>
          <p:cNvSpPr>
            <a:spLocks noGrp="1"/>
          </p:cNvSpPr>
          <p:nvPr>
            <p:ph type="body" idx="1"/>
          </p:nvPr>
        </p:nvSpPr>
        <p:spPr>
          <a:xfrm>
            <a:off x="436185" y="1454680"/>
            <a:ext cx="2400301" cy="20178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139700">
              <a:buSzTx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Разработка оптимального маршрута</a:t>
            </a:r>
          </a:p>
        </p:txBody>
      </p:sp>
      <p:sp>
        <p:nvSpPr>
          <p:cNvPr id="62" name="Shape 62"/>
          <p:cNvSpPr/>
          <p:nvPr/>
        </p:nvSpPr>
        <p:spPr>
          <a:xfrm>
            <a:off x="2244862" y="2463580"/>
            <a:ext cx="2400301" cy="5816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>
            <a:spAutoFit/>
          </a:bodyPr>
          <a:lstStyle>
            <a:lvl1pPr>
              <a:spcBef>
                <a:spcPts val="600"/>
              </a:spcBef>
              <a:defRPr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Отслеживание местоположения груза</a:t>
            </a:r>
          </a:p>
        </p:txBody>
      </p:sp>
      <p:sp>
        <p:nvSpPr>
          <p:cNvPr id="63" name="Shape 63"/>
          <p:cNvSpPr/>
          <p:nvPr/>
        </p:nvSpPr>
        <p:spPr>
          <a:xfrm>
            <a:off x="4299348" y="1454680"/>
            <a:ext cx="2400301" cy="9880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>
            <a:spAutoFit/>
          </a:bodyPr>
          <a:lstStyle/>
          <a:p>
            <a:pPr lvl="0" indent="139700">
              <a:spcBef>
                <a:spcPts val="600"/>
              </a:spcBef>
              <a:defRPr sz="1800"/>
            </a:pPr>
            <a:r>
              <a:rPr sz="140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Отслеживание состояния груза на всем пути следования (GPS мониторинг)</a:t>
            </a:r>
          </a:p>
        </p:txBody>
      </p:sp>
      <p:sp>
        <p:nvSpPr>
          <p:cNvPr id="64" name="Shape 6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100">
                <a:solidFill>
                  <a:srgbClr val="FFFFFF"/>
                </a:solidFill>
              </a:rPr>
              <a:t>4</a:t>
            </a:fld>
            <a:endParaRPr sz="1100">
              <a:solidFill>
                <a:srgbClr val="FFFFFF"/>
              </a:solidFill>
            </a:endParaRPr>
          </a:p>
        </p:txBody>
      </p:sp>
      <p:sp>
        <p:nvSpPr>
          <p:cNvPr id="65" name="Shape 65"/>
          <p:cNvSpPr/>
          <p:nvPr/>
        </p:nvSpPr>
        <p:spPr>
          <a:xfrm>
            <a:off x="6207261" y="2463580"/>
            <a:ext cx="2400301" cy="10845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>
            <a:spAutoFit/>
          </a:bodyPr>
          <a:lstStyle>
            <a:lvl1pPr indent="139700">
              <a:spcBef>
                <a:spcPts val="600"/>
              </a:spcBef>
              <a:defRPr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272F5B"/>
                </a:solidFill>
              </a:rPr>
              <a:t>Обеспечение сохранности ТМЦ на всём пути следования</a:t>
            </a:r>
            <a:endParaRPr sz="1400">
              <a:solidFill>
                <a:srgbClr val="272F5B"/>
              </a:solidFill>
              <a:latin typeface="Neo Sans Pro"/>
              <a:ea typeface="Neo Sans Pro"/>
              <a:cs typeface="Neo Sans Pro"/>
              <a:sym typeface="Neo Sans Pro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body" idx="1"/>
          </p:nvPr>
        </p:nvSpPr>
        <p:spPr>
          <a:xfrm>
            <a:off x="802272" y="1350400"/>
            <a:ext cx="2400301" cy="9794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411842" indent="-272142">
              <a:buSzPts val="1200"/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272F5B"/>
                </a:solidFill>
              </a:rPr>
              <a:t>Гарантия своевременной доставки груза;</a:t>
            </a:r>
          </a:p>
        </p:txBody>
      </p:sp>
      <p:sp>
        <p:nvSpPr>
          <p:cNvPr id="68" name="Shape 68"/>
          <p:cNvSpPr/>
          <p:nvPr/>
        </p:nvSpPr>
        <p:spPr>
          <a:xfrm>
            <a:off x="3325583" y="1350400"/>
            <a:ext cx="2400301" cy="11288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>
            <a:spAutoFit/>
          </a:bodyPr>
          <a:lstStyle>
            <a:lvl1pPr marL="411842" indent="-272142">
              <a:spcBef>
                <a:spcPts val="600"/>
              </a:spcBef>
              <a:buClr>
                <a:srgbClr val="000000"/>
              </a:buClr>
              <a:buSzPts val="1200"/>
              <a:buFont typeface="Arial"/>
              <a:buChar char="▣"/>
              <a:defRPr sz="120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272F5B"/>
                </a:solidFill>
              </a:rPr>
              <a:t>Гарантия сохранности груза  и возможность отслеживания в пути, согласно выбранному маршруту</a:t>
            </a:r>
          </a:p>
        </p:txBody>
      </p:sp>
      <p:sp>
        <p:nvSpPr>
          <p:cNvPr id="69" name="Shape 69"/>
          <p:cNvSpPr/>
          <p:nvPr/>
        </p:nvSpPr>
        <p:spPr>
          <a:xfrm>
            <a:off x="5848894" y="1350400"/>
            <a:ext cx="2400301" cy="938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>
            <a:spAutoFit/>
          </a:bodyPr>
          <a:lstStyle>
            <a:lvl1pPr marL="411842" indent="-272142">
              <a:spcBef>
                <a:spcPts val="600"/>
              </a:spcBef>
              <a:buClr>
                <a:srgbClr val="000000"/>
              </a:buClr>
              <a:buSzPts val="1200"/>
              <a:buFont typeface="Arial"/>
              <a:buChar char="▣"/>
              <a:defRPr sz="120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272F5B"/>
                </a:solidFill>
              </a:rPr>
              <a:t>Филиалы и представительства на территории Российской Федерации;</a:t>
            </a:r>
          </a:p>
        </p:txBody>
      </p:sp>
      <p:sp>
        <p:nvSpPr>
          <p:cNvPr id="70" name="Shape 70"/>
          <p:cNvSpPr>
            <a:spLocks noGrp="1"/>
          </p:cNvSpPr>
          <p:nvPr>
            <p:ph type="title"/>
          </p:nvPr>
        </p:nvSpPr>
        <p:spPr>
          <a:xfrm>
            <a:off x="1337274" y="556599"/>
            <a:ext cx="6469502" cy="7938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00206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Times New Roman Bold"/>
                <a:ea typeface="Times New Roman Bold"/>
                <a:cs typeface="Times New Roman Bold"/>
                <a:sym typeface="Times New Roman Bold"/>
              </a:rPr>
              <a:t>ООО «А-Транс» сегодня</a:t>
            </a:r>
            <a:r>
              <a:rPr sz="1400">
                <a:solidFill>
                  <a:srgbClr val="00206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Comic Sans MS Bold"/>
                <a:ea typeface="Comic Sans MS Bold"/>
                <a:cs typeface="Comic Sans MS Bold"/>
                <a:sym typeface="Comic Sans MS Bold"/>
              </a:rPr>
              <a:t>:</a:t>
            </a:r>
          </a:p>
        </p:txBody>
      </p:sp>
      <p:sp>
        <p:nvSpPr>
          <p:cNvPr id="71" name="Shape 71"/>
          <p:cNvSpPr/>
          <p:nvPr/>
        </p:nvSpPr>
        <p:spPr>
          <a:xfrm>
            <a:off x="802272" y="2026072"/>
            <a:ext cx="2400301" cy="3668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>
            <a:spAutoFit/>
          </a:bodyPr>
          <a:lstStyle>
            <a:lvl1pPr marL="411842" indent="-272142">
              <a:spcBef>
                <a:spcPts val="600"/>
              </a:spcBef>
              <a:buClr>
                <a:srgbClr val="000000"/>
              </a:buClr>
              <a:buSzPts val="1200"/>
              <a:buFont typeface="Arial"/>
              <a:buChar char="▣"/>
              <a:defRPr sz="120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272F5B"/>
                </a:solidFill>
              </a:rPr>
              <a:t>Накопленный опыт;</a:t>
            </a:r>
          </a:p>
        </p:txBody>
      </p:sp>
      <p:sp>
        <p:nvSpPr>
          <p:cNvPr id="72" name="Shape 72"/>
          <p:cNvSpPr/>
          <p:nvPr/>
        </p:nvSpPr>
        <p:spPr>
          <a:xfrm>
            <a:off x="3325583" y="2498519"/>
            <a:ext cx="2400301" cy="12437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>
            <a:spAutoFit/>
          </a:bodyPr>
          <a:lstStyle>
            <a:lvl1pPr marL="389164" indent="-249464">
              <a:spcBef>
                <a:spcPts val="600"/>
              </a:spcBef>
              <a:buClr>
                <a:srgbClr val="000000"/>
              </a:buClr>
              <a:buSzPts val="1100"/>
              <a:buFont typeface="Arial"/>
              <a:buChar char="▣"/>
              <a:defRPr sz="110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100">
                <a:solidFill>
                  <a:srgbClr val="272F5B"/>
                </a:solidFill>
              </a:rPr>
              <a:t>Тесные партнерские отношения с  известными крупными российскими  транспортными компаниями, крупнейшая база привлеченного транспорта (более 3000 единиц);</a:t>
            </a:r>
          </a:p>
        </p:txBody>
      </p:sp>
      <p:sp>
        <p:nvSpPr>
          <p:cNvPr id="73" name="Shape 73"/>
          <p:cNvSpPr/>
          <p:nvPr/>
        </p:nvSpPr>
        <p:spPr>
          <a:xfrm>
            <a:off x="5787387" y="2515699"/>
            <a:ext cx="2400301" cy="557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>
            <a:spAutoFit/>
          </a:bodyPr>
          <a:lstStyle>
            <a:lvl1pPr marL="411842" indent="-272142">
              <a:spcBef>
                <a:spcPts val="600"/>
              </a:spcBef>
              <a:buClr>
                <a:srgbClr val="000000"/>
              </a:buClr>
              <a:buSzPts val="1200"/>
              <a:buFont typeface="Arial"/>
              <a:buChar char="▣"/>
              <a:defRPr sz="120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272F5B"/>
                </a:solidFill>
              </a:rPr>
              <a:t>Наличие превосходной технической базы;</a:t>
            </a:r>
          </a:p>
        </p:txBody>
      </p:sp>
      <p:sp>
        <p:nvSpPr>
          <p:cNvPr id="74" name="Shape 7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100">
                <a:solidFill>
                  <a:srgbClr val="FFFFFF"/>
                </a:solidFill>
              </a:rPr>
              <a:t>5</a:t>
            </a:fld>
            <a:endParaRPr sz="1100">
              <a:solidFill>
                <a:srgbClr val="FFFFFF"/>
              </a:solidFill>
            </a:endParaRPr>
          </a:p>
        </p:txBody>
      </p:sp>
      <p:sp>
        <p:nvSpPr>
          <p:cNvPr id="75" name="Shape 75"/>
          <p:cNvSpPr/>
          <p:nvPr/>
        </p:nvSpPr>
        <p:spPr>
          <a:xfrm>
            <a:off x="863777" y="2484386"/>
            <a:ext cx="2400301" cy="557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>
            <a:spAutoFit/>
          </a:bodyPr>
          <a:lstStyle>
            <a:lvl1pPr marL="411842" indent="-272142">
              <a:spcBef>
                <a:spcPts val="600"/>
              </a:spcBef>
              <a:buClr>
                <a:srgbClr val="FFFFFF"/>
              </a:buClr>
              <a:buSzPts val="1200"/>
              <a:buFont typeface="Helvetica"/>
              <a:buChar char="▣"/>
              <a:defRPr sz="120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 dirty="0" err="1">
                <a:solidFill>
                  <a:srgbClr val="272F5B"/>
                </a:solidFill>
              </a:rPr>
              <a:t>Наличие</a:t>
            </a:r>
            <a:r>
              <a:rPr sz="1200" dirty="0">
                <a:solidFill>
                  <a:srgbClr val="272F5B"/>
                </a:solidFill>
              </a:rPr>
              <a:t> </a:t>
            </a:r>
            <a:r>
              <a:rPr lang="ru-RU" sz="1200" dirty="0">
                <a:solidFill>
                  <a:srgbClr val="272F5B"/>
                </a:solidFill>
              </a:rPr>
              <a:t>26 </a:t>
            </a:r>
            <a:r>
              <a:rPr sz="1200" dirty="0" err="1">
                <a:solidFill>
                  <a:srgbClr val="272F5B"/>
                </a:solidFill>
              </a:rPr>
              <a:t>единиц</a:t>
            </a:r>
            <a:r>
              <a:rPr sz="1200" dirty="0">
                <a:solidFill>
                  <a:srgbClr val="272F5B"/>
                </a:solidFill>
              </a:rPr>
              <a:t> </a:t>
            </a:r>
            <a:r>
              <a:rPr sz="1200" dirty="0" err="1">
                <a:solidFill>
                  <a:srgbClr val="272F5B"/>
                </a:solidFill>
              </a:rPr>
              <a:t>собственного</a:t>
            </a:r>
            <a:r>
              <a:rPr sz="1200" dirty="0">
                <a:solidFill>
                  <a:srgbClr val="272F5B"/>
                </a:solidFill>
              </a:rPr>
              <a:t> </a:t>
            </a:r>
            <a:r>
              <a:rPr sz="1200" dirty="0" err="1">
                <a:solidFill>
                  <a:srgbClr val="272F5B"/>
                </a:solidFill>
              </a:rPr>
              <a:t>транспорта</a:t>
            </a:r>
            <a:r>
              <a:rPr sz="1200" dirty="0">
                <a:solidFill>
                  <a:srgbClr val="272F5B"/>
                </a:solidFill>
              </a:rPr>
              <a:t>;</a:t>
            </a:r>
          </a:p>
        </p:txBody>
      </p:sp>
      <p:sp>
        <p:nvSpPr>
          <p:cNvPr id="76" name="Shape 76"/>
          <p:cNvSpPr/>
          <p:nvPr/>
        </p:nvSpPr>
        <p:spPr>
          <a:xfrm>
            <a:off x="5787387" y="3139052"/>
            <a:ext cx="2400301" cy="15036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>
            <a:spAutoFit/>
          </a:bodyPr>
          <a:lstStyle>
            <a:lvl1pPr marL="389164" indent="-249464">
              <a:spcBef>
                <a:spcPts val="600"/>
              </a:spcBef>
              <a:buClr>
                <a:srgbClr val="FFFFFF"/>
              </a:buClr>
              <a:buSzPts val="1100"/>
              <a:buFont typeface="Helvetica"/>
              <a:buChar char="▣"/>
              <a:defRPr sz="1100">
                <a:solidFill>
                  <a:srgbClr val="272F5B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100">
                <a:solidFill>
                  <a:srgbClr val="272F5B"/>
                </a:solidFill>
              </a:rPr>
              <a:t>Собственная эффективная программа управления качеством предоставляемых  услуг и обслуживания, оперативное реагирование на замечания и пожелания клиентов; </a:t>
            </a:r>
            <a:endParaRPr sz="1400">
              <a:solidFill>
                <a:srgbClr val="272F5B"/>
              </a:solidFill>
              <a:latin typeface="Neo Sans Pro"/>
              <a:ea typeface="Neo Sans Pro"/>
              <a:cs typeface="Neo Sans Pro"/>
              <a:sym typeface="Neo Sans Pro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100">
                <a:solidFill>
                  <a:srgbClr val="FFFFFF"/>
                </a:solidFill>
              </a:rPr>
              <a:t>6</a:t>
            </a:fld>
            <a:endParaRPr sz="1100">
              <a:solidFill>
                <a:srgbClr val="FFFFFF"/>
              </a:solidFill>
            </a:endParaRPr>
          </a:p>
        </p:txBody>
      </p:sp>
      <p:sp>
        <p:nvSpPr>
          <p:cNvPr id="79" name="Shape 79"/>
          <p:cNvSpPr/>
          <p:nvPr/>
        </p:nvSpPr>
        <p:spPr>
          <a:xfrm>
            <a:off x="1121311" y="978861"/>
            <a:ext cx="7416430" cy="13720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91424" tIns="91424" rIns="91424" bIns="91424" anchor="b">
            <a:spAutoFit/>
          </a:bodyPr>
          <a:lstStyle/>
          <a:p>
            <a:pPr lvl="0" algn="ctr">
              <a:defRPr sz="1800"/>
            </a:pPr>
            <a:endParaRPr>
              <a:solidFill>
                <a:srgbClr val="272F5B"/>
              </a:solidFill>
              <a:latin typeface="Neo Sans Pro Medium"/>
              <a:ea typeface="Neo Sans Pro Medium"/>
              <a:cs typeface="Neo Sans Pro Medium"/>
              <a:sym typeface="Neo Sans Pro Medium"/>
            </a:endParaRPr>
          </a:p>
          <a:p>
            <a:pPr lvl="0" algn="ctr">
              <a:defRPr sz="1800"/>
            </a:pPr>
            <a:r>
              <a:rPr sz="3200">
                <a:solidFill>
                  <a:srgbClr val="00206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Times New Roman Bold"/>
                <a:ea typeface="Times New Roman Bold"/>
                <a:cs typeface="Times New Roman Bold"/>
                <a:sym typeface="Times New Roman Bold"/>
              </a:rPr>
              <a:t>С 2015 года мы обслуживаем корпоративных заказчиков</a:t>
            </a:r>
          </a:p>
        </p:txBody>
      </p:sp>
      <p:sp>
        <p:nvSpPr>
          <p:cNvPr id="80" name="Shape 80"/>
          <p:cNvSpPr/>
          <p:nvPr/>
        </p:nvSpPr>
        <p:spPr>
          <a:xfrm>
            <a:off x="2339776" y="2527994"/>
            <a:ext cx="1" cy="569624"/>
          </a:xfrm>
          <a:prstGeom prst="line">
            <a:avLst/>
          </a:prstGeom>
          <a:ln w="57150">
            <a:solidFill>
              <a:srgbClr val="002060"/>
            </a:solidFill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81" name="Shape 81"/>
          <p:cNvSpPr/>
          <p:nvPr/>
        </p:nvSpPr>
        <p:spPr>
          <a:xfrm>
            <a:off x="915461" y="3204710"/>
            <a:ext cx="2848631" cy="3114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1600">
                <a:solidFill>
                  <a:srgbClr val="00206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1600">
                <a:solidFill>
                  <a:srgbClr val="00206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производственные организации</a:t>
            </a:r>
          </a:p>
        </p:txBody>
      </p:sp>
      <p:sp>
        <p:nvSpPr>
          <p:cNvPr id="82" name="Shape 82"/>
          <p:cNvSpPr/>
          <p:nvPr/>
        </p:nvSpPr>
        <p:spPr>
          <a:xfrm>
            <a:off x="6653051" y="2527994"/>
            <a:ext cx="1" cy="569624"/>
          </a:xfrm>
          <a:prstGeom prst="line">
            <a:avLst/>
          </a:prstGeom>
          <a:ln w="57150">
            <a:solidFill>
              <a:srgbClr val="002060"/>
            </a:solidFill>
          </a:ln>
        </p:spPr>
        <p:txBody>
          <a:bodyPr lIns="0" tIns="0" rIns="0" bIns="0"/>
          <a:lstStyle/>
          <a:p>
            <a:pPr lvl="0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83" name="Shape 83"/>
          <p:cNvSpPr/>
          <p:nvPr/>
        </p:nvSpPr>
        <p:spPr>
          <a:xfrm>
            <a:off x="5699761" y="3204709"/>
            <a:ext cx="2139316" cy="3114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1600">
                <a:solidFill>
                  <a:srgbClr val="00206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1600">
                <a:solidFill>
                  <a:srgbClr val="00206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торговые организации  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100">
                <a:solidFill>
                  <a:srgbClr val="FFFFFF"/>
                </a:solidFill>
              </a:rPr>
              <a:t>7</a:t>
            </a:fld>
            <a:endParaRPr sz="1100">
              <a:solidFill>
                <a:srgbClr val="FFFFFF"/>
              </a:solidFill>
            </a:endParaRPr>
          </a:p>
        </p:txBody>
      </p:sp>
      <p:sp>
        <p:nvSpPr>
          <p:cNvPr id="86" name="Shape 86"/>
          <p:cNvSpPr/>
          <p:nvPr/>
        </p:nvSpPr>
        <p:spPr>
          <a:xfrm>
            <a:off x="882502" y="1444828"/>
            <a:ext cx="7503043" cy="2319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342900" lvl="0" indent="-342900">
              <a:buClr>
                <a:srgbClr val="000000"/>
              </a:buClr>
              <a:buSzPct val="100000"/>
              <a:buFont typeface="Times New Roman Bold"/>
              <a:buAutoNum type="arabicPeriod"/>
              <a:defRPr sz="1800"/>
            </a:pPr>
            <a:r>
              <a:rPr sz="1400">
                <a:solidFill>
                  <a:srgbClr val="00206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ООО «ПКФ Стандарт» </a:t>
            </a:r>
            <a:r>
              <a:rPr sz="14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производитель трубопрофильной продукции)</a:t>
            </a:r>
          </a:p>
          <a:p>
            <a:pPr marL="342900" lvl="0" indent="-342900">
              <a:buClr>
                <a:srgbClr val="000000"/>
              </a:buClr>
              <a:buSzPct val="100000"/>
              <a:buFont typeface="Times New Roman Bold"/>
              <a:buAutoNum type="arabicPeriod"/>
              <a:defRPr sz="1800"/>
            </a:pPr>
            <a:r>
              <a:rPr sz="1400">
                <a:solidFill>
                  <a:srgbClr val="00206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ООО «Дельта» </a:t>
            </a:r>
            <a:r>
              <a:rPr sz="14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завод по изготовлению металлических профилей </a:t>
            </a:r>
          </a:p>
          <a:p>
            <a:pPr marL="342900" lvl="0" indent="-342900">
              <a:buClr>
                <a:srgbClr val="000000"/>
              </a:buClr>
              <a:buSzPct val="100000"/>
              <a:buFont typeface="Times New Roman Bold"/>
              <a:buAutoNum type="arabicPeriod"/>
              <a:defRPr sz="1800"/>
            </a:pPr>
            <a:r>
              <a:rPr sz="1400">
                <a:solidFill>
                  <a:srgbClr val="00206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ООО « СКВИРЕЛ-СТРОЙ» </a:t>
            </a:r>
            <a:r>
              <a:rPr sz="14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производитель и поставщик керамической плитки</a:t>
            </a:r>
          </a:p>
          <a:p>
            <a:pPr marL="342900" lvl="0" indent="-342900">
              <a:buClr>
                <a:srgbClr val="000000"/>
              </a:buClr>
              <a:buSzPct val="100000"/>
              <a:buFont typeface="Times New Roman Bold"/>
              <a:buAutoNum type="arabicPeriod"/>
              <a:defRPr sz="1800"/>
            </a:pPr>
            <a:r>
              <a:rPr sz="1400">
                <a:solidFill>
                  <a:srgbClr val="00206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ООО «ЕвроПапир» </a:t>
            </a:r>
            <a:r>
              <a:rPr sz="14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торговая компания по продаже бумаги</a:t>
            </a:r>
          </a:p>
          <a:p>
            <a:pPr marL="342900" lvl="0" indent="-342900">
              <a:buClr>
                <a:srgbClr val="000000"/>
              </a:buClr>
              <a:buSzPct val="100000"/>
              <a:buFont typeface="Times New Roman Bold"/>
              <a:buAutoNum type="arabicPeriod"/>
              <a:defRPr sz="1800"/>
            </a:pPr>
            <a:r>
              <a:rPr sz="1400">
                <a:solidFill>
                  <a:srgbClr val="00206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ООО «Компания БЛАГО» </a:t>
            </a:r>
            <a:r>
              <a:rPr sz="14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производитель растительных масел</a:t>
            </a:r>
          </a:p>
          <a:p>
            <a:pPr marL="342900" lvl="0" indent="-342900">
              <a:buClr>
                <a:srgbClr val="000000"/>
              </a:buClr>
              <a:buSzPct val="100000"/>
              <a:buFont typeface="Times New Roman Bold"/>
              <a:buAutoNum type="arabicPeriod"/>
              <a:defRPr sz="1800"/>
            </a:pPr>
            <a:r>
              <a:rPr sz="1400">
                <a:solidFill>
                  <a:srgbClr val="00206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ООО «Макком» </a:t>
            </a:r>
            <a:r>
              <a:rPr sz="14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производство и продажа строительных материалов</a:t>
            </a:r>
          </a:p>
          <a:p>
            <a:pPr marL="342900" lvl="0" indent="-342900">
              <a:buClr>
                <a:srgbClr val="000000"/>
              </a:buClr>
              <a:buSzPct val="100000"/>
              <a:buFont typeface="Times New Roman Bold"/>
              <a:buAutoNum type="arabicPeriod"/>
              <a:defRPr sz="1800"/>
            </a:pPr>
            <a:r>
              <a:rPr sz="1400">
                <a:solidFill>
                  <a:srgbClr val="00206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АО «Нарзан» </a:t>
            </a:r>
            <a:r>
              <a:rPr sz="14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минеральная вода и безалкогольные напитки</a:t>
            </a:r>
          </a:p>
          <a:p>
            <a:pPr marL="342900" lvl="0" indent="-342900">
              <a:buClr>
                <a:srgbClr val="000000"/>
              </a:buClr>
              <a:buSzPct val="100000"/>
              <a:buFont typeface="Times New Roman Bold"/>
              <a:buAutoNum type="arabicPeriod"/>
              <a:defRPr sz="1800"/>
            </a:pPr>
            <a:r>
              <a:rPr sz="1400">
                <a:solidFill>
                  <a:srgbClr val="00206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ООО «Криспи Оил Раша» </a:t>
            </a:r>
            <a:r>
              <a:rPr sz="14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поставщик пальмового масла </a:t>
            </a:r>
          </a:p>
          <a:p>
            <a:pPr marL="342900" lvl="0" indent="-342900">
              <a:buClr>
                <a:srgbClr val="000000"/>
              </a:buClr>
              <a:buSzPct val="100000"/>
              <a:buFont typeface="Times New Roman Bold"/>
              <a:buAutoNum type="arabicPeriod"/>
              <a:defRPr sz="1800"/>
            </a:pPr>
            <a:r>
              <a:rPr sz="1400">
                <a:solidFill>
                  <a:srgbClr val="00206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ООО УЗРМВ «Аква-вайт» </a:t>
            </a:r>
            <a:r>
              <a:rPr sz="14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минеральная вода и безалкогольные напитки</a:t>
            </a:r>
          </a:p>
          <a:p>
            <a:pPr marL="342900" lvl="0" indent="-342900">
              <a:buClr>
                <a:srgbClr val="000000"/>
              </a:buClr>
              <a:buSzPct val="100000"/>
              <a:buFont typeface="Times New Roman Bold"/>
              <a:buAutoNum type="arabicPeriod"/>
              <a:defRPr sz="1800"/>
            </a:pPr>
            <a:r>
              <a:rPr sz="1400">
                <a:solidFill>
                  <a:srgbClr val="002060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ОАО «Рычал Су» </a:t>
            </a:r>
            <a:r>
              <a:rPr sz="14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минеральная вода и безалкогольные напитки</a:t>
            </a:r>
          </a:p>
        </p:txBody>
      </p:sp>
      <p:sp>
        <p:nvSpPr>
          <p:cNvPr id="87" name="Shape 87"/>
          <p:cNvSpPr/>
          <p:nvPr/>
        </p:nvSpPr>
        <p:spPr>
          <a:xfrm>
            <a:off x="882502" y="902881"/>
            <a:ext cx="7069454" cy="541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1800">
                <a:solidFill>
                  <a:srgbClr val="00206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 lvl="0">
              <a:defRPr>
                <a:solidFill>
                  <a:srgbClr val="000000"/>
                </a:solidFill>
                <a:effectLst/>
              </a:defRPr>
            </a:pPr>
            <a:r>
              <a:rPr>
                <a:solidFill>
                  <a:srgbClr val="00206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Наши клиенты: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/>
          </p:cNvSpPr>
          <p:nvPr>
            <p:ph type="title"/>
          </p:nvPr>
        </p:nvSpPr>
        <p:spPr>
          <a:xfrm>
            <a:off x="1290749" y="2732689"/>
            <a:ext cx="6562502" cy="11598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 defTabSz="365760">
              <a:defRPr sz="1800">
                <a:solidFill>
                  <a:srgbClr val="000000"/>
                </a:solidFill>
              </a:defRPr>
            </a:pPr>
            <a:r>
              <a:rPr sz="800" dirty="0">
                <a:solidFill>
                  <a:srgbClr val="272F5B"/>
                </a:solidFill>
                <a:latin typeface="Comic Sans MS"/>
                <a:ea typeface="Comic Sans MS"/>
                <a:cs typeface="Comic Sans MS"/>
                <a:sym typeface="Comic Sans MS"/>
              </a:rPr>
              <a:t>г. </a:t>
            </a:r>
            <a:r>
              <a:rPr sz="800" dirty="0" err="1">
                <a:solidFill>
                  <a:srgbClr val="272F5B"/>
                </a:solidFill>
                <a:latin typeface="Comic Sans MS"/>
                <a:ea typeface="Comic Sans MS"/>
                <a:cs typeface="Comic Sans MS"/>
                <a:sym typeface="Comic Sans MS"/>
              </a:rPr>
              <a:t>Санкт-Петербург</a:t>
            </a:r>
            <a:r>
              <a:rPr sz="800" dirty="0">
                <a:solidFill>
                  <a:srgbClr val="272F5B"/>
                </a:solidFill>
                <a:latin typeface="Comic Sans MS"/>
                <a:ea typeface="Comic Sans MS"/>
                <a:cs typeface="Comic Sans MS"/>
                <a:sym typeface="Comic Sans MS"/>
              </a:rPr>
              <a:t>, </a:t>
            </a:r>
            <a:r>
              <a:rPr sz="800" dirty="0" err="1">
                <a:solidFill>
                  <a:srgbClr val="272F5B"/>
                </a:solidFill>
                <a:latin typeface="Comic Sans MS"/>
                <a:ea typeface="Comic Sans MS"/>
                <a:cs typeface="Comic Sans MS"/>
                <a:sym typeface="Comic Sans MS"/>
              </a:rPr>
              <a:t>пл</a:t>
            </a:r>
            <a:r>
              <a:rPr sz="800" dirty="0">
                <a:solidFill>
                  <a:srgbClr val="272F5B"/>
                </a:solidFill>
                <a:latin typeface="Comic Sans MS"/>
                <a:ea typeface="Comic Sans MS"/>
                <a:cs typeface="Comic Sans MS"/>
                <a:sym typeface="Comic Sans MS"/>
              </a:rPr>
              <a:t>. </a:t>
            </a:r>
            <a:r>
              <a:rPr sz="800" dirty="0" err="1">
                <a:solidFill>
                  <a:srgbClr val="272F5B"/>
                </a:solidFill>
                <a:latin typeface="Comic Sans MS"/>
                <a:ea typeface="Comic Sans MS"/>
                <a:cs typeface="Comic Sans MS"/>
                <a:sym typeface="Comic Sans MS"/>
              </a:rPr>
              <a:t>Конституции</a:t>
            </a:r>
            <a:r>
              <a:rPr sz="800" dirty="0">
                <a:solidFill>
                  <a:srgbClr val="272F5B"/>
                </a:solidFill>
                <a:latin typeface="Comic Sans MS"/>
                <a:ea typeface="Comic Sans MS"/>
                <a:cs typeface="Comic Sans MS"/>
                <a:sym typeface="Comic Sans MS"/>
              </a:rPr>
              <a:t>, д.2, </a:t>
            </a:r>
            <a:r>
              <a:rPr sz="800" dirty="0" err="1">
                <a:solidFill>
                  <a:srgbClr val="272F5B"/>
                </a:solidFill>
                <a:latin typeface="Comic Sans MS"/>
                <a:ea typeface="Comic Sans MS"/>
                <a:cs typeface="Comic Sans MS"/>
                <a:sym typeface="Comic Sans MS"/>
              </a:rPr>
              <a:t>офис</a:t>
            </a:r>
            <a:r>
              <a:rPr sz="800" dirty="0">
                <a:solidFill>
                  <a:srgbClr val="272F5B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ru-RU" sz="800">
                <a:latin typeface="Comic Sans MS"/>
                <a:ea typeface="Comic Sans MS"/>
                <a:cs typeface="Comic Sans MS"/>
                <a:sym typeface="Comic Sans MS"/>
              </a:rPr>
              <a:t>25</a:t>
            </a:r>
            <a:br>
              <a:rPr sz="800" dirty="0">
                <a:solidFill>
                  <a:srgbClr val="272F5B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sz="800" dirty="0">
                <a:solidFill>
                  <a:srgbClr val="272F5B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sz="720" dirty="0" err="1">
                <a:solidFill>
                  <a:srgbClr val="272F5B"/>
                </a:solidFill>
                <a:latin typeface="Comic Sans MS"/>
                <a:ea typeface="Comic Sans MS"/>
                <a:cs typeface="Comic Sans MS"/>
                <a:sym typeface="Comic Sans MS"/>
              </a:rPr>
              <a:t>Телефон</a:t>
            </a:r>
            <a:r>
              <a:rPr sz="720" dirty="0">
                <a:solidFill>
                  <a:srgbClr val="272F5B"/>
                </a:solidFill>
                <a:latin typeface="Comic Sans MS"/>
                <a:ea typeface="Comic Sans MS"/>
                <a:cs typeface="Comic Sans MS"/>
                <a:sym typeface="Comic Sans MS"/>
              </a:rPr>
              <a:t>: +7 (812) 920-09-51</a:t>
            </a:r>
            <a:br>
              <a:rPr sz="720" dirty="0">
                <a:solidFill>
                  <a:srgbClr val="272F5B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sz="720" dirty="0">
                <a:solidFill>
                  <a:srgbClr val="272F5B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sz="720" dirty="0" err="1">
                <a:solidFill>
                  <a:srgbClr val="272F5B"/>
                </a:solidFill>
                <a:latin typeface="Comic Sans MS"/>
                <a:ea typeface="Comic Sans MS"/>
                <a:cs typeface="Comic Sans MS"/>
                <a:sym typeface="Comic Sans MS"/>
              </a:rPr>
              <a:t>E-mail:</a:t>
            </a:r>
            <a:r>
              <a:rPr sz="720" b="1" dirty="0" err="1">
                <a:solidFill>
                  <a:srgbClr val="1D415D"/>
                </a:solidFill>
                <a:latin typeface="Roboto"/>
                <a:ea typeface="Roboto"/>
                <a:cs typeface="Roboto"/>
                <a:sym typeface="Roboto"/>
              </a:rPr>
              <a:t>atrans.sales@gmail.com</a:t>
            </a:r>
            <a:br>
              <a:rPr sz="720" b="1" dirty="0">
                <a:solidFill>
                  <a:srgbClr val="1D415D"/>
                </a:solidFill>
                <a:latin typeface="Roboto"/>
                <a:ea typeface="Roboto"/>
                <a:cs typeface="Roboto"/>
                <a:sym typeface="Roboto"/>
              </a:rPr>
            </a:br>
            <a:br>
              <a:rPr sz="720" b="1" dirty="0">
                <a:solidFill>
                  <a:srgbClr val="1D415D"/>
                </a:solidFill>
                <a:latin typeface="Roboto"/>
                <a:ea typeface="Roboto"/>
                <a:cs typeface="Roboto"/>
                <a:sym typeface="Roboto"/>
              </a:rPr>
            </a:br>
            <a:br>
              <a:rPr sz="720" b="1" dirty="0">
                <a:solidFill>
                  <a:srgbClr val="1D415D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sz="440" dirty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www.a-transport.su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simple-light">
  <a:themeElements>
    <a:clrScheme name="simple-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0000FF"/>
      </a:hlink>
      <a:folHlink>
        <a:srgbClr val="FF00FF"/>
      </a:folHlink>
    </a:clrScheme>
    <a:fontScheme name="simple-ligh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simple-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3A81BA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3A81BA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simple-light">
  <a:themeElements>
    <a:clrScheme name="simple-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0000FF"/>
      </a:hlink>
      <a:folHlink>
        <a:srgbClr val="FF00FF"/>
      </a:folHlink>
    </a:clrScheme>
    <a:fontScheme name="simple-ligh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simple-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3A81BA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3A81BA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396</Words>
  <Application>Microsoft Office PowerPoint</Application>
  <PresentationFormat>Экран (16:9)</PresentationFormat>
  <Paragraphs>48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20" baseType="lpstr">
      <vt:lpstr>Arial</vt:lpstr>
      <vt:lpstr>Avenir Roman</vt:lpstr>
      <vt:lpstr>Comic Sans MS</vt:lpstr>
      <vt:lpstr>Comic Sans MS Bold</vt:lpstr>
      <vt:lpstr>Courier New</vt:lpstr>
      <vt:lpstr>Helvetica</vt:lpstr>
      <vt:lpstr>Neo Sans Pro</vt:lpstr>
      <vt:lpstr>Neo Sans Pro Medium</vt:lpstr>
      <vt:lpstr>Roboto</vt:lpstr>
      <vt:lpstr>Times New Roman</vt:lpstr>
      <vt:lpstr>Times New Roman Bold</vt:lpstr>
      <vt:lpstr>simple-light</vt:lpstr>
      <vt:lpstr>Перевозка грузов автотранспортом</vt:lpstr>
      <vt:lpstr>Презентация PowerPoint</vt:lpstr>
      <vt:lpstr>Презентация PowerPoint</vt:lpstr>
      <vt:lpstr>Наши услуги:</vt:lpstr>
      <vt:lpstr>ООО «А-Транс» сегодня:</vt:lpstr>
      <vt:lpstr>Презентация PowerPoint</vt:lpstr>
      <vt:lpstr>Презентация PowerPoint</vt:lpstr>
      <vt:lpstr>г. Санкт-Петербург, пл. Конституции, д.2, офис 25  Телефон: +7 (812) 920-09-51  E-mail:atrans.sales@gmail.com   www.a-transport.su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Перевозка грузов автотранспортом</dc:title>
  <cp:lastModifiedBy>Пользователь</cp:lastModifiedBy>
  <cp:revision>4</cp:revision>
  <dcterms:modified xsi:type="dcterms:W3CDTF">2023-09-11T11:35:20Z</dcterms:modified>
</cp:coreProperties>
</file>