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2" r:id="rId1"/>
  </p:sldMasterIdLst>
  <p:notesMasterIdLst>
    <p:notesMasterId r:id="rId10"/>
  </p:notesMasterIdLst>
  <p:sldIdLst>
    <p:sldId id="256" r:id="rId2"/>
    <p:sldId id="257" r:id="rId3"/>
    <p:sldId id="262" r:id="rId4"/>
    <p:sldId id="284" r:id="rId5"/>
    <p:sldId id="259" r:id="rId6"/>
    <p:sldId id="285" r:id="rId7"/>
    <p:sldId id="275" r:id="rId8"/>
    <p:sldId id="28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3381" autoAdjust="0"/>
  </p:normalViewPr>
  <p:slideViewPr>
    <p:cSldViewPr>
      <p:cViewPr varScale="1">
        <p:scale>
          <a:sx n="77" d="100"/>
          <a:sy n="77" d="100"/>
        </p:scale>
        <p:origin x="141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aluzhin_AA\Desktop\&#1051;&#1080;&#1089;&#1090;%20Microsoft%20Exc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aluzhin_AA\Desktop\&#1051;&#1080;&#1089;&#1090;%20Microsoft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3992064"/>
        <c:axId val="79884224"/>
        <c:axId val="0"/>
      </c:bar3DChart>
      <c:catAx>
        <c:axId val="83992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9884224"/>
        <c:crosses val="autoZero"/>
        <c:auto val="1"/>
        <c:lblAlgn val="ctr"/>
        <c:lblOffset val="100"/>
        <c:noMultiLvlLbl val="0"/>
      </c:catAx>
      <c:valAx>
        <c:axId val="79884224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crossAx val="8399206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Выручка </a:t>
            </a:r>
            <a:r>
              <a:rPr lang="ru-RU" dirty="0" smtClean="0"/>
              <a:t>компании за 5 лет, </a:t>
            </a:r>
            <a:r>
              <a:rPr lang="ru-RU" dirty="0"/>
              <a:t>млн. </a:t>
            </a:r>
            <a:r>
              <a:rPr lang="ru-RU" dirty="0" smtClean="0"/>
              <a:t>руб.</a:t>
            </a:r>
            <a:endParaRPr lang="ru-RU" dirty="0"/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2.1773986703809115E-3"/>
                  <c:y val="-5.77761474778664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356-4219-80F0-7665492B4066}"/>
                </c:ext>
              </c:extLst>
            </c:dLbl>
            <c:dLbl>
              <c:idx val="1"/>
              <c:layout>
                <c:manualLayout>
                  <c:x val="-3.9918514481564742E-17"/>
                  <c:y val="-3.95310482743296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356-4219-80F0-7665492B4066}"/>
                </c:ext>
              </c:extLst>
            </c:dLbl>
            <c:dLbl>
              <c:idx val="2"/>
              <c:layout>
                <c:manualLayout>
                  <c:x val="-2.1773986703809314E-3"/>
                  <c:y val="-2.7367648805305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356-4219-80F0-7665492B4066}"/>
                </c:ext>
              </c:extLst>
            </c:dLbl>
            <c:dLbl>
              <c:idx val="3"/>
              <c:layout>
                <c:manualLayout>
                  <c:x val="4.3547973407617032E-3"/>
                  <c:y val="-2.43267989380490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356-4219-80F0-7665492B4066}"/>
                </c:ext>
              </c:extLst>
            </c:dLbl>
            <c:dLbl>
              <c:idx val="4"/>
              <c:layout>
                <c:manualLayout>
                  <c:x val="2.1773986703809314E-3"/>
                  <c:y val="-3.95310482743296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356-4219-80F0-7665492B406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Лист1!$R$9:$R$13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Лист1!$S$9:$S$13</c:f>
              <c:numCache>
                <c:formatCode>General</c:formatCode>
                <c:ptCount val="5"/>
                <c:pt idx="0">
                  <c:v>1191</c:v>
                </c:pt>
                <c:pt idx="1">
                  <c:v>1363</c:v>
                </c:pt>
                <c:pt idx="2">
                  <c:v>1641</c:v>
                </c:pt>
                <c:pt idx="3">
                  <c:v>1736</c:v>
                </c:pt>
                <c:pt idx="4">
                  <c:v>1612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56-4219-80F0-7665492B406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84127232"/>
        <c:axId val="76999488"/>
        <c:axId val="0"/>
      </c:bar3DChart>
      <c:catAx>
        <c:axId val="841272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6999488"/>
        <c:crosses val="autoZero"/>
        <c:auto val="1"/>
        <c:lblAlgn val="ctr"/>
        <c:lblOffset val="100"/>
        <c:noMultiLvlLbl val="0"/>
      </c:catAx>
      <c:valAx>
        <c:axId val="769994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41272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E1DC64-FE40-4C1F-8E49-5B4F93B9C153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A5D876-4A16-4C5B-B0B7-0FA5D0F445A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1203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5D876-4A16-4C5B-B0B7-0FA5D0F445AE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1092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5D876-4A16-4C5B-B0B7-0FA5D0F445AE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735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773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585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42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290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8358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07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59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10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79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995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92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3FB18-F03A-4C5F-BC94-E013EEB79D88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44A81-DEC9-46BB-B502-911539C85BE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755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5.jpeg"/><Relationship Id="rId26" Type="http://schemas.openxmlformats.org/officeDocument/2006/relationships/image" Target="../media/image33.png"/><Relationship Id="rId3" Type="http://schemas.openxmlformats.org/officeDocument/2006/relationships/image" Target="../media/image11.jpeg"/><Relationship Id="rId21" Type="http://schemas.openxmlformats.org/officeDocument/2006/relationships/image" Target="../media/image28.jpeg"/><Relationship Id="rId7" Type="http://schemas.openxmlformats.org/officeDocument/2006/relationships/image" Target="../media/image15.jpe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5" Type="http://schemas.openxmlformats.org/officeDocument/2006/relationships/image" Target="../media/image32.png"/><Relationship Id="rId33" Type="http://schemas.openxmlformats.org/officeDocument/2006/relationships/image" Target="../media/image40.jpeg"/><Relationship Id="rId2" Type="http://schemas.openxmlformats.org/officeDocument/2006/relationships/image" Target="../media/image10.jpeg"/><Relationship Id="rId16" Type="http://schemas.openxmlformats.org/officeDocument/2006/relationships/image" Target="../media/image23.jpeg"/><Relationship Id="rId20" Type="http://schemas.openxmlformats.org/officeDocument/2006/relationships/image" Target="../media/image27.jpeg"/><Relationship Id="rId29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.jpeg"/><Relationship Id="rId24" Type="http://schemas.openxmlformats.org/officeDocument/2006/relationships/image" Target="../media/image31.jpeg"/><Relationship Id="rId32" Type="http://schemas.openxmlformats.org/officeDocument/2006/relationships/image" Target="../media/image39.jpeg"/><Relationship Id="rId5" Type="http://schemas.openxmlformats.org/officeDocument/2006/relationships/image" Target="../media/image13.jpeg"/><Relationship Id="rId15" Type="http://schemas.openxmlformats.org/officeDocument/2006/relationships/image" Target="../media/image22.jpeg"/><Relationship Id="rId23" Type="http://schemas.openxmlformats.org/officeDocument/2006/relationships/image" Target="../media/image30.png"/><Relationship Id="rId28" Type="http://schemas.openxmlformats.org/officeDocument/2006/relationships/image" Target="../media/image35.jpeg"/><Relationship Id="rId10" Type="http://schemas.openxmlformats.org/officeDocument/2006/relationships/image" Target="../media/image18.jpeg"/><Relationship Id="rId19" Type="http://schemas.openxmlformats.org/officeDocument/2006/relationships/image" Target="../media/image26.png"/><Relationship Id="rId31" Type="http://schemas.openxmlformats.org/officeDocument/2006/relationships/image" Target="../media/image38.png"/><Relationship Id="rId4" Type="http://schemas.openxmlformats.org/officeDocument/2006/relationships/image" Target="../media/image12.jpeg"/><Relationship Id="rId9" Type="http://schemas.openxmlformats.org/officeDocument/2006/relationships/image" Target="../media/image17.gif"/><Relationship Id="rId14" Type="http://schemas.openxmlformats.org/officeDocument/2006/relationships/image" Target="../media/image21.jpeg"/><Relationship Id="rId22" Type="http://schemas.openxmlformats.org/officeDocument/2006/relationships/image" Target="../media/image29.jpeg"/><Relationship Id="rId27" Type="http://schemas.openxmlformats.org/officeDocument/2006/relationships/image" Target="../media/image34.png"/><Relationship Id="rId30" Type="http://schemas.openxmlformats.org/officeDocument/2006/relationships/image" Target="../media/image37.jpeg"/><Relationship Id="rId8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ekaterina.protsevskaya@tk-magna.com" TargetMode="External"/><Relationship Id="rId2" Type="http://schemas.openxmlformats.org/officeDocument/2006/relationships/hyperlink" Target="mailto:andrey.kaluzhin@tk-magna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hyperlink" Target="mailto:anastasia.arkatova@tk-magna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компании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«МАГНА»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D:\Perenos_042-036\Дарья\Реклама\Стиль МАГНА\mag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66" y="404664"/>
            <a:ext cx="2200322" cy="70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1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63" y="482524"/>
            <a:ext cx="7859216" cy="79208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Факты о компании «МАГНА»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8948" y="1196752"/>
            <a:ext cx="8229600" cy="3394517"/>
          </a:xfrm>
        </p:spPr>
        <p:txBody>
          <a:bodyPr>
            <a:noAutofit/>
          </a:bodyPr>
          <a:lstStyle/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2007 - год основания компании ООО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МАГНА». </a:t>
            </a:r>
          </a:p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ООО «МАГНА» входит в Группу Компаний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ПАО «Глобалтрак Менеджмент»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Организация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грузоперевозок по всей России.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 перевозок охватывает все        федеральные округи Российской Федерации.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215 собственных автопоездов, средний возраст автопарка не более 3 лет</a:t>
            </a:r>
          </a:p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Численность персонала 400 человек, из них – 288 водителей.</a:t>
            </a:r>
          </a:p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Собственная ремонтная база, сертифицированная производителями ТС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Scania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Volvo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компании застрахована в Страховой компании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САО «РЕСО -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арантия».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Лимит ответственности на один страховой случай составляет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75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000 000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(семьдесят пять миллионов) рублей. Возможно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 страхование груза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филиалов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Магнитогорск,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Уфа, Самара, Челябинск.</a:t>
            </a:r>
            <a:r>
              <a:rPr lang="ru-RU" sz="1800" b="1" dirty="0"/>
              <a:t>										</a:t>
            </a:r>
          </a:p>
          <a:p>
            <a:pPr indent="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ru-RU" sz="1800" dirty="0"/>
          </a:p>
        </p:txBody>
      </p:sp>
      <p:pic>
        <p:nvPicPr>
          <p:cNvPr id="6" name="Picture 2" descr="D:\Perenos_042-036\Дарья\Реклама\Стиль МАГНА\mag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88639"/>
            <a:ext cx="1836783" cy="58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807293"/>
            <a:ext cx="3332836" cy="18362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807294"/>
            <a:ext cx="2448272" cy="18362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807294"/>
            <a:ext cx="1216187" cy="183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82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81" y="4365104"/>
            <a:ext cx="1457614" cy="14576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15517"/>
            <a:ext cx="7632848" cy="72008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Автопарк компании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63394" y="898475"/>
            <a:ext cx="8829086" cy="382667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Собственный подвижной состав «Магна» - более 200 единиц автопоездов марок Volvo и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Scania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составе тентованных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полуприцепов и рефрижераторов марок Schmitz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KRONE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грузоподъемностью 20тн. и емкостью грузового отсека 92м3 .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Рефрижераторы имеют возможность доставки грузов как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моно режиме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 двух режимах:</a:t>
            </a:r>
          </a:p>
          <a:p>
            <a:pPr marL="0" indent="0">
              <a:buNone/>
            </a:pP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Соответствуют экологическим стандартам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EURO-3, EURO-4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EURO-5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Оснащенные мобильной связью и оборудованы спутниковой системой слежения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(GPS)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точного определения местонахождения транспортного средства в любой момент времени, что повышает управляемость и безопасность перевозки.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прицепы оснащены двумя штангами, 12-тью ремнями для крепления груза, пломбировочными тросами, запорными устройствами.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Диспетчерская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круглосуточная служба в реальном времени контролирует движение каждого автомобиля. Все автомобили двигаются только по согласованным с диспетчерской службой маршрутам.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коммуникации внутри компании используется корпоративная мобильная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связь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Весь автопарк обслуживается в сервисных центрах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Volvo и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Scania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всей России.</a:t>
            </a:r>
          </a:p>
        </p:txBody>
      </p:sp>
      <p:pic>
        <p:nvPicPr>
          <p:cNvPr id="9" name="Picture 2" descr="D:\Perenos_042-036\Дарья\Реклама\Стиль МАГНА\magn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8941"/>
            <a:ext cx="1836783" cy="58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786909"/>
            <a:ext cx="2085778" cy="58071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72" y="4891393"/>
            <a:ext cx="1907633" cy="500862"/>
          </a:xfrm>
          <a:prstGeom prst="rect">
            <a:avLst/>
          </a:prstGeom>
        </p:spPr>
      </p:pic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0592096"/>
              </p:ext>
            </p:extLst>
          </p:nvPr>
        </p:nvGraphicFramePr>
        <p:xfrm>
          <a:off x="5868796" y="3212976"/>
          <a:ext cx="3226124" cy="27105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2050" name="Picture 2" descr="D:\Users\Kaluzhin_AA\Documents\логотипы\krone_logo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547" y="4526368"/>
            <a:ext cx="1287951" cy="110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90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496944" cy="819180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ИТ-решения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управление и контроль поставок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80005"/>
            <a:ext cx="8208912" cy="95690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и контроль (24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часа слежения)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 включает в себя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предоставления клиенту слежения за грузом в течении всего пути следования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D:\Perenos_042-036\Дарья\Реклама\Стиль МАГНА\mag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8941"/>
            <a:ext cx="1836783" cy="58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636912"/>
            <a:ext cx="7010194" cy="407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31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Perenos_042-036\Дарья\Реклама\Стиль МАГНА\mag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16632"/>
            <a:ext cx="1836783" cy="58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5818989"/>
              </p:ext>
            </p:extLst>
          </p:nvPr>
        </p:nvGraphicFramePr>
        <p:xfrm>
          <a:off x="1619672" y="1340768"/>
          <a:ext cx="583264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1111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Конкурентные преимущества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При сотрудничестве 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ООО «МАГНА» Вы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получаете: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Профессиональный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подход к решению задач, связанных с транспортировкой грузов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Готовность осуществлять перевозки в СЗФО, ЦФО, ЮФО ПФО,УФО, СФО, ДФО;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Гибкость по отношению к клиентам;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Взаимовыгодные партнёрские отношения;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Четкое соблюдение установленных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графиков, гарантий;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Современный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подвижной состав со средним возрастом автопарка не старше 3 лет;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Возможность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режиме онлайн уточнять местонахождение груза в пути - круглосуточный диспетчер предоставит информацию в любое время суток;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D:\Perenos_042-036\Дарья\Реклама\Стиль МАГНА\mag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836783" cy="58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80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5976664" cy="650121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Партнеры компании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84784"/>
            <a:ext cx="6305336" cy="518457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80 российских компаний (крупных, средних и малых) работают с компанией «МАГНА»,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долговременной основе.</a:t>
            </a:r>
          </a:p>
          <a:p>
            <a:pPr marL="0" indent="0">
              <a:buNone/>
            </a:pPr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имеем успешных опыт работы с такими компаниями как: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«Магнитогорский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металлургический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комбинат»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«ММК-Метиз»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«Челябинский цинковый завод»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«Кока-Кола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ЭйчБиСи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Евразия»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«КНАУФ Маркетинг Челябинск»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мир – Центр»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«Спортмастер» </a:t>
            </a:r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«Мечел»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ТД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METRO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Cash&amp;Carry</a:t>
            </a:r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«М.Видео» и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другие.</a:t>
            </a:r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6" name="Picture 2" descr="\\192.168.0.2\почта\Почто Багажная Компания\06 Реклама\Магна\Работа по сайту\Наши парнеры\Алкоголь и табак\хортиц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277" y="3096155"/>
            <a:ext cx="890933" cy="35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2\почта\Почто Багажная Компания\06 Реклама\Магна\Работа по сайту\Наши парнеры\Металлургия\ММК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867" y="1162240"/>
            <a:ext cx="556173" cy="41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\\192.168.0.2\почта\Почто Багажная Компания\06 Реклама\Магна\Работа по сайту\Наши парнеры\Металлургия\ММК-Метиз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5" y="1758417"/>
            <a:ext cx="844571" cy="54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\\192.168.0.2\почта\Почто Багажная Компания\06 Реклама\Магна\Работа по сайту\Наши парнеры\Металлургия\Мечел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204" y="1140448"/>
            <a:ext cx="663115" cy="43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\\192.168.0.2\почта\Почто Багажная Компания\06 Реклама\Магна\Работа по сайту\Наши парнеры\Металлургия\Челябинский цинковый завод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422" y="1735811"/>
            <a:ext cx="774048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\\192.168.0.2\почта\Почто Багажная Компания\06 Реклама\Магна\Работа по сайту\Наши парнеры\Продукты питания\кока кол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336" y="3029442"/>
            <a:ext cx="651504" cy="48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\\192.168.0.2\почта\Почто Багажная Компания\06 Реклама\Магна\Работа по сайту\Наши парнеры\Продукты питания\метро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411" y="3563706"/>
            <a:ext cx="844991" cy="56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\\192.168.0.2\почта\Почто Багажная Компания\06 Реклама\Магна\Работа по сайту\Наши парнеры\Строительство\Кнауф.g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402" y="4213608"/>
            <a:ext cx="517678" cy="30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\\192.168.0.2\почта\Почто Багажная Компания\06 Реклама\Магна\Работа по сайту\Наши парнеры\Торговля\Абсолют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2" y="3029442"/>
            <a:ext cx="496657" cy="49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D:\Perenos_042-036\Дарья\Реклама\Стиль МАГНА\magna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8941"/>
            <a:ext cx="1836783" cy="58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heineken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72281" y="2717673"/>
            <a:ext cx="1082055" cy="274089"/>
          </a:xfrm>
          <a:prstGeom prst="rect">
            <a:avLst/>
          </a:prstGeom>
        </p:spPr>
      </p:pic>
      <p:pic>
        <p:nvPicPr>
          <p:cNvPr id="23" name="Рисунок 22" descr="LG_4c_hor_eps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138890" y="5587694"/>
            <a:ext cx="759116" cy="367062"/>
          </a:xfrm>
          <a:prstGeom prst="rect">
            <a:avLst/>
          </a:prstGeom>
        </p:spPr>
      </p:pic>
      <p:pic>
        <p:nvPicPr>
          <p:cNvPr id="24" name="Рисунок 23" descr="logo-sportmaster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72281" y="6073938"/>
            <a:ext cx="854661" cy="360040"/>
          </a:xfrm>
          <a:prstGeom prst="rect">
            <a:avLst/>
          </a:prstGeom>
        </p:spPr>
      </p:pic>
      <p:pic>
        <p:nvPicPr>
          <p:cNvPr id="25" name="Рисунок 24" descr="Детский мир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8306110" y="5983252"/>
            <a:ext cx="692200" cy="450726"/>
          </a:xfrm>
          <a:prstGeom prst="rect">
            <a:avLst/>
          </a:prstGeom>
        </p:spPr>
      </p:pic>
      <p:pic>
        <p:nvPicPr>
          <p:cNvPr id="26" name="Рисунок 25" descr="Электрощит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488035" y="2331144"/>
            <a:ext cx="1223532" cy="227797"/>
          </a:xfrm>
          <a:prstGeom prst="rect">
            <a:avLst/>
          </a:prstGeom>
        </p:spPr>
      </p:pic>
      <p:pic>
        <p:nvPicPr>
          <p:cNvPr id="6" name="Picture 3" descr="D:\Users\Kaluzhin_AA\Documents\логотипы\766456300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009" y="4669132"/>
            <a:ext cx="947461" cy="56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D:\Users\Kaluzhin_AA\Documents\логотипы\эльдорадо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006" y="5517108"/>
            <a:ext cx="1230061" cy="460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Users\Kaluzhin_AA\Documents\логотипы\протек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009" y="3420386"/>
            <a:ext cx="1048256" cy="775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Users\Kaluzhin_AA\Documents\логотипы\RBT.ru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740" y="4669132"/>
            <a:ext cx="647032" cy="48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Users\Kaluzhin_AA\Documents\логотипы\OBI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0786" y="1268760"/>
            <a:ext cx="780354" cy="30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Users\Kaluzhin_AA\Documents\логотипы\uvelka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927" y="5090625"/>
            <a:ext cx="707845" cy="38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Users\Kaluzhin_AA\Documents\логотипы\logo-makfa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204" y="5066747"/>
            <a:ext cx="755496" cy="43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:\Users\Kaluzhin_AA\Documents\логотипы\окей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968" y="3686647"/>
            <a:ext cx="705467" cy="24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Users\Kaluzhin_AA\Documents\логотипы\JTI_Logo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157" y="2453540"/>
            <a:ext cx="612077" cy="57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Users\Kaluzhin_AA\Documents\логотипы\Logo_ALCOA.svg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905" y="1725101"/>
            <a:ext cx="788665" cy="60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:\Users\Kaluzhin_AA\Documents\логотипы\восток сервис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210" y="5784743"/>
            <a:ext cx="807836" cy="10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568" y="5573430"/>
            <a:ext cx="863204" cy="32413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211" y="5145632"/>
            <a:ext cx="613027" cy="36527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602" y="2534589"/>
            <a:ext cx="987069" cy="29303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308" y="4179372"/>
            <a:ext cx="1070729" cy="33870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1833" y="4753044"/>
            <a:ext cx="698259" cy="39277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446" y="4102236"/>
            <a:ext cx="1078830" cy="53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07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821050"/>
            <a:ext cx="7931224" cy="650121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Контакты компании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98043"/>
            <a:ext cx="8208912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отдела продаж Калужин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Андреевич</a:t>
            </a:r>
          </a:p>
          <a:p>
            <a:pPr marL="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Моб. +7-906-872-66-75</a:t>
            </a:r>
            <a:endParaRPr lang="ru-RU" sz="1400" dirty="0"/>
          </a:p>
          <a:p>
            <a:pPr marL="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+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(3519) 39-33-30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доб. 2131</a:t>
            </a:r>
          </a:p>
          <a:p>
            <a:pPr marL="0" indent="0">
              <a:buNone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andrey.kaluzhin@tk-magna.com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Менеджер отдела продаж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Процевская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Екатерина Сергеевна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Моб. +7-903-090-21-17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8(3519) 39-33-30, доб.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2132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ekaterina.protsevskaya@tk-magna.com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Менеджер отдела продаж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Аркатова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Анастасия Евгеньевна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Моб. +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7-906-872-66-54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8(3519) 39-33-30, доб.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2133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anastasia.arkatova@tk-magna.com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Российская Федерация, Челябинская область, г. Магнитогорск, 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 Комсомольская, д. 126/1 стр.2</a:t>
            </a:r>
            <a:endParaRPr 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3419872" y="4365104"/>
            <a:ext cx="5419328" cy="19134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dirty="0" smtClean="0"/>
          </a:p>
        </p:txBody>
      </p:sp>
      <p:pic>
        <p:nvPicPr>
          <p:cNvPr id="6" name="Picture 2" descr="D:\Perenos_042-036\Дарья\Реклама\Стиль МАГНА\magn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42" y="188640"/>
            <a:ext cx="1836783" cy="58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72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2021</Template>
  <TotalTime>0</TotalTime>
  <Words>583</Words>
  <Application>Microsoft Office PowerPoint</Application>
  <PresentationFormat>Экран (4:3)</PresentationFormat>
  <Paragraphs>68</Paragraphs>
  <Slides>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Wingdings</vt:lpstr>
      <vt:lpstr>Презентация</vt:lpstr>
      <vt:lpstr>Презентация компании «МАГНА»</vt:lpstr>
      <vt:lpstr>Факты о компании «МАГНА»</vt:lpstr>
      <vt:lpstr>Автопарк компании</vt:lpstr>
      <vt:lpstr>Специальные ИТ-решения - управление и контроль поставок</vt:lpstr>
      <vt:lpstr>Презентация PowerPoint</vt:lpstr>
      <vt:lpstr>Конкурентные преимущества</vt:lpstr>
      <vt:lpstr>Партнеры компании</vt:lpstr>
      <vt:lpstr>Контакты компании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компании «МАГНА»</dc:title>
  <dc:creator>Калужин Андрей Андреевич</dc:creator>
  <cp:lastModifiedBy>Калужин Андрей Андреевич</cp:lastModifiedBy>
  <cp:revision>1</cp:revision>
  <dcterms:created xsi:type="dcterms:W3CDTF">2021-08-03T05:53:04Z</dcterms:created>
  <dcterms:modified xsi:type="dcterms:W3CDTF">2021-08-03T05:53:28Z</dcterms:modified>
</cp:coreProperties>
</file>