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57" r:id="rId4"/>
    <p:sldId id="272" r:id="rId5"/>
    <p:sldId id="273" r:id="rId6"/>
    <p:sldId id="274" r:id="rId7"/>
    <p:sldId id="275" r:id="rId8"/>
    <p:sldId id="276" r:id="rId9"/>
    <p:sldId id="277" r:id="rId10"/>
    <p:sldId id="278" r:id="rId11"/>
  </p:sldIdLst>
  <p:sldSz cx="9144000" cy="5143500" type="screen16x9"/>
  <p:notesSz cx="9144000" cy="51435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53">
          <p15:clr>
            <a:srgbClr val="A4A3A4"/>
          </p15:clr>
        </p15:guide>
        <p15:guide id="2" orient="horz" pos="282">
          <p15:clr>
            <a:srgbClr val="A4A3A4"/>
          </p15:clr>
        </p15:guide>
        <p15:guide id="3" pos="771" userDrawn="1">
          <p15:clr>
            <a:srgbClr val="A4A3A4"/>
          </p15:clr>
        </p15:guide>
        <p15:guide id="4" pos="3356" userDrawn="1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2119" userDrawn="1">
          <p15:clr>
            <a:srgbClr val="A4A3A4"/>
          </p15:clr>
        </p15:guide>
        <p15:guide id="7" orient="horz" pos="872">
          <p15:clr>
            <a:srgbClr val="A4A3A4"/>
          </p15:clr>
        </p15:guide>
        <p15:guide id="8" orient="horz" pos="1121">
          <p15:clr>
            <a:srgbClr val="A4A3A4"/>
          </p15:clr>
        </p15:guide>
        <p15:guide id="10" orient="horz" pos="554">
          <p15:clr>
            <a:srgbClr val="A4A3A4"/>
          </p15:clr>
        </p15:guide>
        <p15:guide id="11" orient="horz" pos="1529" userDrawn="1">
          <p15:clr>
            <a:srgbClr val="A4A3A4"/>
          </p15:clr>
        </p15:guide>
        <p15:guide id="12" orient="horz" pos="13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нтович Анна Сергеевна" initials="ВАС" lastIdx="4" clrIdx="0">
    <p:extLst>
      <p:ext uri="{19B8F6BF-5375-455C-9EA6-DF929625EA0E}">
        <p15:presenceInfo xmlns:p15="http://schemas.microsoft.com/office/powerpoint/2012/main" userId="Валентович Анна Серге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2D5ABB26-0587-4C30-8999-92F81FD0307C}" styleName="Нет стиля, нет сетки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pos="453"/>
        <p:guide orient="horz" pos="282"/>
        <p:guide pos="771"/>
        <p:guide pos="3356"/>
        <p:guide orient="horz" pos="3072"/>
        <p:guide orient="horz" pos="2119"/>
        <p:guide orient="horz" pos="872"/>
        <p:guide orient="horz" pos="1121"/>
        <p:guide orient="horz" pos="554"/>
        <p:guide orient="horz" pos="1529"/>
        <p:guide orient="horz" pos="13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4909-3E15-4E95-8BF4-EF74FF717E0C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CDE5F-B96F-4202-BF9F-EE0CD174F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61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CDE5F-B96F-4202-BF9F-EE0CD174F08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150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CDE5F-B96F-4202-BF9F-EE0CD174F08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38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CDE5F-B96F-4202-BF9F-EE0CD174F08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771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CDE5F-B96F-4202-BF9F-EE0CD174F08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53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CDE5F-B96F-4202-BF9F-EE0CD174F08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387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CDE5F-B96F-4202-BF9F-EE0CD174F08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976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CDE5F-B96F-4202-BF9F-EE0CD174F08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141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CDE5F-B96F-4202-BF9F-EE0CD174F08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47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E96F9-DC29-45AD-9056-3623FE13F5A8}" type="datetime1">
              <a:rPr lang="ru-RU"/>
              <a:t>18.06.2025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322AE3-2DB7-4940-8743-6BD7E857571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EA32EE-9252-4BB1-B43B-96965469E998}" type="datetime1">
              <a:rPr lang="ru-RU"/>
              <a:t>18.06.2025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322AE3-2DB7-4940-8743-6BD7E857571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273844"/>
            <a:ext cx="1971675" cy="435887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273844"/>
            <a:ext cx="5800725" cy="435887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4D3D182-6555-4F93-BA91-3B2A178CAF25}" type="datetime1">
              <a:rPr lang="ru-RU"/>
              <a:t>18.06.2025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322AE3-2DB7-4940-8743-6BD7E857571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C02BEA-E950-4B0F-9C49-E80B2B67F6D4}" type="datetime1">
              <a:rPr lang="ru-RU"/>
              <a:t>18.06.2025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322AE3-2DB7-4940-8743-6BD7E857571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F94FE5-02CC-4534-9323-EC177BF2541D}" type="datetime1">
              <a:rPr lang="ru-RU"/>
              <a:t>18.06.2025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322AE3-2DB7-4940-8743-6BD7E857571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369218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9E23705-F36E-4579-94DD-17524AD65D25}" type="datetime1">
              <a:rPr lang="ru-RU"/>
              <a:t>18.06.2025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322AE3-2DB7-4940-8743-6BD7E857571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273844"/>
            <a:ext cx="7886700" cy="99417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1878806"/>
            <a:ext cx="3868340" cy="2763441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6"/>
            <a:ext cx="3887391" cy="2763441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EDBA26-2CD2-4040-A988-A5D9180B3C4D}" type="datetime1">
              <a:rPr lang="ru-RU"/>
              <a:t>18.06.2025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322AE3-2DB7-4940-8743-6BD7E857571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2C15AD0-74EE-43E9-B729-8766042F44D4}" type="datetime1">
              <a:rPr lang="ru-RU"/>
              <a:t>18.06.2025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322AE3-2DB7-4940-8743-6BD7E857571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B7802AE-8D5C-4858-9681-68E17D71EE8E}" type="datetime1">
              <a:rPr lang="ru-RU"/>
              <a:t>18.06.2025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322AE3-2DB7-4940-8743-6BD7E857571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98224FD-D689-4B50-A222-D9620EE0BE37}" type="datetime1">
              <a:rPr lang="ru-RU"/>
              <a:t>18.06.2025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322AE3-2DB7-4940-8743-6BD7E857571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7A6F9A5-1BEA-42C1-A150-5F14784A4A94}" type="datetime1">
              <a:rPr lang="ru-RU"/>
              <a:t>18.06.2025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322AE3-2DB7-4940-8743-6BD7E857571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A57EE1-D12D-4E2B-B088-C6358047137C}" type="datetime1">
              <a:rPr lang="ru-RU"/>
              <a:t>18.06.2025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322AE3-2DB7-4940-8743-6BD7E8575710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18" Type="http://schemas.openxmlformats.org/officeDocument/2006/relationships/image" Target="../media/image10.png"/><Relationship Id="rId3" Type="http://schemas.openxmlformats.org/officeDocument/2006/relationships/image" Target="../media/image2.wmf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6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12" Type="http://schemas.openxmlformats.org/officeDocument/2006/relationships/image" Target="../media/image27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25.svg"/><Relationship Id="rId4" Type="http://schemas.openxmlformats.org/officeDocument/2006/relationships/image" Target="../media/image2.wmf"/><Relationship Id="rId9" Type="http://schemas.openxmlformats.org/officeDocument/2006/relationships/image" Target="../media/image14.png"/><Relationship Id="rId14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2.svg"/><Relationship Id="rId18" Type="http://schemas.openxmlformats.org/officeDocument/2006/relationships/image" Target="../media/image27.png"/><Relationship Id="rId3" Type="http://schemas.openxmlformats.org/officeDocument/2006/relationships/image" Target="../media/image2.wmf"/><Relationship Id="rId7" Type="http://schemas.openxmlformats.org/officeDocument/2006/relationships/image" Target="../media/image36.svg"/><Relationship Id="rId12" Type="http://schemas.openxmlformats.org/officeDocument/2006/relationships/image" Target="../media/image24.png"/><Relationship Id="rId17" Type="http://schemas.openxmlformats.org/officeDocument/2006/relationships/image" Target="../media/image46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4.svg"/><Relationship Id="rId10" Type="http://schemas.openxmlformats.org/officeDocument/2006/relationships/image" Target="../media/image23.png"/><Relationship Id="rId19" Type="http://schemas.openxmlformats.org/officeDocument/2006/relationships/image" Target="../media/image48.svg"/><Relationship Id="rId4" Type="http://schemas.openxmlformats.org/officeDocument/2006/relationships/image" Target="../media/image20.png"/><Relationship Id="rId9" Type="http://schemas.openxmlformats.org/officeDocument/2006/relationships/image" Target="../media/image38.sv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729733" y="1829100"/>
            <a:ext cx="704266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600" b="1" dirty="0">
                <a:latin typeface="Arial"/>
                <a:cs typeface="Arial"/>
              </a:rPr>
              <a:t>Перевозки выделенным транспортом</a:t>
            </a:r>
            <a:endParaRPr sz="3600" b="1" dirty="0"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56536" y="876299"/>
            <a:ext cx="2191975" cy="33176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0" y="4995863"/>
            <a:ext cx="9144000" cy="144368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729733" y="1829100"/>
            <a:ext cx="7042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SzPct val="120000"/>
              <a:defRPr/>
            </a:pPr>
            <a:r>
              <a:rPr lang="ru-RU" sz="2800" b="1" dirty="0"/>
              <a:t>Спасибо за внимание!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56536" y="876299"/>
            <a:ext cx="2191975" cy="33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5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828950" y="329658"/>
            <a:ext cx="7029457" cy="14164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Перевозки выделенным транспортом </a:t>
            </a:r>
          </a:p>
        </p:txBody>
      </p:sp>
      <p:cxnSp>
        <p:nvCxnSpPr>
          <p:cNvPr id="10" name="Прямая соединительная линия 9"/>
          <p:cNvCxnSpPr>
            <a:cxnSpLocks/>
          </p:cNvCxnSpPr>
          <p:nvPr/>
        </p:nvCxnSpPr>
        <p:spPr bwMode="auto">
          <a:xfrm flipH="1">
            <a:off x="719138" y="277495"/>
            <a:ext cx="1438" cy="26543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46816" y="285338"/>
            <a:ext cx="238230" cy="205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703898" y="826638"/>
            <a:ext cx="5495403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1200"/>
              </a:spcAft>
              <a:buSzPct val="120000"/>
              <a:defRPr/>
            </a:pPr>
            <a:r>
              <a:rPr lang="ru-RU" sz="2000" b="1" dirty="0"/>
              <a:t>Преимущества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322AE3-2DB7-4940-8743-6BD7E8575710}" type="slidenum">
              <a:rPr lang="ru-RU"/>
              <a:t>2</a:t>
            </a:fld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96B37B-6C85-4D8E-8214-603C435F053A}"/>
              </a:ext>
            </a:extLst>
          </p:cNvPr>
          <p:cNvSpPr txBox="1"/>
          <p:nvPr/>
        </p:nvSpPr>
        <p:spPr bwMode="auto">
          <a:xfrm>
            <a:off x="1303411" y="2944228"/>
            <a:ext cx="3227980" cy="603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lnSpc>
                <a:spcPct val="1100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b="1" spc="-30" dirty="0"/>
              <a:t>Гарантия закрытия заявок. </a:t>
            </a:r>
          </a:p>
          <a:p>
            <a:pPr fontAlgn="base">
              <a:lnSpc>
                <a:spcPct val="110000"/>
              </a:lnSpc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dirty="0"/>
              <a:t>Разработаны форматы работы, при которых вывоз груза гарантируется, а условия фиксируются в договоре. Для перевозок по графику конверсия в закрытие заявок составляет 99,4%.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386557-27B4-4DAF-9C44-7BDB114A9856}"/>
              </a:ext>
            </a:extLst>
          </p:cNvPr>
          <p:cNvSpPr txBox="1"/>
          <p:nvPr/>
        </p:nvSpPr>
        <p:spPr bwMode="auto">
          <a:xfrm>
            <a:off x="1303411" y="1489753"/>
            <a:ext cx="3227980" cy="68480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b="1" spc="-30" dirty="0"/>
              <a:t>Сохранность груза</a:t>
            </a:r>
            <a:r>
              <a:rPr lang="ru-RU" sz="1000" spc="-30" dirty="0"/>
              <a:t>. </a:t>
            </a:r>
          </a:p>
          <a:p>
            <a:pPr fontAlgn="base"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dirty="0"/>
              <a:t>Индивидуальные схемы загрузки и крепления груза в полуприцепе, проверка транспорта перед каждым рейсом, GPS-отслеживание, опытные водители. Все это обеспечивает сохранность груза на уровне 99,6%.</a:t>
            </a:r>
            <a:endParaRPr lang="ru-RU" sz="900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3DA52A-47A3-4483-8E32-28A92119B2B4}"/>
              </a:ext>
            </a:extLst>
          </p:cNvPr>
          <p:cNvSpPr txBox="1"/>
          <p:nvPr/>
        </p:nvSpPr>
        <p:spPr bwMode="auto">
          <a:xfrm>
            <a:off x="1303411" y="2320251"/>
            <a:ext cx="3090862" cy="4680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lnSpc>
                <a:spcPct val="1100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b="1" spc="-30" dirty="0"/>
              <a:t>Соблюдение сроков доставки груза. </a:t>
            </a:r>
          </a:p>
          <a:p>
            <a:pPr fontAlgn="base">
              <a:lnSpc>
                <a:spcPct val="110000"/>
              </a:lnSpc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dirty="0"/>
              <a:t>98% рейсов прибудет без опозданий. Погрузка и выгрузка выполняется точно в указанную дату и время.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F34133-A223-4EA1-AEFD-C2389009918C}"/>
              </a:ext>
            </a:extLst>
          </p:cNvPr>
          <p:cNvSpPr txBox="1"/>
          <p:nvPr/>
        </p:nvSpPr>
        <p:spPr bwMode="auto">
          <a:xfrm>
            <a:off x="5444203" y="3731816"/>
            <a:ext cx="3636962" cy="4680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lnSpc>
                <a:spcPct val="1100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b="1" spc="-30" dirty="0"/>
              <a:t>Белая компания. </a:t>
            </a:r>
          </a:p>
          <a:p>
            <a:pPr fontAlgn="base">
              <a:lnSpc>
                <a:spcPct val="110000"/>
              </a:lnSpc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dirty="0"/>
              <a:t>Прозрачные партнерские отношения, </a:t>
            </a:r>
            <a:br>
              <a:rPr lang="ru-RU" sz="800" dirty="0"/>
            </a:br>
            <a:r>
              <a:rPr lang="ru-RU" sz="800" dirty="0"/>
              <a:t>работа в соответствии с договором без скрытых условий.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57DD19-4653-4002-BC46-15E3D99E47C9}"/>
              </a:ext>
            </a:extLst>
          </p:cNvPr>
          <p:cNvSpPr txBox="1"/>
          <p:nvPr/>
        </p:nvSpPr>
        <p:spPr bwMode="auto">
          <a:xfrm>
            <a:off x="1303411" y="3748305"/>
            <a:ext cx="3090862" cy="4680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lnSpc>
                <a:spcPct val="1100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b="1" spc="-30" dirty="0"/>
              <a:t>Удобный документооборот. </a:t>
            </a:r>
          </a:p>
          <a:p>
            <a:pPr fontAlgn="base">
              <a:lnSpc>
                <a:spcPct val="110000"/>
              </a:lnSpc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dirty="0"/>
              <a:t>Работа через ЭДО, тщательное отслеживание документации, контроль правильности заполнения и сроков доставки.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C15DD2-68C5-4E02-B29F-C9112730230D}"/>
              </a:ext>
            </a:extLst>
          </p:cNvPr>
          <p:cNvSpPr txBox="1"/>
          <p:nvPr/>
        </p:nvSpPr>
        <p:spPr bwMode="auto">
          <a:xfrm>
            <a:off x="5456663" y="2965583"/>
            <a:ext cx="2348155" cy="4850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lnSpc>
                <a:spcPct val="1100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b="1" spc="-30" dirty="0"/>
              <a:t>Страхование грузов.</a:t>
            </a:r>
          </a:p>
          <a:p>
            <a:pPr fontAlgn="base">
              <a:lnSpc>
                <a:spcPct val="110000"/>
              </a:lnSpc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dirty="0"/>
              <a:t>Выгодные условия и сокращенные сроки рассмотрения претензий.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89C2F7-3958-47B9-A6DB-76FD5BE6AFAE}"/>
              </a:ext>
            </a:extLst>
          </p:cNvPr>
          <p:cNvSpPr txBox="1"/>
          <p:nvPr/>
        </p:nvSpPr>
        <p:spPr bwMode="auto">
          <a:xfrm>
            <a:off x="5444203" y="1489753"/>
            <a:ext cx="3454254" cy="603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lnSpc>
                <a:spcPct val="1100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b="1" spc="-30" dirty="0"/>
              <a:t>Комплексный подход. </a:t>
            </a:r>
          </a:p>
          <a:p>
            <a:pPr fontAlgn="base">
              <a:lnSpc>
                <a:spcPct val="110000"/>
              </a:lnSpc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dirty="0"/>
              <a:t>Возможность работы в формате «единого окна», удобные </a:t>
            </a:r>
            <a:br>
              <a:rPr lang="ru-RU" sz="800" dirty="0"/>
            </a:br>
            <a:r>
              <a:rPr lang="ru-RU" sz="800" dirty="0"/>
              <a:t>варианты перевозок «под потребность»: перевозки по графику/ </a:t>
            </a:r>
            <a:br>
              <a:rPr lang="ru-RU" sz="800" dirty="0"/>
            </a:br>
            <a:r>
              <a:rPr lang="ru-RU" sz="800" dirty="0"/>
              <a:t>по километражу/ разовые перевозки (</a:t>
            </a:r>
            <a:r>
              <a:rPr lang="ru-RU" sz="800" dirty="0" err="1"/>
              <a:t>spot</a:t>
            </a:r>
            <a:r>
              <a:rPr lang="ru-RU" sz="800" dirty="0"/>
              <a:t>).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B0DDF9-A431-4298-8D2C-06B6E3931FD3}"/>
              </a:ext>
            </a:extLst>
          </p:cNvPr>
          <p:cNvSpPr txBox="1"/>
          <p:nvPr/>
        </p:nvSpPr>
        <p:spPr bwMode="auto">
          <a:xfrm>
            <a:off x="5444203" y="2326103"/>
            <a:ext cx="3118384" cy="4680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lnSpc>
                <a:spcPct val="1100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b="1" spc="-30" dirty="0"/>
              <a:t>Фокус на потребностях клиента. </a:t>
            </a:r>
          </a:p>
          <a:p>
            <a:pPr fontAlgn="base">
              <a:lnSpc>
                <a:spcPct val="110000"/>
              </a:lnSpc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dirty="0"/>
              <a:t>Экспертный подход к решению каждого запроса, разработка персональных решений, возможность зафиксировать тариф.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E43630-09B2-44F6-AD28-C81EAC2897D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03898" y="2321428"/>
            <a:ext cx="465666" cy="31148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851AB3E-C30B-4681-9D1A-0A48E72E48C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 bwMode="auto">
          <a:xfrm>
            <a:off x="746957" y="1511030"/>
            <a:ext cx="414271" cy="325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9CCA0E-8903-4AFB-B062-989052A24F2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21259" y="2965583"/>
            <a:ext cx="465666" cy="4002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12BADE-3A2C-4D3D-83B4-99C1AD583D7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77113" y="3742331"/>
            <a:ext cx="353958" cy="4049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659CC5-BEB2-4147-92CC-FC1F9889E24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950823" y="3759662"/>
            <a:ext cx="288122" cy="3800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C875DE-F9E6-4CB0-AD68-AA1DA3781426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4875994" y="1494986"/>
            <a:ext cx="428289" cy="3223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3C6B8E-7D47-4EE7-8405-56DE14F44081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859641" y="2335137"/>
            <a:ext cx="460995" cy="40181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A45AAE7-F960-4920-BDB9-33086B6622A0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4859641" y="2981545"/>
            <a:ext cx="485914" cy="41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3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828950" y="329658"/>
            <a:ext cx="7029457" cy="14164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Перевозки выделенным транспортом </a:t>
            </a:r>
          </a:p>
        </p:txBody>
      </p:sp>
      <p:cxnSp>
        <p:nvCxnSpPr>
          <p:cNvPr id="10" name="Прямая соединительная линия 9"/>
          <p:cNvCxnSpPr>
            <a:cxnSpLocks/>
          </p:cNvCxnSpPr>
          <p:nvPr/>
        </p:nvCxnSpPr>
        <p:spPr bwMode="auto">
          <a:xfrm flipH="1">
            <a:off x="719138" y="277495"/>
            <a:ext cx="1438" cy="26543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46816" y="285338"/>
            <a:ext cx="238230" cy="205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703898" y="826638"/>
            <a:ext cx="5495403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1200"/>
              </a:spcAft>
              <a:buSzPct val="120000"/>
              <a:defRPr/>
            </a:pPr>
            <a:r>
              <a:rPr lang="ru-RU" sz="2000" b="1" dirty="0"/>
              <a:t>Наш автопарк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322AE3-2DB7-4940-8743-6BD7E8575710}" type="slidenum">
              <a:rPr lang="ru-RU"/>
              <a:t>3</a:t>
            </a:fld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630F1F-92DC-4274-B31D-B48FAE1B46AF}"/>
              </a:ext>
            </a:extLst>
          </p:cNvPr>
          <p:cNvSpPr txBox="1"/>
          <p:nvPr/>
        </p:nvSpPr>
        <p:spPr bwMode="auto">
          <a:xfrm>
            <a:off x="703898" y="1356177"/>
            <a:ext cx="7811452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ru-RU" sz="1000" dirty="0"/>
              <a:t>Собственный обновляемый автопарк, состоящий из более 9 000 различных транспортных средств грузоподъемностью </a:t>
            </a:r>
            <a:br>
              <a:rPr lang="ru-RU" sz="1000" dirty="0"/>
            </a:br>
            <a:r>
              <a:rPr lang="ru-RU" sz="1000" dirty="0"/>
              <a:t>от 1,5 до 20 тонн (в т.ч. тягачи - </a:t>
            </a:r>
            <a:r>
              <a:rPr lang="en-US" sz="1000" dirty="0"/>
              <a:t>Mercedes Benz</a:t>
            </a:r>
            <a:r>
              <a:rPr lang="ru-RU" sz="1000" dirty="0"/>
              <a:t>, </a:t>
            </a:r>
            <a:r>
              <a:rPr lang="en-US" sz="1000" dirty="0"/>
              <a:t>Scania</a:t>
            </a:r>
            <a:r>
              <a:rPr lang="ru-RU" sz="1000" dirty="0"/>
              <a:t>, полуприцепы </a:t>
            </a:r>
            <a:r>
              <a:rPr lang="en-US" sz="1000" dirty="0" err="1"/>
              <a:t>Kogel</a:t>
            </a:r>
            <a:r>
              <a:rPr lang="ru-RU" sz="1000" dirty="0"/>
              <a:t>, </a:t>
            </a:r>
            <a:r>
              <a:rPr lang="en-US" sz="1000" dirty="0"/>
              <a:t>Schmitz</a:t>
            </a:r>
            <a:r>
              <a:rPr lang="ru-RU" sz="1000" dirty="0"/>
              <a:t> и др.).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5CBF23-6D78-4B0F-B617-E32E8A3201F0}"/>
              </a:ext>
            </a:extLst>
          </p:cNvPr>
          <p:cNvSpPr txBox="1"/>
          <p:nvPr/>
        </p:nvSpPr>
        <p:spPr bwMode="auto">
          <a:xfrm>
            <a:off x="703898" y="1893400"/>
            <a:ext cx="5547789" cy="18742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lnSpc>
                <a:spcPct val="110000"/>
              </a:lnSpc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200" b="1" dirty="0"/>
              <a:t>Фуры с прицепами любых температурных режимов и типов погрузки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83D8FD-EA4D-4A03-A62E-78562BDF0F0B}"/>
              </a:ext>
            </a:extLst>
          </p:cNvPr>
          <p:cNvSpPr txBox="1"/>
          <p:nvPr/>
        </p:nvSpPr>
        <p:spPr bwMode="auto">
          <a:xfrm>
            <a:off x="1294038" y="2310270"/>
            <a:ext cx="2101096" cy="91307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lnSpc>
                <a:spcPct val="110000"/>
              </a:lnSpc>
              <a:spcAft>
                <a:spcPts val="4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b="1" dirty="0" err="1"/>
              <a:t>Евротент</a:t>
            </a:r>
            <a:r>
              <a:rPr lang="ru-RU" sz="1000" b="1" dirty="0"/>
              <a:t> </a:t>
            </a:r>
          </a:p>
          <a:p>
            <a:pPr fontAlgn="base">
              <a:lnSpc>
                <a:spcPts val="9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spc="-10" dirty="0"/>
              <a:t>Позволяет перевозить грузы, которые </a:t>
            </a:r>
            <a:r>
              <a:rPr lang="en-US" sz="800" spc="-30" dirty="0"/>
              <a:t/>
            </a:r>
            <a:br>
              <a:rPr lang="en-US" sz="800" spc="-30" dirty="0"/>
            </a:br>
            <a:r>
              <a:rPr lang="ru-RU" sz="800" spc="-30" dirty="0"/>
              <a:t>не требуют </a:t>
            </a:r>
            <a:r>
              <a:rPr lang="ru-RU" sz="800" dirty="0"/>
              <a:t>особых</a:t>
            </a:r>
            <a:r>
              <a:rPr lang="en-US" sz="800" dirty="0"/>
              <a:t> </a:t>
            </a:r>
            <a:r>
              <a:rPr lang="ru-RU" sz="800" dirty="0"/>
              <a:t>условий перевозки.</a:t>
            </a:r>
          </a:p>
          <a:p>
            <a:pPr fontAlgn="base">
              <a:lnSpc>
                <a:spcPts val="9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dirty="0"/>
              <a:t>Габариты: 13,6х2,4х2,7 м (</a:t>
            </a:r>
            <a:r>
              <a:rPr lang="ru-RU" sz="800" dirty="0" err="1"/>
              <a:t>ДхШхВ</a:t>
            </a:r>
            <a:r>
              <a:rPr lang="ru-RU" sz="800" dirty="0"/>
              <a:t>)</a:t>
            </a:r>
          </a:p>
          <a:p>
            <a:pPr fontAlgn="base">
              <a:lnSpc>
                <a:spcPts val="9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spc="-30" dirty="0"/>
              <a:t>Объем: от 82 до 90 м</a:t>
            </a:r>
            <a:r>
              <a:rPr lang="ru-RU" sz="800" b="1" spc="-30" baseline="30000" dirty="0"/>
              <a:t>3</a:t>
            </a:r>
            <a:r>
              <a:rPr lang="ru-RU" sz="800" spc="-30" dirty="0"/>
              <a:t> (33 </a:t>
            </a:r>
            <a:r>
              <a:rPr lang="ru-RU" sz="800" spc="-30" dirty="0" err="1"/>
              <a:t>европалеты</a:t>
            </a:r>
            <a:r>
              <a:rPr lang="ru-RU" sz="800" spc="-30" dirty="0"/>
              <a:t>)</a:t>
            </a:r>
          </a:p>
          <a:p>
            <a:pPr fontAlgn="base">
              <a:lnSpc>
                <a:spcPts val="9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spc="-30" dirty="0"/>
              <a:t>Виды погрузки: задняя, боковая, верхняя</a:t>
            </a:r>
            <a:endParaRPr lang="ru-RU" sz="700" spc="-30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6450D1-27C1-49F6-8051-746EE54FF388}"/>
              </a:ext>
            </a:extLst>
          </p:cNvPr>
          <p:cNvSpPr txBox="1"/>
          <p:nvPr/>
        </p:nvSpPr>
        <p:spPr bwMode="auto">
          <a:xfrm>
            <a:off x="3854006" y="2310270"/>
            <a:ext cx="2357632" cy="169950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spcAft>
                <a:spcPts val="4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b="1" dirty="0"/>
              <a:t>Изотермический </a:t>
            </a:r>
            <a:br>
              <a:rPr lang="ru-RU" sz="1000" b="1" dirty="0"/>
            </a:br>
            <a:r>
              <a:rPr lang="ru-RU" sz="1000" b="1" dirty="0"/>
              <a:t>с рефрижераторной установкой</a:t>
            </a:r>
          </a:p>
          <a:p>
            <a:pPr fontAlgn="base">
              <a:lnSpc>
                <a:spcPts val="9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spc="-10" dirty="0"/>
              <a:t>Поддерживает нужную температуру в кузове </a:t>
            </a:r>
            <a:r>
              <a:rPr lang="en-US" sz="800" spc="-10" dirty="0"/>
              <a:t/>
            </a:r>
            <a:br>
              <a:rPr lang="en-US" sz="800" spc="-10" dirty="0"/>
            </a:br>
            <a:r>
              <a:rPr lang="ru-RU" sz="800" spc="-10" dirty="0"/>
              <a:t>на протяжении всей транспортировки груза. </a:t>
            </a:r>
            <a:r>
              <a:rPr lang="en-US" sz="800" spc="-30" dirty="0"/>
              <a:t/>
            </a:r>
            <a:br>
              <a:rPr lang="en-US" sz="800" spc="-30" dirty="0"/>
            </a:br>
            <a:r>
              <a:rPr lang="ru-RU" sz="800" spc="-30" dirty="0"/>
              <a:t>Для перевозок </a:t>
            </a:r>
            <a:r>
              <a:rPr lang="ru-RU" sz="800" dirty="0"/>
              <a:t>на небольшие дистанции можем </a:t>
            </a:r>
            <a:r>
              <a:rPr lang="en-US" sz="800" dirty="0"/>
              <a:t/>
            </a:r>
            <a:br>
              <a:rPr lang="en-US" sz="800" dirty="0"/>
            </a:br>
            <a:r>
              <a:rPr lang="ru-RU" sz="800" spc="-20" dirty="0"/>
              <a:t>предоставить изотермический прицеп </a:t>
            </a:r>
            <a:r>
              <a:rPr lang="en-US" sz="800" spc="-20" dirty="0"/>
              <a:t/>
            </a:r>
            <a:br>
              <a:rPr lang="en-US" sz="800" spc="-20" dirty="0"/>
            </a:br>
            <a:r>
              <a:rPr lang="ru-RU" sz="800" dirty="0"/>
              <a:t>без рефрижераторной установки.</a:t>
            </a:r>
          </a:p>
          <a:p>
            <a:pPr fontAlgn="base">
              <a:lnSpc>
                <a:spcPts val="9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spc="-30" dirty="0"/>
              <a:t>Температурный режим: от +12</a:t>
            </a:r>
            <a:r>
              <a:rPr lang="ru-RU" sz="800" spc="-30" baseline="30000" dirty="0"/>
              <a:t>о</a:t>
            </a:r>
            <a:r>
              <a:rPr lang="ru-RU" sz="800" spc="-30" dirty="0"/>
              <a:t>С до -20</a:t>
            </a:r>
            <a:r>
              <a:rPr lang="ru-RU" sz="800" spc="-30" baseline="30000" dirty="0"/>
              <a:t>о</a:t>
            </a:r>
            <a:r>
              <a:rPr lang="ru-RU" sz="800" spc="-30" dirty="0"/>
              <a:t>С</a:t>
            </a:r>
          </a:p>
          <a:p>
            <a:pPr fontAlgn="base">
              <a:lnSpc>
                <a:spcPts val="9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dirty="0"/>
              <a:t>Габариты: 13,4х2,4х2,6 м (</a:t>
            </a:r>
            <a:r>
              <a:rPr lang="ru-RU" sz="800" dirty="0" err="1"/>
              <a:t>ДхШхВ</a:t>
            </a:r>
            <a:r>
              <a:rPr lang="ru-RU" sz="800" dirty="0"/>
              <a:t>) </a:t>
            </a:r>
          </a:p>
          <a:p>
            <a:pPr fontAlgn="base">
              <a:lnSpc>
                <a:spcPts val="9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dirty="0"/>
              <a:t>Объем: 85,7 м</a:t>
            </a:r>
            <a:r>
              <a:rPr lang="ru-RU" sz="800" b="1" baseline="30000" dirty="0"/>
              <a:t>3</a:t>
            </a:r>
            <a:r>
              <a:rPr lang="ru-RU" sz="800" dirty="0"/>
              <a:t> (33 </a:t>
            </a:r>
            <a:r>
              <a:rPr lang="ru-RU" sz="800" dirty="0" err="1"/>
              <a:t>европалеты</a:t>
            </a:r>
            <a:r>
              <a:rPr lang="ru-RU" sz="800" dirty="0"/>
              <a:t>)</a:t>
            </a:r>
          </a:p>
          <a:p>
            <a:pPr fontAlgn="base">
              <a:lnSpc>
                <a:spcPts val="9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dirty="0"/>
              <a:t>Виды погрузки: задняя</a:t>
            </a:r>
          </a:p>
          <a:p>
            <a:pPr fontAlgn="base">
              <a:lnSpc>
                <a:spcPct val="110000"/>
              </a:lnSpc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endParaRPr lang="ru-RU" sz="700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92A239-673A-45A8-AFB3-4B84A0BD5B0E}"/>
              </a:ext>
            </a:extLst>
          </p:cNvPr>
          <p:cNvSpPr txBox="1"/>
          <p:nvPr/>
        </p:nvSpPr>
        <p:spPr bwMode="auto">
          <a:xfrm>
            <a:off x="6925244" y="2310270"/>
            <a:ext cx="1806278" cy="108395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lnSpc>
                <a:spcPts val="9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dirty="0"/>
              <a:t>Для перевозки небольших партий груза по городским и пригородным маршрутам.</a:t>
            </a:r>
          </a:p>
          <a:p>
            <a:pPr fontAlgn="base">
              <a:lnSpc>
                <a:spcPts val="9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spc="-20" dirty="0"/>
              <a:t>Грузоподъемность: от 1,5 до 10 тонн</a:t>
            </a:r>
          </a:p>
          <a:p>
            <a:pPr fontAlgn="base">
              <a:lnSpc>
                <a:spcPts val="9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dirty="0"/>
              <a:t>Объем: от 18 до 42 м</a:t>
            </a:r>
            <a:r>
              <a:rPr lang="ru-RU" sz="800" b="1" baseline="30000" dirty="0"/>
              <a:t>3</a:t>
            </a:r>
            <a:endParaRPr lang="ru-RU" sz="800" dirty="0"/>
          </a:p>
          <a:p>
            <a:pPr rtl="0" fontAlgn="base">
              <a:lnSpc>
                <a:spcPts val="9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altLang="ru-RU" sz="800" dirty="0"/>
              <a:t>Виды погрузки: задняя </a:t>
            </a:r>
          </a:p>
          <a:p>
            <a:pPr>
              <a:lnSpc>
                <a:spcPts val="1000"/>
              </a:lnSpc>
            </a:pP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10000"/>
              </a:lnSpc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endParaRPr lang="ru-RU" sz="700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972240-D233-4675-8327-DCDA164A1FB9}"/>
              </a:ext>
            </a:extLst>
          </p:cNvPr>
          <p:cNvSpPr txBox="1"/>
          <p:nvPr/>
        </p:nvSpPr>
        <p:spPr bwMode="auto">
          <a:xfrm>
            <a:off x="3845427" y="4017804"/>
            <a:ext cx="2057400" cy="91307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lnSpc>
                <a:spcPct val="110000"/>
              </a:lnSpc>
              <a:spcAft>
                <a:spcPts val="4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b="1" dirty="0"/>
              <a:t>Тент 110 м</a:t>
            </a:r>
            <a:r>
              <a:rPr lang="ru-RU" sz="1000" b="1" baseline="30000" dirty="0"/>
              <a:t>3</a:t>
            </a:r>
          </a:p>
          <a:p>
            <a:pPr>
              <a:lnSpc>
                <a:spcPts val="900"/>
              </a:lnSpc>
            </a:pPr>
            <a:r>
              <a:rPr lang="ru-RU" sz="800" dirty="0"/>
              <a:t>Для перевозки объемных грузов.</a:t>
            </a:r>
            <a:r>
              <a:rPr lang="en-US" sz="800" dirty="0"/>
              <a:t> </a:t>
            </a:r>
            <a:endParaRPr lang="ru-RU" sz="800" dirty="0"/>
          </a:p>
          <a:p>
            <a:pPr fontAlgn="base">
              <a:lnSpc>
                <a:spcPts val="9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dirty="0"/>
              <a:t>Вместимость больше на 20%.</a:t>
            </a:r>
          </a:p>
          <a:p>
            <a:pPr fontAlgn="base">
              <a:lnSpc>
                <a:spcPts val="9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dirty="0"/>
              <a:t>Габариты: 16,5х2,4х2,7 м (</a:t>
            </a:r>
            <a:r>
              <a:rPr lang="ru-RU" sz="800" dirty="0" err="1"/>
              <a:t>ДхШхВ</a:t>
            </a:r>
            <a:r>
              <a:rPr lang="ru-RU" sz="800" dirty="0"/>
              <a:t>)</a:t>
            </a:r>
          </a:p>
          <a:p>
            <a:pPr fontAlgn="base">
              <a:lnSpc>
                <a:spcPts val="9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dirty="0"/>
              <a:t>Объем: до 110 м</a:t>
            </a:r>
            <a:r>
              <a:rPr lang="ru-RU" sz="800" b="1" baseline="30000" dirty="0"/>
              <a:t>3</a:t>
            </a:r>
            <a:r>
              <a:rPr lang="ru-RU" sz="800" dirty="0"/>
              <a:t> (40 </a:t>
            </a:r>
            <a:r>
              <a:rPr lang="ru-RU" sz="800" dirty="0" err="1"/>
              <a:t>европалет</a:t>
            </a:r>
            <a:r>
              <a:rPr lang="ru-RU" sz="800" dirty="0"/>
              <a:t>)</a:t>
            </a:r>
          </a:p>
          <a:p>
            <a:pPr fontAlgn="base">
              <a:lnSpc>
                <a:spcPts val="9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spc="-20" dirty="0"/>
              <a:t>Виды погрузки: задняя, боковая, верхняя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027BC8A-1FC0-411B-BB5A-CD717E9E8C33}"/>
              </a:ext>
            </a:extLst>
          </p:cNvPr>
          <p:cNvSpPr txBox="1"/>
          <p:nvPr/>
        </p:nvSpPr>
        <p:spPr bwMode="auto">
          <a:xfrm>
            <a:off x="1294038" y="3384289"/>
            <a:ext cx="2024896" cy="155940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lnSpc>
                <a:spcPct val="110000"/>
              </a:lnSpc>
              <a:spcAft>
                <a:spcPts val="4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b="1" dirty="0"/>
              <a:t>Фургон</a:t>
            </a:r>
          </a:p>
          <a:p>
            <a:pPr fontAlgn="base">
              <a:lnSpc>
                <a:spcPts val="9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spc="-10" dirty="0"/>
              <a:t>Надежный металлический прицеп</a:t>
            </a:r>
            <a:r>
              <a:rPr lang="en-US" sz="800" spc="-10" dirty="0"/>
              <a:t> </a:t>
            </a:r>
            <a:br>
              <a:rPr lang="en-US" sz="800" spc="-10" dirty="0"/>
            </a:br>
            <a:r>
              <a:rPr lang="ru-RU" sz="800" spc="-10" dirty="0"/>
              <a:t>для перевозки дорогих и хрупких </a:t>
            </a:r>
            <a:r>
              <a:rPr lang="en-US" sz="800" spc="-10" dirty="0"/>
              <a:t/>
            </a:r>
            <a:br>
              <a:rPr lang="en-US" sz="800" spc="-10" dirty="0"/>
            </a:br>
            <a:r>
              <a:rPr lang="ru-RU" sz="800" spc="-10" dirty="0"/>
              <a:t>грузов без требований </a:t>
            </a:r>
            <a:br>
              <a:rPr lang="ru-RU" sz="800" spc="-10" dirty="0"/>
            </a:br>
            <a:r>
              <a:rPr lang="ru-RU" sz="800" spc="-10" dirty="0"/>
              <a:t>к температурному режиму</a:t>
            </a:r>
            <a:r>
              <a:rPr lang="ru-RU" sz="800" spc="-20" dirty="0"/>
              <a:t>.</a:t>
            </a:r>
          </a:p>
          <a:p>
            <a:pPr fontAlgn="base">
              <a:lnSpc>
                <a:spcPts val="9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spc="-20" dirty="0"/>
              <a:t>Габариты: 14,9х2,5х2,7 м (</a:t>
            </a:r>
            <a:r>
              <a:rPr lang="ru-RU" sz="800" spc="-20" dirty="0" err="1"/>
              <a:t>ДхШхВ</a:t>
            </a:r>
            <a:r>
              <a:rPr lang="ru-RU" sz="800" spc="-20" dirty="0"/>
              <a:t>)</a:t>
            </a:r>
          </a:p>
          <a:p>
            <a:pPr fontAlgn="base">
              <a:lnSpc>
                <a:spcPts val="9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dirty="0"/>
              <a:t>Объем: 101 м</a:t>
            </a:r>
            <a:r>
              <a:rPr lang="ru-RU" sz="800" b="1" baseline="30000" dirty="0"/>
              <a:t>3</a:t>
            </a:r>
            <a:r>
              <a:rPr lang="ru-RU" sz="800" dirty="0"/>
              <a:t> (36 </a:t>
            </a:r>
            <a:r>
              <a:rPr lang="ru-RU" sz="800" dirty="0" err="1"/>
              <a:t>европалет</a:t>
            </a:r>
            <a:r>
              <a:rPr lang="ru-RU" sz="800" dirty="0"/>
              <a:t>)</a:t>
            </a:r>
          </a:p>
          <a:p>
            <a:pPr fontAlgn="base">
              <a:lnSpc>
                <a:spcPts val="9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dirty="0"/>
              <a:t>Виды погрузки: задняя</a:t>
            </a:r>
          </a:p>
          <a:p>
            <a:endParaRPr lang="ru-RU" sz="1200" dirty="0"/>
          </a:p>
          <a:p>
            <a:pPr marL="20955"/>
            <a:endParaRPr lang="ru-RU" sz="900" dirty="0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AD6098E-7144-4D56-93B8-59A0BA55F89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26820" y="2246306"/>
            <a:ext cx="438568" cy="40087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B364EB0-27DA-4B93-A1AF-39E7B1EE084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49002" y="3328566"/>
            <a:ext cx="495103" cy="44542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8C99D184-CDFE-48CA-946A-D158B832249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281297" y="2285302"/>
            <a:ext cx="467690" cy="40259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0C0D2E30-E52F-4BAB-B585-AF296A55590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99012" y="3958787"/>
            <a:ext cx="532791" cy="40087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C494BB7-BBA1-4B83-B4DD-702639351B6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482068" y="2312513"/>
            <a:ext cx="329504" cy="32541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6A1404E-FF72-4A8E-89C3-586E27AF1B16}"/>
              </a:ext>
            </a:extLst>
          </p:cNvPr>
          <p:cNvCxnSpPr>
            <a:cxnSpLocks/>
          </p:cNvCxnSpPr>
          <p:nvPr/>
        </p:nvCxnSpPr>
        <p:spPr>
          <a:xfrm>
            <a:off x="6251687" y="1970567"/>
            <a:ext cx="0" cy="297312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3F00BFE-6B83-44AD-BB1A-7A8FEA235987}"/>
              </a:ext>
            </a:extLst>
          </p:cNvPr>
          <p:cNvSpPr/>
          <p:nvPr/>
        </p:nvSpPr>
        <p:spPr>
          <a:xfrm>
            <a:off x="6438907" y="1844342"/>
            <a:ext cx="22926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Aft>
                <a:spcPts val="4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200" b="1" dirty="0"/>
              <a:t>Малотоннажный транспорт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18CAD2A8-568A-47ED-B40B-FB1D6EAF36BE}"/>
              </a:ext>
            </a:extLst>
          </p:cNvPr>
          <p:cNvGrpSpPr/>
          <p:nvPr/>
        </p:nvGrpSpPr>
        <p:grpSpPr>
          <a:xfrm>
            <a:off x="6486093" y="3948087"/>
            <a:ext cx="2033593" cy="395726"/>
            <a:chOff x="8204489" y="3525590"/>
            <a:chExt cx="751255" cy="707916"/>
          </a:xfrm>
        </p:grpSpPr>
        <p:graphicFrame>
          <p:nvGraphicFramePr>
            <p:cNvPr id="14" name="Объект 13">
              <a:extLst>
                <a:ext uri="{FF2B5EF4-FFF2-40B4-BE49-F238E27FC236}">
                  <a16:creationId xmlns:a16="http://schemas.microsoft.com/office/drawing/2014/main" id="{431765F1-9734-4145-89C8-65E885CEF20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1246999"/>
                </p:ext>
              </p:extLst>
            </p:nvPr>
          </p:nvGraphicFramePr>
          <p:xfrm>
            <a:off x="8204489" y="3525590"/>
            <a:ext cx="751255" cy="7079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Acrobat Document" showAsIcon="1" r:id="rId15" imgW="914400" imgH="771480" progId="AcroExch.Document.DC">
                    <p:embed/>
                  </p:oleObj>
                </mc:Choice>
                <mc:Fallback>
                  <p:oleObj name="Acrobat Document" showAsIcon="1" r:id="rId15" imgW="914400" imgH="771480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8204489" y="3525590"/>
                          <a:ext cx="751255" cy="707916"/>
                        </a:xfrm>
                        <a:prstGeom prst="rect">
                          <a:avLst/>
                        </a:prstGeom>
                        <a:ln w="15875">
                          <a:solidFill>
                            <a:srgbClr val="FFC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F636CB27-F1C2-4B05-AF84-86E3EEAC8B76}"/>
                </a:ext>
              </a:extLst>
            </p:cNvPr>
            <p:cNvSpPr/>
            <p:nvPr/>
          </p:nvSpPr>
          <p:spPr>
            <a:xfrm>
              <a:off x="8472338" y="3525590"/>
              <a:ext cx="313372" cy="339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D62D073-D0F9-4F25-87AD-D18A0CABF706}"/>
              </a:ext>
            </a:extLst>
          </p:cNvPr>
          <p:cNvSpPr txBox="1"/>
          <p:nvPr/>
        </p:nvSpPr>
        <p:spPr bwMode="auto">
          <a:xfrm>
            <a:off x="6600548" y="4032973"/>
            <a:ext cx="1804685" cy="2308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lnSpc>
                <a:spcPts val="9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b="1" u="sng" dirty="0">
                <a:solidFill>
                  <a:schemeClr val="accent5">
                    <a:lumMod val="75000"/>
                  </a:schemeClr>
                </a:solidFill>
              </a:rPr>
              <a:t>Подробнее о перевозках транспортом от 1,5 до 10 тонн </a:t>
            </a:r>
            <a:r>
              <a:rPr lang="en-US" sz="800" b="1" u="sng" dirty="0">
                <a:solidFill>
                  <a:schemeClr val="accent5">
                    <a:lumMod val="75000"/>
                  </a:schemeClr>
                </a:solidFill>
              </a:rPr>
              <a:t>&gt;&gt;&gt;</a:t>
            </a:r>
            <a:endParaRPr lang="ru-RU" altLang="ru-RU" sz="8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828950" y="329658"/>
            <a:ext cx="7029457" cy="14164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Перевозки выделенным транспортом </a:t>
            </a:r>
          </a:p>
        </p:txBody>
      </p:sp>
      <p:cxnSp>
        <p:nvCxnSpPr>
          <p:cNvPr id="10" name="Прямая соединительная линия 9"/>
          <p:cNvCxnSpPr>
            <a:cxnSpLocks/>
          </p:cNvCxnSpPr>
          <p:nvPr/>
        </p:nvCxnSpPr>
        <p:spPr bwMode="auto">
          <a:xfrm flipH="1">
            <a:off x="719138" y="277495"/>
            <a:ext cx="1438" cy="26543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46816" y="285338"/>
            <a:ext cx="238230" cy="205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703898" y="826638"/>
            <a:ext cx="6880797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1200"/>
              </a:spcAft>
              <a:buSzPct val="120000"/>
              <a:defRPr/>
            </a:pPr>
            <a:r>
              <a:rPr lang="ru-RU" sz="2000" b="1" dirty="0"/>
              <a:t>Перевозки по утвержденному плану (по графику)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322AE3-2DB7-4940-8743-6BD7E8575710}" type="slidenum">
              <a:rPr lang="ru-RU"/>
              <a:t>4</a:t>
            </a:fld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630F1F-92DC-4274-B31D-B48FAE1B46AF}"/>
              </a:ext>
            </a:extLst>
          </p:cNvPr>
          <p:cNvSpPr txBox="1"/>
          <p:nvPr/>
        </p:nvSpPr>
        <p:spPr bwMode="auto">
          <a:xfrm>
            <a:off x="703898" y="1356177"/>
            <a:ext cx="781145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ru-RU" sz="1000" dirty="0"/>
              <a:t>Отправки по заранее составленному плану: гарантия подачи транспорта по согласованным направлениям.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B0FA01-C310-45C9-AC4D-36EA6A1446E3}"/>
              </a:ext>
            </a:extLst>
          </p:cNvPr>
          <p:cNvSpPr txBox="1"/>
          <p:nvPr/>
        </p:nvSpPr>
        <p:spPr bwMode="auto">
          <a:xfrm>
            <a:off x="719138" y="1743014"/>
            <a:ext cx="2611561" cy="323890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lnSpc>
                <a:spcPct val="110000"/>
              </a:lnSpc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200" b="1" dirty="0"/>
              <a:t>Варианты графика</a:t>
            </a:r>
          </a:p>
          <a:p>
            <a:pPr lvl="0" fontAlgn="base"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b="1" spc="-30" dirty="0"/>
              <a:t>По дням. </a:t>
            </a:r>
          </a:p>
          <a:p>
            <a:pPr lvl="0" fontAlgn="base"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dirty="0"/>
              <a:t>Вы выбираете направления, дни недели или даты, когда необходимо подать транспорт. Наша машина приезжает точно в указанное время.</a:t>
            </a:r>
          </a:p>
          <a:p>
            <a:r>
              <a:rPr lang="ru-RU" sz="800" i="1" dirty="0"/>
              <a:t>Пример: ООО «ХХХ» необходимо в марте каждый понедельник и четверг по 5 машин для отправок из Санкт-Петербурга в Москву.</a:t>
            </a:r>
            <a:endParaRPr lang="ru-RU" sz="1000" dirty="0"/>
          </a:p>
          <a:p>
            <a:pPr lvl="0" fontAlgn="base">
              <a:spcBef>
                <a:spcPts val="800"/>
              </a:spcBef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b="1" spc="-30" dirty="0"/>
              <a:t>По объему. </a:t>
            </a:r>
          </a:p>
          <a:p>
            <a:pPr lvl="0" fontAlgn="base"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dirty="0"/>
              <a:t>Фиксируем направления и количество рейсов без указания точных дат. Равномерно предоставляем определенное количество машин в течение месяца. </a:t>
            </a:r>
          </a:p>
          <a:p>
            <a:pPr lvl="0" fontAlgn="base"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endParaRPr lang="ru-RU" sz="400" dirty="0"/>
          </a:p>
          <a:p>
            <a:r>
              <a:rPr lang="ru-RU" sz="800" i="1" dirty="0"/>
              <a:t>Пример: ООО «ХХХ» необходимо в марте в сумме </a:t>
            </a:r>
            <a:br>
              <a:rPr lang="ru-RU" sz="800" i="1" dirty="0"/>
            </a:br>
            <a:r>
              <a:rPr lang="ru-RU" sz="800" i="1" dirty="0"/>
              <a:t>50 </a:t>
            </a:r>
            <a:r>
              <a:rPr lang="ru-RU" sz="800" i="1" dirty="0" err="1"/>
              <a:t>еврофур</a:t>
            </a:r>
            <a:r>
              <a:rPr lang="ru-RU" sz="800" i="1" dirty="0"/>
              <a:t> для перевозки из Москвы в Краснодар.</a:t>
            </a:r>
            <a:endParaRPr lang="ru-RU" sz="800" dirty="0"/>
          </a:p>
          <a:p>
            <a:pPr fontAlgn="base">
              <a:lnSpc>
                <a:spcPct val="110000"/>
              </a:lnSpc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b="1" dirty="0"/>
              <a:t> </a:t>
            </a:r>
          </a:p>
          <a:p>
            <a:pPr fontAlgn="base">
              <a:lnSpc>
                <a:spcPct val="110000"/>
              </a:lnSpc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endParaRPr lang="ru-RU" sz="700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0F48FD-DEB3-4D53-A316-919B76F9C3A7}"/>
              </a:ext>
            </a:extLst>
          </p:cNvPr>
          <p:cNvSpPr txBox="1"/>
          <p:nvPr/>
        </p:nvSpPr>
        <p:spPr bwMode="auto">
          <a:xfrm>
            <a:off x="4170363" y="1743014"/>
            <a:ext cx="3102504" cy="267926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200" b="1" dirty="0"/>
              <a:t>Преимущества</a:t>
            </a:r>
          </a:p>
          <a:p>
            <a:pPr marL="144000" lvl="0" indent="-144000">
              <a:spcAft>
                <a:spcPts val="300"/>
              </a:spcAft>
              <a:buClr>
                <a:srgbClr val="FFC000"/>
              </a:buClr>
              <a:buSzPct val="120000"/>
              <a:buFont typeface="Arial"/>
              <a:buChar char="•"/>
              <a:defRPr/>
            </a:pPr>
            <a:r>
              <a:rPr lang="ru-RU" sz="1000" dirty="0">
                <a:latin typeface="Arial"/>
                <a:cs typeface="Arial"/>
              </a:rPr>
              <a:t>Гарантированная подача транспорта: машины для ваших грузов мы назначим в первую очередь</a:t>
            </a:r>
          </a:p>
          <a:p>
            <a:pPr marL="144000" lvl="0" indent="-144000">
              <a:spcAft>
                <a:spcPts val="300"/>
              </a:spcAft>
              <a:buClr>
                <a:srgbClr val="FFC000"/>
              </a:buClr>
              <a:buSzPct val="120000"/>
              <a:buFont typeface="Arial"/>
              <a:buChar char="•"/>
              <a:defRPr/>
            </a:pPr>
            <a:r>
              <a:rPr lang="ru-RU" sz="1000" dirty="0">
                <a:latin typeface="Arial"/>
                <a:cs typeface="Arial"/>
              </a:rPr>
              <a:t>Возможность зафиксировать стоимость</a:t>
            </a:r>
          </a:p>
          <a:p>
            <a:pPr marL="144000" lvl="0" indent="-144000">
              <a:spcAft>
                <a:spcPts val="300"/>
              </a:spcAft>
              <a:buClr>
                <a:srgbClr val="FFC000"/>
              </a:buClr>
              <a:buSzPct val="120000"/>
              <a:buFont typeface="Arial"/>
              <a:buChar char="•"/>
              <a:defRPr/>
            </a:pPr>
            <a:r>
              <a:rPr lang="ru-RU" sz="1000" dirty="0"/>
              <a:t>Транспорт грузоподъемность от 1,5 до 20 т с различными видами полуприцепов: тентованными, изотермическими и рефрижераторными</a:t>
            </a:r>
          </a:p>
          <a:p>
            <a:pPr marL="144000" lvl="0" indent="-144000">
              <a:spcAft>
                <a:spcPts val="300"/>
              </a:spcAft>
              <a:buClr>
                <a:srgbClr val="FFC000"/>
              </a:buClr>
              <a:buSzPct val="120000"/>
              <a:buFont typeface="Arial"/>
              <a:buChar char="•"/>
              <a:defRPr/>
            </a:pPr>
            <a:r>
              <a:rPr lang="ru-RU" sz="1000" dirty="0"/>
              <a:t>Гибкая тарифная политика в зависимости от дня отправки груза</a:t>
            </a:r>
          </a:p>
          <a:p>
            <a:pPr marL="144000" lvl="0" indent="-144000">
              <a:spcAft>
                <a:spcPts val="300"/>
              </a:spcAft>
              <a:buClr>
                <a:srgbClr val="FFC000"/>
              </a:buClr>
              <a:buSzPct val="120000"/>
              <a:buFont typeface="Arial"/>
              <a:buChar char="•"/>
              <a:defRPr/>
            </a:pPr>
            <a:r>
              <a:rPr lang="ru-RU" sz="1000" dirty="0"/>
              <a:t>Экономия </a:t>
            </a:r>
            <a:r>
              <a:rPr lang="ru-RU" sz="1000" dirty="0">
                <a:latin typeface="Arial"/>
                <a:cs typeface="Arial"/>
              </a:rPr>
              <a:t>времени на поиск транспорта</a:t>
            </a:r>
          </a:p>
          <a:p>
            <a:pPr marL="144000" lvl="0" indent="-144000">
              <a:spcAft>
                <a:spcPts val="300"/>
              </a:spcAft>
              <a:buClr>
                <a:srgbClr val="FFC000"/>
              </a:buClr>
              <a:buSzPct val="120000"/>
              <a:buFont typeface="Arial"/>
              <a:buChar char="•"/>
              <a:defRPr/>
            </a:pPr>
            <a:r>
              <a:rPr lang="ru-RU" sz="1000" dirty="0">
                <a:latin typeface="Arial"/>
                <a:cs typeface="Arial"/>
              </a:rPr>
              <a:t>Наличие пропусков на въезд грузового транспорта на территорию Москвы </a:t>
            </a:r>
          </a:p>
          <a:p>
            <a:pPr fontAlgn="base">
              <a:lnSpc>
                <a:spcPct val="110000"/>
              </a:lnSpc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b="1" dirty="0"/>
              <a:t> </a:t>
            </a:r>
          </a:p>
          <a:p>
            <a:pPr fontAlgn="base">
              <a:lnSpc>
                <a:spcPct val="110000"/>
              </a:lnSpc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endParaRPr lang="ru-RU" sz="700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675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Picture 36">
            <a:extLst>
              <a:ext uri="{FF2B5EF4-FFF2-40B4-BE49-F238E27FC236}">
                <a16:creationId xmlns:a16="http://schemas.microsoft.com/office/drawing/2014/main" id="{00F90921-7CEE-4E6A-AFEC-A247C542301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2109" y="1445938"/>
            <a:ext cx="4688618" cy="28709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 bwMode="auto">
          <a:xfrm>
            <a:off x="828950" y="329658"/>
            <a:ext cx="7029457" cy="14164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Перевозки выделенным транспортом </a:t>
            </a:r>
          </a:p>
        </p:txBody>
      </p:sp>
      <p:cxnSp>
        <p:nvCxnSpPr>
          <p:cNvPr id="10" name="Прямая соединительная линия 9"/>
          <p:cNvCxnSpPr>
            <a:cxnSpLocks/>
          </p:cNvCxnSpPr>
          <p:nvPr/>
        </p:nvCxnSpPr>
        <p:spPr bwMode="auto">
          <a:xfrm flipH="1">
            <a:off x="719138" y="277495"/>
            <a:ext cx="1438" cy="26543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46816" y="285338"/>
            <a:ext cx="238230" cy="205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703898" y="826638"/>
            <a:ext cx="6880797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ru-RU" sz="2000" b="1" dirty="0"/>
              <a:t>Перевозки в свободном режиме (спот)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322AE3-2DB7-4940-8743-6BD7E8575710}" type="slidenum">
              <a:rPr lang="ru-RU"/>
              <a:t>5</a:t>
            </a:fld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630F1F-92DC-4274-B31D-B48FAE1B46AF}"/>
              </a:ext>
            </a:extLst>
          </p:cNvPr>
          <p:cNvSpPr txBox="1"/>
          <p:nvPr/>
        </p:nvSpPr>
        <p:spPr bwMode="auto">
          <a:xfrm>
            <a:off x="703898" y="1356177"/>
            <a:ext cx="4604702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ru-RU" sz="1000" dirty="0"/>
              <a:t>Отправки по запросу клиента без привязки к датам и количеству машин: услуга оказывается при наличии свободных машин в регионе.</a:t>
            </a:r>
            <a:endParaRPr lang="ru-RU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DE07E2-3799-4AF9-9D6F-CC39F6EE8F1E}"/>
              </a:ext>
            </a:extLst>
          </p:cNvPr>
          <p:cNvSpPr txBox="1"/>
          <p:nvPr/>
        </p:nvSpPr>
        <p:spPr bwMode="auto">
          <a:xfrm>
            <a:off x="719138" y="1910470"/>
            <a:ext cx="3138696" cy="246689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200" b="1" dirty="0"/>
              <a:t>Преимущества</a:t>
            </a:r>
          </a:p>
          <a:p>
            <a:pPr marL="144000" indent="-144000">
              <a:spcAft>
                <a:spcPts val="300"/>
              </a:spcAft>
              <a:buClr>
                <a:srgbClr val="FFC000"/>
              </a:buClr>
              <a:buSzPct val="120000"/>
              <a:buFont typeface="Arial"/>
              <a:buChar char="•"/>
              <a:defRPr/>
            </a:pPr>
            <a:r>
              <a:rPr lang="ru-RU" sz="1000" dirty="0">
                <a:latin typeface="Arial"/>
                <a:cs typeface="Arial"/>
              </a:rPr>
              <a:t>Подходит для разовых или срочных перевозок</a:t>
            </a:r>
          </a:p>
          <a:p>
            <a:pPr marL="144000" indent="-144000">
              <a:spcAft>
                <a:spcPts val="300"/>
              </a:spcAft>
              <a:buClr>
                <a:srgbClr val="FFC000"/>
              </a:buClr>
              <a:buSzPct val="120000"/>
              <a:buFont typeface="Arial"/>
              <a:buChar char="•"/>
              <a:defRPr/>
            </a:pPr>
            <a:r>
              <a:rPr lang="ru-RU" sz="1000" dirty="0">
                <a:latin typeface="Arial"/>
                <a:cs typeface="Arial"/>
              </a:rPr>
              <a:t>Возможность зафиксировать стоимость</a:t>
            </a:r>
          </a:p>
          <a:p>
            <a:pPr marL="144000" lvl="0" indent="-144000">
              <a:spcAft>
                <a:spcPts val="300"/>
              </a:spcAft>
              <a:buClr>
                <a:srgbClr val="FFC000"/>
              </a:buClr>
              <a:buSzPct val="120000"/>
              <a:buFont typeface="Arial"/>
              <a:buChar char="•"/>
              <a:defRPr/>
            </a:pPr>
            <a:r>
              <a:rPr lang="ru-RU" sz="1000" dirty="0"/>
              <a:t>Транспорт грузоподъемность от 1,5 до 20 т с различными видами полуприцепов: тентованными, изотермическими и рефрижераторными</a:t>
            </a:r>
          </a:p>
          <a:p>
            <a:pPr marL="144000" lvl="0" indent="-144000">
              <a:spcAft>
                <a:spcPts val="300"/>
              </a:spcAft>
              <a:buClr>
                <a:srgbClr val="FFC000"/>
              </a:buClr>
              <a:buSzPct val="120000"/>
              <a:buFont typeface="Arial"/>
              <a:buChar char="•"/>
              <a:defRPr/>
            </a:pPr>
            <a:r>
              <a:rPr lang="ru-RU" sz="1000" dirty="0"/>
              <a:t>Гибкая тарифная политика в зависимости от дня отправки груза</a:t>
            </a:r>
          </a:p>
          <a:p>
            <a:pPr marL="144000" lvl="0" indent="-144000">
              <a:spcAft>
                <a:spcPts val="300"/>
              </a:spcAft>
              <a:buClr>
                <a:srgbClr val="FFC000"/>
              </a:buClr>
              <a:buSzPct val="120000"/>
              <a:buFont typeface="Arial"/>
              <a:buChar char="•"/>
              <a:defRPr/>
            </a:pPr>
            <a:r>
              <a:rPr lang="ru-RU" sz="1000" dirty="0">
                <a:latin typeface="Arial"/>
                <a:cs typeface="Arial"/>
              </a:rPr>
              <a:t>Широкая география перевозок: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ru-RU" sz="1000" dirty="0">
                <a:latin typeface="Arial"/>
                <a:cs typeface="Arial"/>
              </a:rPr>
              <a:t>работаем </a:t>
            </a:r>
            <a:br>
              <a:rPr lang="ru-RU" sz="1000" dirty="0">
                <a:latin typeface="Arial"/>
                <a:cs typeface="Arial"/>
              </a:rPr>
            </a:br>
            <a:r>
              <a:rPr lang="ru-RU" sz="1000" dirty="0">
                <a:latin typeface="Arial"/>
                <a:cs typeface="Arial"/>
              </a:rPr>
              <a:t>на всей территории РФ</a:t>
            </a:r>
          </a:p>
          <a:p>
            <a:pPr marL="144000" indent="-144000">
              <a:spcAft>
                <a:spcPts val="300"/>
              </a:spcAft>
              <a:buClr>
                <a:srgbClr val="FFC000"/>
              </a:buClr>
              <a:buSzPct val="120000"/>
              <a:buFont typeface="Arial"/>
              <a:buChar char="•"/>
              <a:defRPr/>
            </a:pPr>
            <a:r>
              <a:rPr lang="ru-RU" sz="1000" dirty="0">
                <a:latin typeface="Arial"/>
                <a:cs typeface="Arial"/>
              </a:rPr>
              <a:t>Наличие пропусков на въезд грузового транспорта на территорию Москвы </a:t>
            </a:r>
            <a:endParaRPr lang="ru-RU" sz="1000" dirty="0"/>
          </a:p>
          <a:p>
            <a:pPr fontAlgn="base">
              <a:lnSpc>
                <a:spcPct val="110000"/>
              </a:lnSpc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endParaRPr lang="ru-RU" sz="700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89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828950" y="329658"/>
            <a:ext cx="7029457" cy="14164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Перевозки выделенным транспортом </a:t>
            </a:r>
          </a:p>
        </p:txBody>
      </p:sp>
      <p:cxnSp>
        <p:nvCxnSpPr>
          <p:cNvPr id="10" name="Прямая соединительная линия 9"/>
          <p:cNvCxnSpPr>
            <a:cxnSpLocks/>
          </p:cNvCxnSpPr>
          <p:nvPr/>
        </p:nvCxnSpPr>
        <p:spPr bwMode="auto">
          <a:xfrm flipH="1">
            <a:off x="719138" y="277495"/>
            <a:ext cx="1438" cy="26543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46816" y="285338"/>
            <a:ext cx="238230" cy="205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703898" y="826638"/>
            <a:ext cx="6880797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ru-RU" sz="2000" b="1" dirty="0"/>
              <a:t>Городские и пригородные перевозки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322AE3-2DB7-4940-8743-6BD7E8575710}" type="slidenum">
              <a:rPr lang="ru-RU"/>
              <a:t>6</a:t>
            </a:fld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630F1F-92DC-4274-B31D-B48FAE1B46AF}"/>
              </a:ext>
            </a:extLst>
          </p:cNvPr>
          <p:cNvSpPr txBox="1"/>
          <p:nvPr/>
        </p:nvSpPr>
        <p:spPr bwMode="auto">
          <a:xfrm>
            <a:off x="703898" y="1356177"/>
            <a:ext cx="460470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ru-RU" sz="1000" dirty="0"/>
              <a:t>Перевозки </a:t>
            </a:r>
            <a:r>
              <a:rPr lang="ru-RU" sz="1000" dirty="0" err="1"/>
              <a:t>еврофурами</a:t>
            </a:r>
            <a:r>
              <a:rPr lang="ru-RU" sz="1000" dirty="0"/>
              <a:t> в рамках города и пригорода</a:t>
            </a:r>
            <a:endParaRPr lang="ru-RU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94A350-2ED4-4B98-8623-D9443DAF2207}"/>
              </a:ext>
            </a:extLst>
          </p:cNvPr>
          <p:cNvSpPr txBox="1"/>
          <p:nvPr/>
        </p:nvSpPr>
        <p:spPr bwMode="auto">
          <a:xfrm>
            <a:off x="710248" y="1741393"/>
            <a:ext cx="2611561" cy="18742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lnSpc>
                <a:spcPct val="110000"/>
              </a:lnSpc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200" b="1" dirty="0"/>
              <a:t>3 пакетных предложения</a:t>
            </a:r>
            <a:endParaRPr lang="ru-RU" sz="700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AB20F4-A207-45EB-922C-770D32668A3F}"/>
              </a:ext>
            </a:extLst>
          </p:cNvPr>
          <p:cNvSpPr txBox="1"/>
          <p:nvPr/>
        </p:nvSpPr>
        <p:spPr bwMode="auto">
          <a:xfrm>
            <a:off x="712788" y="2017490"/>
            <a:ext cx="2045652" cy="166821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b="1" dirty="0"/>
              <a:t>Классический* </a:t>
            </a:r>
          </a:p>
          <a:p>
            <a:pPr fontAlgn="base"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dirty="0"/>
              <a:t>Заказ транспорта до 8 часов 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ru-RU" sz="1000" spc="-20" dirty="0"/>
              <a:t>с пробегом до 200 км в радиусе 50 км. </a:t>
            </a:r>
            <a:r>
              <a:rPr lang="ru-RU" sz="1000" dirty="0"/>
              <a:t>Подача круглосуточно.</a:t>
            </a:r>
          </a:p>
          <a:p>
            <a:pPr fontAlgn="base"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dirty="0"/>
              <a:t>В Москве и Санкт-Петербурге возможна подача транспорта 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ru-RU" sz="1000" dirty="0"/>
              <a:t>с изотермическим полуприцепом 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ru-RU" sz="1000" dirty="0"/>
              <a:t>и рефрижераторной установкой.</a:t>
            </a:r>
          </a:p>
          <a:p>
            <a:pPr fontAlgn="base">
              <a:lnSpc>
                <a:spcPct val="110000"/>
              </a:lnSpc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b="1" dirty="0"/>
              <a:t> </a:t>
            </a:r>
          </a:p>
          <a:p>
            <a:pPr fontAlgn="base">
              <a:lnSpc>
                <a:spcPct val="110000"/>
              </a:lnSpc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endParaRPr lang="ru-RU" sz="700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033014-98FD-4469-A497-8284AE557249}"/>
              </a:ext>
            </a:extLst>
          </p:cNvPr>
          <p:cNvSpPr txBox="1"/>
          <p:nvPr/>
        </p:nvSpPr>
        <p:spPr bwMode="auto">
          <a:xfrm>
            <a:off x="3301489" y="2017490"/>
            <a:ext cx="2411560" cy="187904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b="1" dirty="0"/>
              <a:t>Гарантированный</a:t>
            </a:r>
          </a:p>
          <a:p>
            <a:pPr fontAlgn="base"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dirty="0"/>
              <a:t>Заказ транспорта до 10 часов 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ru-RU" sz="1000" dirty="0"/>
              <a:t>с пробегом до 300 км внутри одного </a:t>
            </a:r>
            <a:r>
              <a:rPr lang="ru-RU" sz="1000" spc="-30" dirty="0">
                <a:latin typeface="Arial"/>
                <a:cs typeface="Arial"/>
              </a:rPr>
              <a:t>города (пригорода) с гарантированной </a:t>
            </a:r>
            <a:r>
              <a:rPr lang="ru-RU" sz="1000" dirty="0"/>
              <a:t>подачей по графику. Подача круглосуточно. </a:t>
            </a:r>
          </a:p>
          <a:p>
            <a:r>
              <a:rPr lang="ru-RU" sz="1000" dirty="0"/>
              <a:t>Действует в городах: 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ru-RU" sz="1000" dirty="0"/>
              <a:t>Санкт-Петербург, Москва. </a:t>
            </a:r>
          </a:p>
          <a:p>
            <a:r>
              <a:rPr lang="ru-RU" sz="1000" dirty="0"/>
              <a:t>Возможна подача транспорта 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ru-RU" sz="1000" dirty="0"/>
              <a:t>с изотермическим полуприцепом 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ru-RU" sz="1000" dirty="0"/>
              <a:t>и рефрижераторной установкой.</a:t>
            </a:r>
            <a:endParaRPr lang="ru-RU" sz="800" b="1" dirty="0"/>
          </a:p>
          <a:p>
            <a:pPr fontAlgn="base">
              <a:lnSpc>
                <a:spcPct val="110000"/>
              </a:lnSpc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endParaRPr lang="ru-RU" sz="700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4E07F2-E69F-412B-9B48-A4CD1D9289E4}"/>
              </a:ext>
            </a:extLst>
          </p:cNvPr>
          <p:cNvSpPr txBox="1"/>
          <p:nvPr/>
        </p:nvSpPr>
        <p:spPr bwMode="auto">
          <a:xfrm>
            <a:off x="6155570" y="2017490"/>
            <a:ext cx="2678550" cy="169277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b="1" dirty="0"/>
              <a:t>Городской</a:t>
            </a:r>
            <a:endParaRPr lang="ru-RU" sz="1000" dirty="0"/>
          </a:p>
          <a:p>
            <a:pPr fontAlgn="base"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spc="-30" dirty="0">
                <a:latin typeface="Arial"/>
                <a:cs typeface="Arial"/>
              </a:rPr>
              <a:t>Заказ транспорта до 6 часов с пробегом 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ru-RU" sz="1000" dirty="0"/>
              <a:t>до 100-150 км. Подача круглосуточно. </a:t>
            </a:r>
          </a:p>
          <a:p>
            <a:pPr fontAlgn="base"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dirty="0"/>
              <a:t>Действует в городах: 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ru-RU" sz="1000" dirty="0"/>
              <a:t>Санкт-Петербург, Москва. </a:t>
            </a:r>
          </a:p>
          <a:p>
            <a:pPr fontAlgn="base"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dirty="0"/>
              <a:t>Возможна подача транспорта 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ru-RU" sz="1000" dirty="0"/>
              <a:t>с изотермическим полуприцепом 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ru-RU" sz="1000" dirty="0"/>
              <a:t>и рефрижераторной установкой. </a:t>
            </a:r>
          </a:p>
          <a:p>
            <a:pPr fontAlgn="base"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spc="-30" dirty="0">
                <a:latin typeface="Arial"/>
                <a:cs typeface="Arial"/>
              </a:rPr>
              <a:t>Условия оказания перевозки: при наличии </a:t>
            </a:r>
            <a:r>
              <a:rPr lang="ru-RU" sz="1000" dirty="0"/>
              <a:t>свободного транспорта в регионе.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225B23-1287-4CF7-A9FC-2F41582B3B5D}"/>
              </a:ext>
            </a:extLst>
          </p:cNvPr>
          <p:cNvSpPr txBox="1"/>
          <p:nvPr/>
        </p:nvSpPr>
        <p:spPr bwMode="auto">
          <a:xfrm>
            <a:off x="703898" y="3898406"/>
            <a:ext cx="4321300" cy="77412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200" b="1" dirty="0"/>
              <a:t>Преимущества</a:t>
            </a:r>
          </a:p>
          <a:p>
            <a:pPr marL="144000" indent="-144000">
              <a:spcAft>
                <a:spcPts val="300"/>
              </a:spcAft>
              <a:buClr>
                <a:srgbClr val="FFC000"/>
              </a:buClr>
              <a:buSzPct val="120000"/>
              <a:buFont typeface="Arial"/>
              <a:buChar char="•"/>
              <a:defRPr/>
            </a:pPr>
            <a:r>
              <a:rPr lang="ru-RU" sz="1000" spc="-30" dirty="0">
                <a:latin typeface="Arial"/>
                <a:cs typeface="Arial"/>
              </a:rPr>
              <a:t>Количество адресов погрузки и выгрузки не ограничено </a:t>
            </a:r>
          </a:p>
          <a:p>
            <a:pPr marL="144000" indent="-144000">
              <a:spcAft>
                <a:spcPts val="300"/>
              </a:spcAft>
              <a:buClr>
                <a:srgbClr val="FFC000"/>
              </a:buClr>
              <a:buSzPct val="120000"/>
              <a:buFont typeface="Arial"/>
              <a:buChar char="•"/>
              <a:defRPr/>
            </a:pPr>
            <a:r>
              <a:rPr lang="ru-RU" sz="1000" spc="-30" dirty="0">
                <a:latin typeface="Arial"/>
                <a:cs typeface="Arial"/>
              </a:rPr>
              <a:t>Перевозка большого объема груза на короткие расстояния</a:t>
            </a:r>
            <a:endParaRPr lang="ru-RU" sz="800" b="1" spc="-30" dirty="0"/>
          </a:p>
          <a:p>
            <a:pPr fontAlgn="base">
              <a:lnSpc>
                <a:spcPct val="110000"/>
              </a:lnSpc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endParaRPr lang="ru-RU" sz="700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58DAEC-A11C-4773-B31F-80C92578A964}"/>
              </a:ext>
            </a:extLst>
          </p:cNvPr>
          <p:cNvSpPr txBox="1"/>
          <p:nvPr/>
        </p:nvSpPr>
        <p:spPr bwMode="auto">
          <a:xfrm>
            <a:off x="4447652" y="4015564"/>
            <a:ext cx="4737600" cy="64793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ru-RU" sz="1000" dirty="0"/>
              <a:t> </a:t>
            </a:r>
          </a:p>
          <a:p>
            <a:pPr marL="144000" indent="-144000">
              <a:spcAft>
                <a:spcPts val="300"/>
              </a:spcAft>
              <a:buClr>
                <a:srgbClr val="FFC000"/>
              </a:buClr>
              <a:buSzPct val="120000"/>
              <a:buFont typeface="Arial"/>
              <a:buChar char="•"/>
              <a:defRPr/>
            </a:pPr>
            <a:r>
              <a:rPr lang="ru-RU" sz="1000" dirty="0">
                <a:latin typeface="Arial"/>
                <a:cs typeface="Arial"/>
              </a:rPr>
              <a:t>Фиксированная ставка за перевозку</a:t>
            </a:r>
          </a:p>
          <a:p>
            <a:pPr marL="144000" indent="-144000">
              <a:spcAft>
                <a:spcPts val="300"/>
              </a:spcAft>
              <a:buClr>
                <a:srgbClr val="FFC000"/>
              </a:buClr>
              <a:buSzPct val="120000"/>
              <a:buFont typeface="Arial"/>
              <a:buChar char="•"/>
              <a:defRPr/>
            </a:pPr>
            <a:r>
              <a:rPr lang="ru-RU" sz="1000" spc="-30" dirty="0">
                <a:latin typeface="Arial"/>
                <a:cs typeface="Arial"/>
              </a:rPr>
              <a:t>Наличие пропусков на въезд грузового транспорта на территорию Москвы  </a:t>
            </a:r>
          </a:p>
          <a:p>
            <a:pPr fontAlgn="base">
              <a:lnSpc>
                <a:spcPct val="110000"/>
              </a:lnSpc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endParaRPr lang="ru-RU" sz="700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F560B6-3AE1-47E1-8AF5-5AA7A17269B9}"/>
              </a:ext>
            </a:extLst>
          </p:cNvPr>
          <p:cNvSpPr txBox="1"/>
          <p:nvPr/>
        </p:nvSpPr>
        <p:spPr bwMode="auto">
          <a:xfrm>
            <a:off x="624417" y="4735835"/>
            <a:ext cx="48125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*География ограничена, предложение действует при наличии свободного транспорта в регионе</a:t>
            </a:r>
          </a:p>
        </p:txBody>
      </p:sp>
    </p:spTree>
    <p:extLst>
      <p:ext uri="{BB962C8B-B14F-4D97-AF65-F5344CB8AC3E}">
        <p14:creationId xmlns:p14="http://schemas.microsoft.com/office/powerpoint/2010/main" val="2656330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88DB84-9717-45C9-AE9C-6CE6E296856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888" y="3180260"/>
            <a:ext cx="6245475" cy="17763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828950" y="329658"/>
            <a:ext cx="7029457" cy="14164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Перевозки выделенным транспортом </a:t>
            </a:r>
          </a:p>
        </p:txBody>
      </p:sp>
      <p:cxnSp>
        <p:nvCxnSpPr>
          <p:cNvPr id="10" name="Прямая соединительная линия 9"/>
          <p:cNvCxnSpPr>
            <a:cxnSpLocks/>
          </p:cNvCxnSpPr>
          <p:nvPr/>
        </p:nvCxnSpPr>
        <p:spPr bwMode="auto">
          <a:xfrm flipH="1">
            <a:off x="719138" y="277495"/>
            <a:ext cx="1438" cy="26543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46816" y="285338"/>
            <a:ext cx="238230" cy="205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703898" y="826638"/>
            <a:ext cx="6880797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ru-RU" sz="2000" b="1" dirty="0"/>
              <a:t>Транспорт с водителем в любое время*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322AE3-2DB7-4940-8743-6BD7E8575710}" type="slidenum">
              <a:rPr lang="ru-RU"/>
              <a:t>7</a:t>
            </a:fld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630F1F-92DC-4274-B31D-B48FAE1B46AF}"/>
              </a:ext>
            </a:extLst>
          </p:cNvPr>
          <p:cNvSpPr txBox="1"/>
          <p:nvPr/>
        </p:nvSpPr>
        <p:spPr bwMode="auto">
          <a:xfrm>
            <a:off x="703898" y="1356177"/>
            <a:ext cx="4604702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ru-RU" sz="1000" dirty="0"/>
              <a:t>Транспорт на любой срок от 7 дней, чтобы вы могли перевозить столько, сколько нужно – вне зависимости от объема перевозок и расстояния.</a:t>
            </a:r>
            <a:endParaRPr lang="ru-RU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5B1537-5A89-44E7-BD1B-F3AFC1DF4793}"/>
              </a:ext>
            </a:extLst>
          </p:cNvPr>
          <p:cNvSpPr txBox="1"/>
          <p:nvPr/>
        </p:nvSpPr>
        <p:spPr bwMode="auto">
          <a:xfrm>
            <a:off x="703898" y="1897665"/>
            <a:ext cx="2278062" cy="128259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200" b="1" dirty="0"/>
              <a:t>Условия оказания услуги </a:t>
            </a:r>
            <a:endParaRPr lang="en-US" sz="1200" b="1" dirty="0"/>
          </a:p>
          <a:p>
            <a:pPr fontAlgn="base">
              <a:lnSpc>
                <a:spcPct val="1100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dirty="0"/>
              <a:t>Вы можете корректировать маршруты под ваши задачи, планировать загрузку без четкой привязки к дате и времени.</a:t>
            </a:r>
            <a:r>
              <a:rPr lang="en-US" sz="1000" dirty="0"/>
              <a:t> </a:t>
            </a:r>
            <a:r>
              <a:rPr lang="ru-RU" sz="1000" dirty="0"/>
              <a:t>Техническое обслуживание транспорта и организацию рейсов мы берем на себя.</a:t>
            </a:r>
            <a:endParaRPr lang="ru-RU" sz="700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EC751C-E305-49AA-8EE0-E7453192A0B2}"/>
              </a:ext>
            </a:extLst>
          </p:cNvPr>
          <p:cNvSpPr txBox="1"/>
          <p:nvPr/>
        </p:nvSpPr>
        <p:spPr bwMode="auto">
          <a:xfrm>
            <a:off x="628650" y="4736557"/>
            <a:ext cx="36904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*Услуга не предоставляется в Калининграде и Калининградской области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117255-9C60-4335-ACF4-96F5183186F1}"/>
              </a:ext>
            </a:extLst>
          </p:cNvPr>
          <p:cNvSpPr txBox="1"/>
          <p:nvPr/>
        </p:nvSpPr>
        <p:spPr bwMode="auto">
          <a:xfrm>
            <a:off x="3311525" y="1897665"/>
            <a:ext cx="5796915" cy="171284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200" b="1" dirty="0"/>
              <a:t>Преимущества</a:t>
            </a:r>
            <a:r>
              <a:rPr lang="ru-RU" sz="1000" dirty="0"/>
              <a:t> </a:t>
            </a:r>
          </a:p>
          <a:p>
            <a:pPr marL="144000" indent="-144000">
              <a:spcAft>
                <a:spcPts val="300"/>
              </a:spcAft>
              <a:buClr>
                <a:srgbClr val="FFC000"/>
              </a:buClr>
              <a:buSzPct val="120000"/>
              <a:buFont typeface="Arial"/>
              <a:buChar char="•"/>
              <a:defRPr/>
            </a:pPr>
            <a:r>
              <a:rPr lang="ru-RU" sz="1000" spc="-30" dirty="0">
                <a:latin typeface="Arial"/>
                <a:cs typeface="Arial"/>
              </a:rPr>
              <a:t>Различные типы транспорта и полуприцепов под ваши задачи и объем груза от 1,5 до 20 тонн</a:t>
            </a:r>
          </a:p>
          <a:p>
            <a:pPr marL="144000" indent="-144000">
              <a:spcAft>
                <a:spcPts val="300"/>
              </a:spcAft>
              <a:buClr>
                <a:srgbClr val="FFC000"/>
              </a:buClr>
              <a:buSzPct val="120000"/>
              <a:buFont typeface="Arial"/>
              <a:buChar char="•"/>
              <a:defRPr/>
            </a:pPr>
            <a:r>
              <a:rPr lang="ru-RU" sz="1000" dirty="0">
                <a:latin typeface="Arial"/>
                <a:cs typeface="Arial"/>
              </a:rPr>
              <a:t>Гарантированная подача транспорта в установленное время 24/7</a:t>
            </a:r>
          </a:p>
          <a:p>
            <a:pPr marL="144000" indent="-144000">
              <a:spcAft>
                <a:spcPts val="300"/>
              </a:spcAft>
              <a:buClr>
                <a:srgbClr val="FFC000"/>
              </a:buClr>
              <a:buSzPct val="120000"/>
              <a:buFont typeface="Arial"/>
              <a:buChar char="•"/>
              <a:defRPr/>
            </a:pPr>
            <a:r>
              <a:rPr lang="ru-RU" sz="1000" dirty="0">
                <a:latin typeface="Arial"/>
                <a:cs typeface="Arial"/>
              </a:rPr>
              <a:t>Фиксированная стоимость на весь период. Вы можете планировать бюджет заранее, </a:t>
            </a:r>
            <a:r>
              <a:rPr lang="en-US" sz="1000" dirty="0">
                <a:latin typeface="Arial"/>
                <a:cs typeface="Arial"/>
              </a:rPr>
              <a:t/>
            </a:r>
            <a:br>
              <a:rPr lang="en-US" sz="1000" dirty="0">
                <a:latin typeface="Arial"/>
                <a:cs typeface="Arial"/>
              </a:rPr>
            </a:br>
            <a:r>
              <a:rPr lang="ru-RU" sz="1000" dirty="0">
                <a:latin typeface="Arial"/>
                <a:cs typeface="Arial"/>
              </a:rPr>
              <a:t>без риска скачка ставок</a:t>
            </a:r>
          </a:p>
          <a:p>
            <a:pPr marL="144000" indent="-144000">
              <a:spcAft>
                <a:spcPts val="300"/>
              </a:spcAft>
              <a:buClr>
                <a:srgbClr val="FFC000"/>
              </a:buClr>
              <a:buSzPct val="120000"/>
              <a:buFont typeface="Arial"/>
              <a:buChar char="•"/>
              <a:defRPr/>
            </a:pPr>
            <a:r>
              <a:rPr lang="ru-RU" sz="1000" dirty="0">
                <a:latin typeface="Arial"/>
                <a:cs typeface="Arial"/>
              </a:rPr>
              <a:t>Документальное сопровождение и техническое обслуживание на стороне компании</a:t>
            </a:r>
          </a:p>
          <a:p>
            <a:pPr marL="144000" indent="-144000">
              <a:spcAft>
                <a:spcPts val="300"/>
              </a:spcAft>
              <a:buClr>
                <a:srgbClr val="FFC000"/>
              </a:buClr>
              <a:buSzPct val="120000"/>
              <a:buFont typeface="Arial"/>
              <a:buChar char="•"/>
              <a:defRPr/>
            </a:pPr>
            <a:r>
              <a:rPr lang="ru-RU" sz="1000" dirty="0">
                <a:latin typeface="Arial"/>
                <a:cs typeface="Arial"/>
              </a:rPr>
              <a:t>Наличие пропусков на въезд грузового транспорта на территорию Москвы </a:t>
            </a:r>
          </a:p>
          <a:p>
            <a:pPr marL="144000" indent="-144000" fontAlgn="base">
              <a:lnSpc>
                <a:spcPct val="110000"/>
              </a:lnSpc>
              <a:spcAft>
                <a:spcPts val="300"/>
              </a:spcAft>
              <a:buClr>
                <a:srgbClr val="FFC000"/>
              </a:buClr>
              <a:buSzPct val="120000"/>
              <a:buFont typeface="Arial"/>
              <a:buChar char="•"/>
              <a:tabLst>
                <a:tab pos="457200" algn="l"/>
              </a:tabLst>
              <a:defRPr/>
            </a:pPr>
            <a:endParaRPr lang="ru-RU" sz="1000" dirty="0">
              <a:latin typeface="Arial"/>
              <a:cs typeface="Arial"/>
            </a:endParaRPr>
          </a:p>
          <a:p>
            <a:pPr fontAlgn="base">
              <a:lnSpc>
                <a:spcPct val="110000"/>
              </a:lnSpc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endParaRPr lang="ru-RU" sz="700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33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0D7222-516C-4A99-81AD-4200E44FDC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4748" y="1711161"/>
            <a:ext cx="4539801" cy="26057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828950" y="329658"/>
            <a:ext cx="7029457" cy="14164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Перевозки выделенным транспортом </a:t>
            </a:r>
          </a:p>
        </p:txBody>
      </p:sp>
      <p:cxnSp>
        <p:nvCxnSpPr>
          <p:cNvPr id="10" name="Прямая соединительная линия 9"/>
          <p:cNvCxnSpPr>
            <a:cxnSpLocks/>
          </p:cNvCxnSpPr>
          <p:nvPr/>
        </p:nvCxnSpPr>
        <p:spPr bwMode="auto">
          <a:xfrm flipH="1">
            <a:off x="719138" y="277495"/>
            <a:ext cx="1438" cy="26543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46816" y="285338"/>
            <a:ext cx="238230" cy="205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703898" y="826638"/>
            <a:ext cx="6880797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ru-RU" sz="2000" b="1" dirty="0"/>
              <a:t>Перевозки за рубеж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322AE3-2DB7-4940-8743-6BD7E8575710}" type="slidenum">
              <a:rPr lang="ru-RU"/>
              <a:t>8</a:t>
            </a:fld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630F1F-92DC-4274-B31D-B48FAE1B46AF}"/>
              </a:ext>
            </a:extLst>
          </p:cNvPr>
          <p:cNvSpPr txBox="1"/>
          <p:nvPr/>
        </p:nvSpPr>
        <p:spPr bwMode="auto">
          <a:xfrm>
            <a:off x="703898" y="1356177"/>
            <a:ext cx="5290502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ru-RU" sz="1000" dirty="0"/>
              <a:t>Отправки из любого города РФ в страны ЕАЭС, Китай, Азербайджан, Узбекистан, Грузию, Монголию, Таджикистан и Туркменистан или в обратном направлении.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9A7D7C-DE4E-46F9-A270-143C20952E53}"/>
              </a:ext>
            </a:extLst>
          </p:cNvPr>
          <p:cNvSpPr txBox="1"/>
          <p:nvPr/>
        </p:nvSpPr>
        <p:spPr bwMode="auto">
          <a:xfrm>
            <a:off x="703899" y="1973598"/>
            <a:ext cx="3563301" cy="15881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200" b="1" dirty="0"/>
              <a:t>Условия</a:t>
            </a:r>
            <a:r>
              <a:rPr lang="ru-RU" sz="1000" dirty="0"/>
              <a:t> </a:t>
            </a:r>
          </a:p>
          <a:p>
            <a:pPr marL="144000" indent="-144000">
              <a:spcAft>
                <a:spcPts val="300"/>
              </a:spcAft>
              <a:buClr>
                <a:srgbClr val="FFC000"/>
              </a:buClr>
              <a:buSzPct val="120000"/>
              <a:buFont typeface="Arial"/>
              <a:buChar char="•"/>
              <a:defRPr/>
            </a:pPr>
            <a:r>
              <a:rPr lang="ru-RU" sz="1000" dirty="0">
                <a:latin typeface="Arial"/>
                <a:cs typeface="Arial"/>
              </a:rPr>
              <a:t>Мы подадим машину в течение 7 дней после оформления договора-заявки. Застрахуем груз на время всей перевозки — при движении по РФ и за границей.</a:t>
            </a:r>
          </a:p>
          <a:p>
            <a:pPr marL="144000" indent="-144000">
              <a:spcAft>
                <a:spcPts val="300"/>
              </a:spcAft>
              <a:buClr>
                <a:srgbClr val="FFC000"/>
              </a:buClr>
              <a:buSzPct val="120000"/>
              <a:buFont typeface="Arial"/>
              <a:buChar char="•"/>
              <a:defRPr/>
            </a:pPr>
            <a:r>
              <a:rPr lang="ru-RU" sz="1000" dirty="0">
                <a:latin typeface="Arial"/>
                <a:cs typeface="Arial"/>
              </a:rPr>
              <a:t>Услуга предоставляется без таможенного оформления. Для международной перевозки мы используем фуры </a:t>
            </a:r>
            <a:r>
              <a:rPr lang="en-US" sz="1000" dirty="0">
                <a:latin typeface="Arial"/>
                <a:cs typeface="Arial"/>
              </a:rPr>
              <a:t/>
            </a:r>
            <a:br>
              <a:rPr lang="en-US" sz="1000" dirty="0">
                <a:latin typeface="Arial"/>
                <a:cs typeface="Arial"/>
              </a:rPr>
            </a:br>
            <a:r>
              <a:rPr lang="ru-RU" sz="1000" dirty="0">
                <a:latin typeface="Arial"/>
                <a:cs typeface="Arial"/>
              </a:rPr>
              <a:t>с </a:t>
            </a:r>
            <a:r>
              <a:rPr lang="ru-RU" sz="1000" dirty="0" err="1">
                <a:latin typeface="Arial"/>
                <a:cs typeface="Arial"/>
              </a:rPr>
              <a:t>тентованными</a:t>
            </a:r>
            <a:r>
              <a:rPr lang="ru-RU" sz="1000" dirty="0">
                <a:latin typeface="Arial"/>
                <a:cs typeface="Arial"/>
              </a:rPr>
              <a:t> полуприцепами.</a:t>
            </a:r>
          </a:p>
          <a:p>
            <a:pPr marL="144000" indent="-144000">
              <a:spcAft>
                <a:spcPts val="300"/>
              </a:spcAft>
              <a:buClr>
                <a:srgbClr val="FFC000"/>
              </a:buClr>
              <a:buSzPct val="120000"/>
              <a:buFont typeface="Arial"/>
              <a:buChar char="•"/>
              <a:defRPr/>
            </a:pPr>
            <a:r>
              <a:rPr lang="ru-RU" sz="1000" dirty="0">
                <a:latin typeface="Arial"/>
                <a:cs typeface="Arial"/>
              </a:rPr>
              <a:t>При заказе международной перевозки наши услуги облагаются ставкой НДС 0%.</a:t>
            </a:r>
            <a:endParaRPr lang="ru-RU" sz="700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603B67-AA65-42C3-8E08-F6BAF91493AE}"/>
              </a:ext>
            </a:extLst>
          </p:cNvPr>
          <p:cNvSpPr txBox="1"/>
          <p:nvPr/>
        </p:nvSpPr>
        <p:spPr bwMode="auto">
          <a:xfrm>
            <a:off x="703898" y="3787325"/>
            <a:ext cx="4465002" cy="89723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200" b="1" dirty="0"/>
              <a:t>Дополнительно: </a:t>
            </a:r>
            <a:r>
              <a:rPr lang="ru-RU" sz="1000" dirty="0"/>
              <a:t> </a:t>
            </a:r>
          </a:p>
          <a:p>
            <a:pPr marL="144000" lvl="0" indent="-144000">
              <a:spcAft>
                <a:spcPts val="300"/>
              </a:spcAft>
              <a:buClr>
                <a:srgbClr val="FFC000"/>
              </a:buClr>
              <a:buSzPct val="120000"/>
              <a:buFont typeface="Arial"/>
              <a:buChar char="•"/>
              <a:defRPr/>
            </a:pPr>
            <a:r>
              <a:rPr lang="ru-RU" sz="1000" spc="-30" dirty="0">
                <a:latin typeface="Arial"/>
                <a:cs typeface="Arial"/>
              </a:rPr>
              <a:t>Транзитные перевозки по России</a:t>
            </a:r>
            <a:r>
              <a:rPr lang="en-US" sz="1000" spc="-30" dirty="0">
                <a:latin typeface="Arial"/>
                <a:cs typeface="Arial"/>
              </a:rPr>
              <a:t> </a:t>
            </a:r>
            <a:r>
              <a:rPr lang="ru-RU" sz="1000" spc="-30" dirty="0">
                <a:latin typeface="Arial"/>
                <a:cs typeface="Arial"/>
              </a:rPr>
              <a:t>как часть международного рейса</a:t>
            </a:r>
          </a:p>
          <a:p>
            <a:pPr marL="144000" lvl="0" indent="-144000">
              <a:spcAft>
                <a:spcPts val="300"/>
              </a:spcAft>
              <a:buClr>
                <a:srgbClr val="FFC000"/>
              </a:buClr>
              <a:buSzPct val="120000"/>
              <a:buFont typeface="Arial"/>
              <a:buChar char="•"/>
              <a:defRPr/>
            </a:pPr>
            <a:r>
              <a:rPr lang="ru-RU" sz="1000" spc="-30" dirty="0">
                <a:latin typeface="Arial"/>
                <a:cs typeface="Arial"/>
              </a:rPr>
              <a:t>Заезды на дополнительные адреса за границей и на территории РФ</a:t>
            </a:r>
          </a:p>
          <a:p>
            <a:endParaRPr lang="ru-RU" sz="800" b="1" dirty="0"/>
          </a:p>
          <a:p>
            <a:pPr fontAlgn="base">
              <a:lnSpc>
                <a:spcPct val="110000"/>
              </a:lnSpc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endParaRPr lang="ru-RU" sz="700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57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828950" y="329658"/>
            <a:ext cx="7029457" cy="14164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Перевозки выделенным транспортом </a:t>
            </a:r>
          </a:p>
        </p:txBody>
      </p:sp>
      <p:cxnSp>
        <p:nvCxnSpPr>
          <p:cNvPr id="10" name="Прямая соединительная линия 9"/>
          <p:cNvCxnSpPr>
            <a:cxnSpLocks/>
          </p:cNvCxnSpPr>
          <p:nvPr/>
        </p:nvCxnSpPr>
        <p:spPr bwMode="auto">
          <a:xfrm flipH="1">
            <a:off x="719138" y="277495"/>
            <a:ext cx="1438" cy="26543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46816" y="285338"/>
            <a:ext cx="238230" cy="205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703898" y="826638"/>
            <a:ext cx="5495403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1200"/>
              </a:spcAft>
              <a:buSzPct val="120000"/>
              <a:defRPr/>
            </a:pPr>
            <a:r>
              <a:rPr lang="ru-RU" sz="2000" b="1" dirty="0"/>
              <a:t>Дополнительные услуги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322AE3-2DB7-4940-8743-6BD7E8575710}" type="slidenum">
              <a:rPr lang="ru-RU"/>
              <a:t>9</a:t>
            </a:fld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311E4B-0A98-4E9A-A2D5-79707C544B9F}"/>
              </a:ext>
            </a:extLst>
          </p:cNvPr>
          <p:cNvSpPr txBox="1"/>
          <p:nvPr/>
        </p:nvSpPr>
        <p:spPr bwMode="auto">
          <a:xfrm>
            <a:off x="1223963" y="1355116"/>
            <a:ext cx="2191702" cy="93108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lnSpc>
                <a:spcPct val="1100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b="1" spc="-30" dirty="0"/>
              <a:t>Дополнительный адрес загрузки или выгрузки</a:t>
            </a:r>
          </a:p>
          <a:p>
            <a:pPr fontAlgn="base">
              <a:lnSpc>
                <a:spcPct val="1100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dirty="0"/>
              <a:t>Добавление дополнительного адреса в черте города или дополнительного населенного пункта по маршруту следования </a:t>
            </a:r>
          </a:p>
          <a:p>
            <a:pPr fontAlgn="base">
              <a:lnSpc>
                <a:spcPct val="110000"/>
              </a:lnSpc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endParaRPr lang="ru-RU" sz="700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C28AAA-9283-48ED-82C5-0E870E91C92C}"/>
              </a:ext>
            </a:extLst>
          </p:cNvPr>
          <p:cNvSpPr txBox="1"/>
          <p:nvPr/>
        </p:nvSpPr>
        <p:spPr bwMode="auto">
          <a:xfrm>
            <a:off x="1223963" y="2524221"/>
            <a:ext cx="1739582" cy="60176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lnSpc>
                <a:spcPct val="1100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b="1" spc="-30" dirty="0"/>
              <a:t>Услуги страхования </a:t>
            </a:r>
            <a:endParaRPr lang="ru-RU" sz="900" dirty="0"/>
          </a:p>
          <a:p>
            <a:pPr fontAlgn="base"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dirty="0"/>
              <a:t>Выгодные условия и сокращенные сроки рассмотрения претензий</a:t>
            </a:r>
          </a:p>
          <a:p>
            <a:pPr fontAlgn="base">
              <a:lnSpc>
                <a:spcPct val="110000"/>
              </a:lnSpc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endParaRPr lang="ru-RU" sz="700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D8CBB0F-EF24-405C-B79B-367B94A54DF2}"/>
              </a:ext>
            </a:extLst>
          </p:cNvPr>
          <p:cNvSpPr txBox="1"/>
          <p:nvPr/>
        </p:nvSpPr>
        <p:spPr bwMode="auto">
          <a:xfrm>
            <a:off x="1223963" y="3363913"/>
            <a:ext cx="2897939" cy="7300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lnSpc>
                <a:spcPct val="1100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b="1" spc="-30" dirty="0"/>
              <a:t>Хранение в полуприцепе</a:t>
            </a:r>
            <a:endParaRPr lang="ru-RU" sz="900" dirty="0"/>
          </a:p>
          <a:p>
            <a:pPr fontAlgn="base"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dirty="0"/>
              <a:t>Хранение груза в транспортном средстве в случае, </a:t>
            </a:r>
            <a:br>
              <a:rPr lang="ru-RU" sz="800" dirty="0"/>
            </a:br>
            <a:r>
              <a:rPr lang="ru-RU" sz="800" dirty="0"/>
              <a:t>если получатель не может принять груз в расчетное время </a:t>
            </a:r>
          </a:p>
          <a:p>
            <a:pPr>
              <a:lnSpc>
                <a:spcPts val="1000"/>
              </a:lnSpc>
            </a:pP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10000"/>
              </a:lnSpc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endParaRPr lang="ru-RU" sz="700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172329-3201-4280-9D6D-A79ECCD1D9D0}"/>
              </a:ext>
            </a:extLst>
          </p:cNvPr>
          <p:cNvSpPr txBox="1"/>
          <p:nvPr/>
        </p:nvSpPr>
        <p:spPr bwMode="auto">
          <a:xfrm>
            <a:off x="1223963" y="4212254"/>
            <a:ext cx="2611561" cy="60689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lnSpc>
                <a:spcPct val="1100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b="1" spc="-30" dirty="0"/>
              <a:t>Выгрузка на пандус</a:t>
            </a:r>
            <a:endParaRPr lang="ru-RU" sz="1000" dirty="0"/>
          </a:p>
          <a:p>
            <a:pPr fontAlgn="base"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dirty="0"/>
              <a:t>Выгрузка </a:t>
            </a:r>
            <a:r>
              <a:rPr lang="ru-RU" sz="800" dirty="0" err="1"/>
              <a:t>палет</a:t>
            </a:r>
            <a:r>
              <a:rPr lang="ru-RU" sz="800" dirty="0"/>
              <a:t> из </a:t>
            </a:r>
            <a:r>
              <a:rPr lang="ru-RU" sz="800" dirty="0" err="1"/>
              <a:t>еврофуры</a:t>
            </a:r>
            <a:r>
              <a:rPr lang="ru-RU" sz="800" dirty="0"/>
              <a:t> на пандус</a:t>
            </a:r>
          </a:p>
          <a:p>
            <a:pPr>
              <a:lnSpc>
                <a:spcPts val="1000"/>
              </a:lnSpc>
            </a:pP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10000"/>
              </a:lnSpc>
              <a:spcAft>
                <a:spcPts val="6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endParaRPr lang="ru-RU" sz="700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BE49A3-4408-4347-BE0F-621DF7AC0080}"/>
              </a:ext>
            </a:extLst>
          </p:cNvPr>
          <p:cNvSpPr txBox="1"/>
          <p:nvPr/>
        </p:nvSpPr>
        <p:spPr bwMode="auto">
          <a:xfrm>
            <a:off x="5327650" y="1355116"/>
            <a:ext cx="1858147" cy="6771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lnSpc>
                <a:spcPct val="1100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b="1" spc="-30" dirty="0" err="1"/>
              <a:t>Перепалетирование</a:t>
            </a:r>
            <a:endParaRPr lang="ru-RU" sz="900" dirty="0"/>
          </a:p>
          <a:p>
            <a:pPr fontAlgn="base"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dirty="0"/>
              <a:t>Восстановление целостности формы и упаковки </a:t>
            </a:r>
            <a:r>
              <a:rPr lang="ru-RU" sz="800" dirty="0" err="1"/>
              <a:t>палеты</a:t>
            </a:r>
            <a:r>
              <a:rPr lang="ru-RU" sz="800" dirty="0"/>
              <a:t> при выгрузке</a:t>
            </a:r>
          </a:p>
          <a:p>
            <a:endParaRPr lang="ru-RU" sz="1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B0EFE57-13B2-4576-B358-2E4E06F1B001}"/>
              </a:ext>
            </a:extLst>
          </p:cNvPr>
          <p:cNvSpPr txBox="1"/>
          <p:nvPr/>
        </p:nvSpPr>
        <p:spPr bwMode="auto">
          <a:xfrm>
            <a:off x="5327650" y="2205044"/>
            <a:ext cx="1553347" cy="6771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lnSpc>
                <a:spcPct val="1100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b="1" spc="-30" dirty="0"/>
              <a:t>Пересчет мест</a:t>
            </a:r>
            <a:endParaRPr lang="ru-RU" sz="900" dirty="0"/>
          </a:p>
          <a:p>
            <a:pPr fontAlgn="base"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dirty="0"/>
              <a:t>Пересчет количества </a:t>
            </a:r>
            <a:r>
              <a:rPr lang="ru-RU" sz="800" dirty="0" err="1"/>
              <a:t>грузомест</a:t>
            </a:r>
            <a:r>
              <a:rPr lang="ru-RU" sz="800" dirty="0"/>
              <a:t> при загрузке и выгрузке</a:t>
            </a:r>
          </a:p>
          <a:p>
            <a:endParaRPr lang="ru-RU" sz="1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148CFD5-51ED-43A4-B666-B60BFD2692B1}"/>
              </a:ext>
            </a:extLst>
          </p:cNvPr>
          <p:cNvSpPr txBox="1"/>
          <p:nvPr/>
        </p:nvSpPr>
        <p:spPr bwMode="auto">
          <a:xfrm>
            <a:off x="5327650" y="3054973"/>
            <a:ext cx="2564267" cy="45397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lnSpc>
                <a:spcPct val="1100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b="1" spc="-30" dirty="0"/>
              <a:t>Отслеживание ТС</a:t>
            </a:r>
            <a:endParaRPr lang="ru-RU" sz="900" dirty="0"/>
          </a:p>
          <a:p>
            <a:pPr fontAlgn="base"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dirty="0"/>
              <a:t>Предоставление данных о местоположении транспорта, задействованного в перевозке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3825471-E434-4454-83D1-4047295AB0CC}"/>
              </a:ext>
            </a:extLst>
          </p:cNvPr>
          <p:cNvSpPr txBox="1"/>
          <p:nvPr/>
        </p:nvSpPr>
        <p:spPr bwMode="auto">
          <a:xfrm>
            <a:off x="5327650" y="3895714"/>
            <a:ext cx="2259922" cy="62324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lnSpc>
                <a:spcPct val="110000"/>
              </a:lnSpc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1000" b="1" spc="-30" dirty="0"/>
              <a:t>Предоставление данных </a:t>
            </a:r>
            <a:r>
              <a:rPr lang="en-US" sz="1000" b="1" spc="-30" dirty="0"/>
              <a:t>GPS</a:t>
            </a:r>
            <a:r>
              <a:rPr lang="ru-RU" sz="1000" b="1" spc="-30" dirty="0"/>
              <a:t> </a:t>
            </a:r>
            <a:br>
              <a:rPr lang="ru-RU" sz="1000" b="1" spc="-30" dirty="0"/>
            </a:br>
            <a:r>
              <a:rPr lang="ru-RU" sz="1000" b="1" spc="-30" dirty="0"/>
              <a:t>по перевозке</a:t>
            </a:r>
            <a:endParaRPr lang="ru-RU" sz="900" dirty="0"/>
          </a:p>
          <a:p>
            <a:pPr fontAlgn="base">
              <a:spcAft>
                <a:spcPts val="300"/>
              </a:spcAft>
              <a:buClr>
                <a:srgbClr val="FCAF17"/>
              </a:buClr>
              <a:buSzPct val="120000"/>
              <a:tabLst>
                <a:tab pos="457200" algn="l"/>
              </a:tabLst>
            </a:pPr>
            <a:r>
              <a:rPr lang="ru-RU" sz="800" dirty="0"/>
              <a:t>Отчет с данными GPS-навигации транспорта, осуществившего перевозку груза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EB227E-3276-474D-99D9-FFF51C8AC05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13094" y="3403235"/>
            <a:ext cx="598714" cy="4755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C376F2-8E02-4575-98D7-56ADED1322E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562509" y="3924640"/>
            <a:ext cx="710446" cy="57853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C2B0A9E-D8AA-416E-A672-0FD200A5F4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85982" y="2546495"/>
            <a:ext cx="530814" cy="43733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57D6D62-01DD-4D01-95A2-B00974933E5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56431" y="1352129"/>
            <a:ext cx="594350" cy="46463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A9A162B-C918-4640-A0F4-4F1B899819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476242" y="3012394"/>
            <a:ext cx="761168" cy="52079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629E7B8-2399-450D-A862-E64A843D1E7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4558368" y="1342959"/>
            <a:ext cx="627630" cy="55752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84A096-FA6B-4435-98AF-74AFE4FA6D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558368" y="2164091"/>
            <a:ext cx="580821" cy="6186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A661CC-E69A-4D69-840F-6D2F081D656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490101" y="4212254"/>
            <a:ext cx="640284" cy="55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10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Л">
      <a:majorFont>
        <a:latin typeface="Arial Bold"/>
        <a:ea typeface="Arial"/>
        <a:cs typeface="Arial"/>
      </a:majorFont>
      <a:minorFont>
        <a:latin typeface="Arial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3044</TotalTime>
  <Words>1290</Words>
  <Application>Microsoft Office PowerPoint</Application>
  <DocSecurity>0</DocSecurity>
  <PresentationFormat>Экран (16:9)</PresentationFormat>
  <Paragraphs>162</Paragraphs>
  <Slides>10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Bold</vt:lpstr>
      <vt:lpstr>Calibri</vt:lpstr>
      <vt:lpstr>Tahoma</vt:lpstr>
      <vt:lpstr>Times New Roman</vt:lpstr>
      <vt:lpstr>Office Theme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Молокова Ольга Ильинична</dc:creator>
  <cp:keywords/>
  <dc:description/>
  <cp:lastModifiedBy>Селюкова Зульфира Рашитовна</cp:lastModifiedBy>
  <cp:revision>1117</cp:revision>
  <dcterms:created xsi:type="dcterms:W3CDTF">2017-04-25T11:54:48Z</dcterms:created>
  <dcterms:modified xsi:type="dcterms:W3CDTF">2025-06-18T12:29:51Z</dcterms:modified>
  <cp:category/>
  <dc:identifier/>
  <cp:contentStatus/>
  <dc:language/>
  <cp:version/>
</cp:coreProperties>
</file>