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87" r:id="rId3"/>
    <p:sldId id="289" r:id="rId4"/>
    <p:sldId id="269" r:id="rId5"/>
    <p:sldId id="270" r:id="rId6"/>
    <p:sldId id="272" r:id="rId7"/>
    <p:sldId id="283" r:id="rId8"/>
    <p:sldId id="284" r:id="rId9"/>
    <p:sldId id="288" r:id="rId10"/>
    <p:sldId id="285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796"/>
    <a:srgbClr val="4F687A"/>
    <a:srgbClr val="B8DFEC"/>
    <a:srgbClr val="425563"/>
    <a:srgbClr val="00AEEF"/>
    <a:srgbClr val="FAFAFA"/>
    <a:srgbClr val="181818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5884"/>
  </p:normalViewPr>
  <p:slideViewPr>
    <p:cSldViewPr>
      <p:cViewPr varScale="1">
        <p:scale>
          <a:sx n="75" d="100"/>
          <a:sy n="75" d="100"/>
        </p:scale>
        <p:origin x="62" y="245"/>
      </p:cViewPr>
      <p:guideLst>
        <p:guide orient="horz" pos="3884"/>
        <p:guide pos="302"/>
        <p:guide pos="7378"/>
        <p:guide orient="horz" pos="436"/>
      </p:guideLst>
    </p:cSldViewPr>
  </p:slideViewPr>
  <p:notesTextViewPr>
    <p:cViewPr>
      <p:scale>
        <a:sx n="60" d="100"/>
        <a:sy n="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050A-F697-894A-97A7-461DC68BD17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C1A1F-7573-4045-BEEF-C0075CA77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1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6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1A1F-7573-4045-BEEF-C0075CA77E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2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1A1F-7573-4045-BEEF-C0075CA77E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3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1A1F-7573-4045-BEEF-C0075CA77E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2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1A1F-7573-4045-BEEF-C0075CA77E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3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C1A1F-7573-4045-BEEF-C0075CA77E7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C1A1F-7573-4045-BEEF-C0075CA77E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1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1F779-5866-0308-5844-85A4220C6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DA08D5-44D9-1E15-3353-D36141C14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9EF0B-1A45-5D7A-C552-0A887F57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F0FAA-1DD6-3E4A-99F3-150630D9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179D3-6D06-364E-1023-6970BD25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176B6-63E8-CDA9-0AF2-B0FAD382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B95AE-2161-9DD9-51B5-C38599692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ECCDAC-8797-6011-800F-87D3D040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1DB15-E7FA-F99A-98CE-0D747E89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11473-5C54-E1C8-6763-D0A6BEBB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6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8223FC-E2B0-17C0-464B-111BCE209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F5E336-61BD-266F-F26E-BD8A22EA6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DAB9BF-F1A1-1E49-BC2A-1B970405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AFCF3-DAF1-50D8-EB74-933AA271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985E1-E014-E73E-2E44-32CBD5FE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9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15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82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17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04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225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09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48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>
  <p:cSld name="Объект с подписью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F8B92-7F3B-F782-CD3A-52A9ED5A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26513-9FA7-FF83-71E8-3582F46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9033C1-1EB6-B96C-6D84-3746F159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9F0E4-5C53-A1BD-C6E6-801057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98244-DA94-DD3C-BD61-FA0AD51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88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66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4E795-B965-68E1-3B58-13323507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D0DD5-F320-24C7-08C1-9B02B35B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064198-3FE6-E137-89E2-4C0728A3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3AD63-6493-9F85-AEA4-6372CA23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41E4E3-BBC6-578A-417C-9CE072FD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C5C12-16EC-B5A5-65DE-23A603F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C708F-A443-4858-0E4F-028446C7C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261FE5-F09B-38C3-D433-4276864B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9770F-F3BC-294E-326A-716E427E7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6659F4-27AA-DEA2-D594-DBEFB75D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C9C00-9368-51CE-4ED9-DD244712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8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B3010-2301-5C6D-7ADA-4B76518F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2068B0-BD91-F8E6-7DEC-4CDC91B31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57106-B6DB-883E-6F6F-B66B86E5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B84A1F-9D15-C672-9309-9A230E090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919519-18D1-FDC5-A653-63F74CA1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B08A84-DD20-0A10-BD69-5A207AD7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E40C2E-5257-B7C7-E902-2611D132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2EB0B9-4D52-7E05-9570-7E0C4143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9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A8195-0AEA-73F2-6875-9B36A548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88777E-B12B-4772-4CFA-9F1C855D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6966A1-2E66-8151-2D84-E2E095FD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FF194C-060A-93BC-9639-AFB3ACAC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5C3DDA-0A32-DC41-87EE-482CFBFD0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DFC448-5F08-F482-26CB-45B482C8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64062-CBD9-C894-5911-017BF9F3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2DF79-6E14-BCE8-4CA4-5AF9A625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91FC0-7824-049C-3A09-6C2527AE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A1F04E-073E-8E2C-44CE-A6E247D79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02373-3AE4-DD88-603B-F888611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953032-4E57-6EBE-016C-FC8C78672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9A1C26-19BA-358E-823F-7D55C4E0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5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A1A7A-654C-3113-8E42-5BCE0F0B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29B260-ECCF-DCEE-B088-2875978BF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12B32-159C-AF36-01D8-CCC0918B4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2D9707-2B4C-C1DC-AE1C-8D68259DC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E18795-B6F6-968A-2AF3-7DEE455A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FD67D-987A-1473-33C8-364F081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FB318-25FB-54DD-E5D2-57350266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B4AE9-911F-7F91-41BC-BA291CBC7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C20B7-9E7E-55B8-77B3-30E60D8A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5C51-077F-7B4C-BD97-960F87217F0B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26B80-9790-4F4E-A6D6-A1F701D22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ED837-1873-CB70-D199-86BBF724B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1CCA-D7E6-9F43-B8E6-06EA00F2D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42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56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4151784" y="2694385"/>
            <a:ext cx="3888300" cy="72000"/>
          </a:xfrm>
          <a:prstGeom prst="rect">
            <a:avLst/>
          </a:prstGeom>
          <a:gradFill>
            <a:gsLst>
              <a:gs pos="0">
                <a:srgbClr val="425563"/>
              </a:gs>
              <a:gs pos="30000">
                <a:srgbClr val="00AEEF"/>
              </a:gs>
              <a:gs pos="70000">
                <a:srgbClr val="A7C796"/>
              </a:gs>
              <a:gs pos="100000">
                <a:srgbClr val="425563"/>
              </a:gs>
            </a:gsLst>
            <a:lin ang="0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700808"/>
            <a:ext cx="4310511" cy="4757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9450" y="29249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Когда мир меняется, людям и компаниям нужна точка опоры</a:t>
            </a:r>
            <a:endParaRPr kumimoji="0" lang="en" sz="3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AEEF"/>
                  </a:gs>
                  <a:gs pos="100000">
                    <a:srgbClr val="A7C79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2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80EDF-E77A-3B8C-D311-4D0A5FACB30F}"/>
              </a:ext>
            </a:extLst>
          </p:cNvPr>
          <p:cNvSpPr txBox="1"/>
          <p:nvPr/>
        </p:nvSpPr>
        <p:spPr>
          <a:xfrm>
            <a:off x="479425" y="476672"/>
            <a:ext cx="11233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Начните свой путь </a:t>
            </a:r>
            <a:r>
              <a:rPr lang="ru-RU" sz="3000" b="1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" sz="3000" b="1" dirty="0" err="1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Noytech</a:t>
            </a:r>
            <a:endParaRPr lang="ru-RU" sz="3000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038AA-69FE-EFCF-F0A9-68A23C38863D}"/>
              </a:ext>
            </a:extLst>
          </p:cNvPr>
          <p:cNvSpPr txBox="1"/>
          <p:nvPr/>
        </p:nvSpPr>
        <p:spPr>
          <a:xfrm>
            <a:off x="2027548" y="5949280"/>
            <a:ext cx="8136904" cy="56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Команда работает по принципу «одного окна», где у каждого клиента есть персональный менеджер, нацеленный на поиск лучшего варианта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37F4F-E82E-0207-D9EA-69752D3687B0}"/>
              </a:ext>
            </a:extLst>
          </p:cNvPr>
          <p:cNvSpPr txBox="1"/>
          <p:nvPr/>
        </p:nvSpPr>
        <p:spPr>
          <a:xfrm>
            <a:off x="551385" y="2276872"/>
            <a:ext cx="187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endParaRPr lang="ru-RU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E1FC20-B769-0CEB-1A91-97AAE9A383CF}"/>
              </a:ext>
            </a:extLst>
          </p:cNvPr>
          <p:cNvSpPr txBox="1"/>
          <p:nvPr/>
        </p:nvSpPr>
        <p:spPr>
          <a:xfrm>
            <a:off x="551384" y="2660836"/>
            <a:ext cx="1872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Знакомимся с клиентом и выявляем потребности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B988D-B5E9-BAEC-0FCE-8BD5638B4473}"/>
              </a:ext>
            </a:extLst>
          </p:cNvPr>
          <p:cNvSpPr txBox="1"/>
          <p:nvPr/>
        </p:nvSpPr>
        <p:spPr>
          <a:xfrm>
            <a:off x="2991453" y="1761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endParaRPr lang="ru-RU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ED8CC-21E6-D92B-EA75-3C702B952CE8}"/>
              </a:ext>
            </a:extLst>
          </p:cNvPr>
          <p:cNvSpPr txBox="1"/>
          <p:nvPr/>
        </p:nvSpPr>
        <p:spPr>
          <a:xfrm>
            <a:off x="2843371" y="2145020"/>
            <a:ext cx="20963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Анализируем объемы и логистические параметры. Прорабатываем ставки и находим оптимальное решение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76A39-3BBF-30F4-361F-50539285C8F9}"/>
              </a:ext>
            </a:extLst>
          </p:cNvPr>
          <p:cNvSpPr txBox="1"/>
          <p:nvPr/>
        </p:nvSpPr>
        <p:spPr>
          <a:xfrm>
            <a:off x="5155905" y="1561763"/>
            <a:ext cx="209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endParaRPr lang="ru-RU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5EC1B-825D-B892-14FC-BEFC59A8DEEA}"/>
              </a:ext>
            </a:extLst>
          </p:cNvPr>
          <p:cNvSpPr txBox="1"/>
          <p:nvPr/>
        </p:nvSpPr>
        <p:spPr>
          <a:xfrm>
            <a:off x="5155905" y="1945727"/>
            <a:ext cx="2096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Презентуем коммерческое предложение и согласуем сроки и условия (лично или онлайн)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98273-70A1-C40F-AB71-B302B4680A79}"/>
              </a:ext>
            </a:extLst>
          </p:cNvPr>
          <p:cNvSpPr txBox="1"/>
          <p:nvPr/>
        </p:nvSpPr>
        <p:spPr>
          <a:xfrm>
            <a:off x="7616520" y="2132856"/>
            <a:ext cx="1955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endParaRPr lang="ru-RU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7F783-C699-DAD7-C754-072DDF8BAA83}"/>
              </a:ext>
            </a:extLst>
          </p:cNvPr>
          <p:cNvSpPr txBox="1"/>
          <p:nvPr/>
        </p:nvSpPr>
        <p:spPr>
          <a:xfrm>
            <a:off x="7772201" y="2516820"/>
            <a:ext cx="1800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Заключаем договор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18670-F759-B6E8-50E5-C45F6E310ACE}"/>
              </a:ext>
            </a:extLst>
          </p:cNvPr>
          <p:cNvSpPr txBox="1"/>
          <p:nvPr/>
        </p:nvSpPr>
        <p:spPr>
          <a:xfrm>
            <a:off x="9408371" y="1436760"/>
            <a:ext cx="230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endParaRPr lang="ru-RU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A61EA-97A0-5785-D2FC-589A1E438192}"/>
              </a:ext>
            </a:extLst>
          </p:cNvPr>
          <p:cNvSpPr txBox="1"/>
          <p:nvPr/>
        </p:nvSpPr>
        <p:spPr>
          <a:xfrm>
            <a:off x="9408425" y="1820724"/>
            <a:ext cx="2304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Формируем команду. Закрепляем операционного менеджера и запускаем в работу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83DEB53-7C83-4185-98F7-A90C05C09F02}"/>
              </a:ext>
            </a:extLst>
          </p:cNvPr>
          <p:cNvCxnSpPr>
            <a:cxnSpLocks/>
          </p:cNvCxnSpPr>
          <p:nvPr/>
        </p:nvCxnSpPr>
        <p:spPr>
          <a:xfrm>
            <a:off x="1487488" y="3284984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41664C6-77B5-06FF-D99F-78EB5C55400F}"/>
              </a:ext>
            </a:extLst>
          </p:cNvPr>
          <p:cNvCxnSpPr>
            <a:cxnSpLocks/>
          </p:cNvCxnSpPr>
          <p:nvPr/>
        </p:nvCxnSpPr>
        <p:spPr>
          <a:xfrm>
            <a:off x="3890719" y="3212976"/>
            <a:ext cx="0" cy="4914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C1ECC1F-83B2-DAD2-B99A-044FC56B947B}"/>
              </a:ext>
            </a:extLst>
          </p:cNvPr>
          <p:cNvCxnSpPr>
            <a:cxnSpLocks/>
          </p:cNvCxnSpPr>
          <p:nvPr/>
        </p:nvCxnSpPr>
        <p:spPr>
          <a:xfrm>
            <a:off x="6200165" y="2852936"/>
            <a:ext cx="0" cy="5290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B00899F-DF00-6560-7A90-0891A15B872B}"/>
              </a:ext>
            </a:extLst>
          </p:cNvPr>
          <p:cNvCxnSpPr>
            <a:cxnSpLocks/>
          </p:cNvCxnSpPr>
          <p:nvPr/>
        </p:nvCxnSpPr>
        <p:spPr>
          <a:xfrm>
            <a:off x="8667873" y="2924944"/>
            <a:ext cx="0" cy="873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69C4ABC-0C2C-44CB-6D8E-C6B7C134D62F}"/>
              </a:ext>
            </a:extLst>
          </p:cNvPr>
          <p:cNvCxnSpPr>
            <a:cxnSpLocks/>
          </p:cNvCxnSpPr>
          <p:nvPr/>
        </p:nvCxnSpPr>
        <p:spPr>
          <a:xfrm>
            <a:off x="10555289" y="2715168"/>
            <a:ext cx="0" cy="5027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F99F14-0C01-0B8C-CDAF-87D3A921F09C}"/>
              </a:ext>
            </a:extLst>
          </p:cNvPr>
          <p:cNvSpPr txBox="1"/>
          <p:nvPr/>
        </p:nvSpPr>
        <p:spPr>
          <a:xfrm>
            <a:off x="406094" y="9082792"/>
            <a:ext cx="4742004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carry out cargo transportation in accordance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international standards, and know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peculiarities of the Russian and CIS legislation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4CA3A-7394-0B23-3B2D-21860F74B0A5}"/>
              </a:ext>
            </a:extLst>
          </p:cNvPr>
          <p:cNvSpPr txBox="1"/>
          <p:nvPr/>
        </p:nvSpPr>
        <p:spPr>
          <a:xfrm>
            <a:off x="2063552" y="4941168"/>
            <a:ext cx="8068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увлеченных своих делом экспертов </a:t>
            </a:r>
            <a:r>
              <a:rPr lang="en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Noytech</a:t>
            </a:r>
            <a:endParaRPr lang="ru-RU" sz="3000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6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A10116-8D36-EB9A-A4A1-FF8AF23738E0}"/>
              </a:ext>
            </a:extLst>
          </p:cNvPr>
          <p:cNvSpPr txBox="1"/>
          <p:nvPr/>
        </p:nvSpPr>
        <p:spPr>
          <a:xfrm>
            <a:off x="547832" y="476672"/>
            <a:ext cx="6700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 обеспечить стабильность</a:t>
            </a:r>
          </a:p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бизнесу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2C462-1855-DC6E-1B45-922AD57E5A34}"/>
              </a:ext>
            </a:extLst>
          </p:cNvPr>
          <p:cNvSpPr txBox="1"/>
          <p:nvPr/>
        </p:nvSpPr>
        <p:spPr>
          <a:xfrm>
            <a:off x="583329" y="2761236"/>
            <a:ext cx="3384376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ешений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ндустрий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 которыми мы работаем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6892A-F016-8A71-DEA6-D2DB0B2F1377}"/>
              </a:ext>
            </a:extLst>
          </p:cNvPr>
          <p:cNvSpPr txBox="1"/>
          <p:nvPr/>
        </p:nvSpPr>
        <p:spPr>
          <a:xfrm>
            <a:off x="583329" y="1916832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94E906-E62C-75D6-51F2-7E4C61188213}"/>
              </a:ext>
            </a:extLst>
          </p:cNvPr>
          <p:cNvSpPr txBox="1"/>
          <p:nvPr/>
        </p:nvSpPr>
        <p:spPr>
          <a:xfrm>
            <a:off x="4403811" y="2761236"/>
            <a:ext cx="3384375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аботают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выделенные команды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3FCE15-D571-605F-465C-C0078ABAF4F9}"/>
              </a:ext>
            </a:extLst>
          </p:cNvPr>
          <p:cNvSpPr txBox="1"/>
          <p:nvPr/>
        </p:nvSpPr>
        <p:spPr>
          <a:xfrm>
            <a:off x="4386583" y="1916832"/>
            <a:ext cx="3401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7D4E4D-3BB4-8FB2-DA7E-8086FE3C068A}"/>
              </a:ext>
            </a:extLst>
          </p:cNvPr>
          <p:cNvSpPr txBox="1"/>
          <p:nvPr/>
        </p:nvSpPr>
        <p:spPr>
          <a:xfrm>
            <a:off x="8224292" y="2761236"/>
            <a:ext cx="3384374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кладских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площадей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376ADF-9B67-3C23-5730-1BA191442B31}"/>
              </a:ext>
            </a:extLst>
          </p:cNvPr>
          <p:cNvSpPr/>
          <p:nvPr/>
        </p:nvSpPr>
        <p:spPr>
          <a:xfrm>
            <a:off x="583329" y="184482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DBA29A-3656-19D1-FC46-9C13FA04B4E6}"/>
              </a:ext>
            </a:extLst>
          </p:cNvPr>
          <p:cNvSpPr/>
          <p:nvPr/>
        </p:nvSpPr>
        <p:spPr>
          <a:xfrm>
            <a:off x="4403812" y="184482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87A008-2BC0-FC68-EA99-DC2F3A76BCFF}"/>
              </a:ext>
            </a:extLst>
          </p:cNvPr>
          <p:cNvSpPr/>
          <p:nvPr/>
        </p:nvSpPr>
        <p:spPr>
          <a:xfrm>
            <a:off x="8224295" y="184482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8FB77-CF12-8E68-5D15-F0DE7AD83E19}"/>
              </a:ext>
            </a:extLst>
          </p:cNvPr>
          <p:cNvSpPr txBox="1"/>
          <p:nvPr/>
        </p:nvSpPr>
        <p:spPr>
          <a:xfrm>
            <a:off x="8207066" y="1916832"/>
            <a:ext cx="34016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152 000 м²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8D96D9-925F-89C8-A24F-D20EE1314953}"/>
              </a:ext>
            </a:extLst>
          </p:cNvPr>
          <p:cNvSpPr txBox="1"/>
          <p:nvPr/>
        </p:nvSpPr>
        <p:spPr>
          <a:xfrm>
            <a:off x="479424" y="4407156"/>
            <a:ext cx="3600351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TEU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проходит через руки наших экспертов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5655C55-ABE3-0025-FDDC-7F0F83BC291D}"/>
              </a:ext>
            </a:extLst>
          </p:cNvPr>
          <p:cNvSpPr/>
          <p:nvPr/>
        </p:nvSpPr>
        <p:spPr>
          <a:xfrm>
            <a:off x="583329" y="349074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A9FCD5-1AF2-B3B7-216B-BC758F69CE3F}"/>
              </a:ext>
            </a:extLst>
          </p:cNvPr>
          <p:cNvSpPr txBox="1"/>
          <p:nvPr/>
        </p:nvSpPr>
        <p:spPr>
          <a:xfrm>
            <a:off x="583328" y="3562752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5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AE4C55-3D7E-DD06-F038-1F5B15B271DC}"/>
              </a:ext>
            </a:extLst>
          </p:cNvPr>
          <p:cNvSpPr txBox="1"/>
          <p:nvPr/>
        </p:nvSpPr>
        <p:spPr>
          <a:xfrm>
            <a:off x="4403810" y="4407156"/>
            <a:ext cx="3384375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аможенных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деклараций 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мы оформляем в течении года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0A6CFE9-6B55-3165-3A21-7EA1404846E6}"/>
              </a:ext>
            </a:extLst>
          </p:cNvPr>
          <p:cNvSpPr/>
          <p:nvPr/>
        </p:nvSpPr>
        <p:spPr>
          <a:xfrm>
            <a:off x="4403812" y="349074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78DB7B-F690-2D15-67DA-130FF2DE59C3}"/>
              </a:ext>
            </a:extLst>
          </p:cNvPr>
          <p:cNvSpPr txBox="1"/>
          <p:nvPr/>
        </p:nvSpPr>
        <p:spPr>
          <a:xfrm>
            <a:off x="4403811" y="3562752"/>
            <a:ext cx="3384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247B1D-51E7-785D-BE97-14A412672171}"/>
              </a:ext>
            </a:extLst>
          </p:cNvPr>
          <p:cNvSpPr txBox="1"/>
          <p:nvPr/>
        </p:nvSpPr>
        <p:spPr>
          <a:xfrm>
            <a:off x="8224290" y="4407156"/>
            <a:ext cx="3384373" cy="583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вторизованных партнеров в нашей сети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CAA95E0-1E86-54A1-5AF3-D53788AADD0E}"/>
              </a:ext>
            </a:extLst>
          </p:cNvPr>
          <p:cNvSpPr/>
          <p:nvPr/>
        </p:nvSpPr>
        <p:spPr>
          <a:xfrm>
            <a:off x="8224295" y="3490744"/>
            <a:ext cx="3384376" cy="28800"/>
          </a:xfrm>
          <a:prstGeom prst="rect">
            <a:avLst/>
          </a:prstGeom>
          <a:gradFill flip="none" rotWithShape="1">
            <a:gsLst>
              <a:gs pos="0">
                <a:srgbClr val="A7C796"/>
              </a:gs>
              <a:gs pos="100000">
                <a:srgbClr val="00AEEF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264E50-673E-E3F9-4540-873B148D0CE2}"/>
              </a:ext>
            </a:extLst>
          </p:cNvPr>
          <p:cNvSpPr txBox="1"/>
          <p:nvPr/>
        </p:nvSpPr>
        <p:spPr>
          <a:xfrm>
            <a:off x="8224292" y="3562752"/>
            <a:ext cx="3384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&gt;300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7148D459-4763-83AC-ED34-685647DE67E5}"/>
              </a:ext>
            </a:extLst>
          </p:cNvPr>
          <p:cNvSpPr/>
          <p:nvPr/>
        </p:nvSpPr>
        <p:spPr>
          <a:xfrm>
            <a:off x="623392" y="5196355"/>
            <a:ext cx="10900604" cy="125698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866D3C-B15D-E518-D35B-C3A4BC108966}"/>
              </a:ext>
            </a:extLst>
          </p:cNvPr>
          <p:cNvSpPr txBox="1"/>
          <p:nvPr/>
        </p:nvSpPr>
        <p:spPr>
          <a:xfrm>
            <a:off x="954874" y="5640179"/>
            <a:ext cx="262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офиса в 6 странах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C45F1ED-A6F6-A137-B915-853D5270ED0E}"/>
              </a:ext>
            </a:extLst>
          </p:cNvPr>
          <p:cNvSpPr txBox="1"/>
          <p:nvPr/>
        </p:nvSpPr>
        <p:spPr>
          <a:xfrm>
            <a:off x="4386584" y="5986436"/>
            <a:ext cx="9032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BD05D4C-841A-2355-045F-6FA3C1D9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5423070"/>
            <a:ext cx="508758" cy="508758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EE783C8-C33E-1B34-E625-19DD2AF5D976}"/>
              </a:ext>
            </a:extLst>
          </p:cNvPr>
          <p:cNvSpPr txBox="1"/>
          <p:nvPr/>
        </p:nvSpPr>
        <p:spPr>
          <a:xfrm>
            <a:off x="5546336" y="5986436"/>
            <a:ext cx="9032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ОАЭ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56376A-6E71-7302-8575-23FC59CAF05E}"/>
              </a:ext>
            </a:extLst>
          </p:cNvPr>
          <p:cNvSpPr txBox="1"/>
          <p:nvPr/>
        </p:nvSpPr>
        <p:spPr>
          <a:xfrm>
            <a:off x="6476199" y="5986436"/>
            <a:ext cx="1363031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Китай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0562AE-CB3E-87C8-7478-F5A36C5B5E8A}"/>
              </a:ext>
            </a:extLst>
          </p:cNvPr>
          <p:cNvSpPr txBox="1"/>
          <p:nvPr/>
        </p:nvSpPr>
        <p:spPr>
          <a:xfrm>
            <a:off x="7865840" y="5986436"/>
            <a:ext cx="9032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BAB0032-59C2-7C01-36C1-3BC42754DC89}"/>
              </a:ext>
            </a:extLst>
          </p:cNvPr>
          <p:cNvSpPr txBox="1"/>
          <p:nvPr/>
        </p:nvSpPr>
        <p:spPr>
          <a:xfrm>
            <a:off x="9025592" y="5986436"/>
            <a:ext cx="90325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F3C592-117D-6BB5-FC20-ADD6048B1132}"/>
              </a:ext>
            </a:extLst>
          </p:cNvPr>
          <p:cNvSpPr txBox="1"/>
          <p:nvPr/>
        </p:nvSpPr>
        <p:spPr>
          <a:xfrm>
            <a:off x="10001200" y="5986436"/>
            <a:ext cx="1252694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Азербайджан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D936FAC-66E4-5AF0-2ED1-2DD90C817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045" y="5423070"/>
            <a:ext cx="508758" cy="5087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EDCB14-EA73-B016-1CAB-71BB6BDE5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336" y="5423070"/>
            <a:ext cx="508758" cy="50875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D738DEFA-0A60-E7BC-8E81-501EA37C1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839" y="5423070"/>
            <a:ext cx="508759" cy="508759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6914B04-979A-50BA-1379-5C8BC54C9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4990" y="5427693"/>
            <a:ext cx="545114" cy="54511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BECE66CC-A268-DBB4-5E3F-EC76DBFC6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119" y="5425174"/>
            <a:ext cx="508759" cy="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61BAE-61B9-F360-B6C8-9DF110ACEEF2}"/>
              </a:ext>
            </a:extLst>
          </p:cNvPr>
          <p:cNvSpPr txBox="1"/>
          <p:nvPr/>
        </p:nvSpPr>
        <p:spPr>
          <a:xfrm>
            <a:off x="512149" y="2459504"/>
            <a:ext cx="4756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 любой точке мира вы могли открыть для себя экосистему </a:t>
            </a:r>
            <a:r>
              <a:rPr lang="en" sz="3000" b="1" dirty="0" err="1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Noytech</a:t>
            </a:r>
            <a:endParaRPr lang="ru-RU" sz="3000" b="1" dirty="0">
              <a:solidFill>
                <a:srgbClr val="A7C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5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82295B-4909-1194-7AA5-51DB2C728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4515"/>
          <a:stretch/>
        </p:blipFill>
        <p:spPr>
          <a:xfrm>
            <a:off x="1415480" y="2826000"/>
            <a:ext cx="5026154" cy="12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CDC164-3832-5EE4-198A-19081B04C325}"/>
              </a:ext>
            </a:extLst>
          </p:cNvPr>
          <p:cNvSpPr txBox="1"/>
          <p:nvPr/>
        </p:nvSpPr>
        <p:spPr>
          <a:xfrm>
            <a:off x="6513642" y="2921168"/>
            <a:ext cx="4478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40276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AAF607-D6B1-EF41-38EA-227D4FFCBD5A}"/>
              </a:ext>
            </a:extLst>
          </p:cNvPr>
          <p:cNvSpPr txBox="1"/>
          <p:nvPr/>
        </p:nvSpPr>
        <p:spPr>
          <a:xfrm>
            <a:off x="479425" y="476672"/>
            <a:ext cx="11233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БОЛЕЕ: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5048A-F2E0-2419-6A89-BEC431218EF7}"/>
              </a:ext>
            </a:extLst>
          </p:cNvPr>
          <p:cNvSpPr txBox="1"/>
          <p:nvPr/>
        </p:nvSpPr>
        <p:spPr>
          <a:xfrm>
            <a:off x="506470" y="2420888"/>
            <a:ext cx="3312319" cy="321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авторизованных партнеров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импортных перевозок </a:t>
            </a:r>
            <a:r>
              <a:rPr lang="en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FTL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год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перевозок сборных грузов в год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100 000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машин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перевозок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KPI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доставки</a:t>
            </a:r>
            <a:endParaRPr lang="ru-RU" sz="1600" b="1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943A3-9A84-B738-0CD9-9C753CECF6BF}"/>
              </a:ext>
            </a:extLst>
          </p:cNvPr>
          <p:cNvSpPr txBox="1"/>
          <p:nvPr/>
        </p:nvSpPr>
        <p:spPr>
          <a:xfrm>
            <a:off x="4439841" y="2420888"/>
            <a:ext cx="3312319" cy="364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en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TEU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проходит через руки наших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экспертов ежегодно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клиентов в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доверяют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 перевозку своего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груза каждый год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 партнеров в </a:t>
            </a:r>
            <a:r>
              <a:rPr lang="ru-RU" sz="1600" dirty="0" smtClean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операционной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сотрудников в отделе ежедневно заботятся о доставке вашего груза</a:t>
            </a:r>
            <a:endParaRPr lang="ru-RU" sz="1600" b="1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9787C-CBC0-6B74-9120-EF457CC2EFA6}"/>
              </a:ext>
            </a:extLst>
          </p:cNvPr>
          <p:cNvSpPr txBox="1"/>
          <p:nvPr/>
        </p:nvSpPr>
        <p:spPr>
          <a:xfrm>
            <a:off x="8373212" y="2420888"/>
            <a:ext cx="3312319" cy="404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50 000 отгрузок каждый год проводится нашей командой, которая вникает в ваши задачи и может предложить наилучшее решение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вариантов перевозок различными маршрутами под каждый запрос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партнеров в международной сети, специализированные решения для перевозки разных типов грузов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41" y="1496904"/>
            <a:ext cx="500132" cy="500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212" y="1496904"/>
            <a:ext cx="546671" cy="546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496904"/>
            <a:ext cx="527226" cy="5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AF999-7DDB-EAD1-DF3C-AE57C7C371C7}"/>
              </a:ext>
            </a:extLst>
          </p:cNvPr>
          <p:cNvSpPr txBox="1"/>
          <p:nvPr/>
        </p:nvSpPr>
        <p:spPr>
          <a:xfrm>
            <a:off x="2423641" y="1638064"/>
            <a:ext cx="3312319" cy="463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1 000 </a:t>
            </a:r>
            <a:r>
              <a:rPr lang="ru-RU" sz="14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экспертов в складском управлении и оптимизации ресурсов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95 000 локаций хранения во фронтальных и гравитационных стеллажных конструкциях</a:t>
            </a:r>
            <a:endParaRPr lang="ru-RU" sz="14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 полочных локаций хранения в мезонинных конструкциях</a:t>
            </a:r>
            <a:endParaRPr lang="ru-RU" sz="14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Фулфилмент</a:t>
            </a:r>
            <a:r>
              <a:rPr lang="ru-RU" sz="1400" dirty="0" smtClean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1 600 заказов в сутки (в рамках Черной Пятницы обрабатывается в три раза больше заказов)</a:t>
            </a:r>
            <a:endParaRPr lang="ru-RU" sz="1400" b="0" i="0" u="none" strike="noStrike" dirty="0" smtClean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офисов и представительств, соответствующих международным стандартам</a:t>
            </a:r>
            <a:endParaRPr lang="ru-RU" sz="1400" b="1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791EC-DD9F-98C0-099E-7B634401548C}"/>
              </a:ext>
            </a:extLst>
          </p:cNvPr>
          <p:cNvSpPr txBox="1"/>
          <p:nvPr/>
        </p:nvSpPr>
        <p:spPr>
          <a:xfrm>
            <a:off x="6384081" y="1638064"/>
            <a:ext cx="3312319" cy="4918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20 000 деклараций оформляют наши эксперты ежегодно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активных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клиентов, дл</a:t>
            </a:r>
            <a:r>
              <a:rPr lang="ru-RU" sz="1600" dirty="0" smtClean="0">
                <a:solidFill>
                  <a:srgbClr val="425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кого мы проводим таможенные процедуры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одновременно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1 000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поставок в месяц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500 000 смартфонов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прошло </a:t>
            </a: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руки наших экспертов всего за один месяц</a:t>
            </a:r>
            <a:endParaRPr lang="ru-RU" sz="1600" b="0" i="0" u="none" strike="noStrike" dirty="0">
              <a:solidFill>
                <a:srgbClr val="42556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288 000 пар обуви растаможено нашими </a:t>
            </a:r>
            <a:r>
              <a:rPr lang="ru-RU" sz="1600" b="0" i="0" u="none" strike="noStrike" dirty="0" smtClean="0">
                <a:solidFill>
                  <a:srgbClr val="4255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сотрудниками за один квартал</a:t>
            </a:r>
            <a:endParaRPr lang="ru-RU" sz="1600" b="1" dirty="0">
              <a:solidFill>
                <a:srgbClr val="425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75FF6-2A55-65AF-449A-B284B85EBA4F}"/>
              </a:ext>
            </a:extLst>
          </p:cNvPr>
          <p:cNvSpPr txBox="1"/>
          <p:nvPr/>
        </p:nvSpPr>
        <p:spPr>
          <a:xfrm>
            <a:off x="479425" y="476672"/>
            <a:ext cx="11233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БОЛЕЕ: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5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280CD2-C95C-3807-58FF-B1700E36C3D4}"/>
              </a:ext>
            </a:extLst>
          </p:cNvPr>
          <p:cNvSpPr txBox="1"/>
          <p:nvPr/>
        </p:nvSpPr>
        <p:spPr>
          <a:xfrm>
            <a:off x="395695" y="548680"/>
            <a:ext cx="6494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ДАЖЕ БОЛЬШЕ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A7C7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D368F7-F497-AAEA-9390-CB2FF826714E}"/>
              </a:ext>
            </a:extLst>
          </p:cNvPr>
          <p:cNvSpPr txBox="1"/>
          <p:nvPr/>
        </p:nvSpPr>
        <p:spPr>
          <a:xfrm>
            <a:off x="395695" y="2046325"/>
            <a:ext cx="2603962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Трейдинг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AEEF"/>
                  </a:gs>
                  <a:gs pos="100000">
                    <a:srgbClr val="A7C79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7E655F-8B71-F11F-5E5A-60D0958EE4A3}"/>
              </a:ext>
            </a:extLst>
          </p:cNvPr>
          <p:cNvSpPr/>
          <p:nvPr/>
        </p:nvSpPr>
        <p:spPr>
          <a:xfrm>
            <a:off x="479473" y="2793322"/>
            <a:ext cx="2232151" cy="45719"/>
          </a:xfrm>
          <a:prstGeom prst="rect">
            <a:avLst/>
          </a:prstGeom>
          <a:gradFill>
            <a:gsLst>
              <a:gs pos="0">
                <a:srgbClr val="00AEEF"/>
              </a:gs>
              <a:gs pos="45000">
                <a:srgbClr val="A7C796"/>
              </a:gs>
              <a:gs pos="81025">
                <a:srgbClr val="657C75"/>
              </a:gs>
              <a:gs pos="100000">
                <a:srgbClr val="4255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29C66-568A-AC7F-EEC8-800C90A4F345}"/>
              </a:ext>
            </a:extLst>
          </p:cNvPr>
          <p:cNvSpPr txBox="1"/>
          <p:nvPr/>
        </p:nvSpPr>
        <p:spPr>
          <a:xfrm>
            <a:off x="3204006" y="3092464"/>
            <a:ext cx="2603962" cy="23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20 лет опыта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работы с комплексными логистическими решениями для промышленных проектов и перевозок негабаритных тяжеловесных грузов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368F7-F497-AAEA-9390-CB2FF826714E}"/>
              </a:ext>
            </a:extLst>
          </p:cNvPr>
          <p:cNvSpPr txBox="1"/>
          <p:nvPr/>
        </p:nvSpPr>
        <p:spPr>
          <a:xfrm>
            <a:off x="3204006" y="2046325"/>
            <a:ext cx="2603962" cy="83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Проектные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грузы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AEEF"/>
                  </a:gs>
                  <a:gs pos="100000">
                    <a:srgbClr val="A7C79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17E655F-8B71-F11F-5E5A-60D0958EE4A3}"/>
              </a:ext>
            </a:extLst>
          </p:cNvPr>
          <p:cNvSpPr/>
          <p:nvPr/>
        </p:nvSpPr>
        <p:spPr>
          <a:xfrm>
            <a:off x="3287784" y="2809568"/>
            <a:ext cx="2232151" cy="45719"/>
          </a:xfrm>
          <a:prstGeom prst="rect">
            <a:avLst/>
          </a:prstGeom>
          <a:gradFill>
            <a:gsLst>
              <a:gs pos="0">
                <a:srgbClr val="00AEEF"/>
              </a:gs>
              <a:gs pos="45000">
                <a:srgbClr val="A7C796"/>
              </a:gs>
              <a:gs pos="81025">
                <a:srgbClr val="657C75"/>
              </a:gs>
              <a:gs pos="100000">
                <a:srgbClr val="4255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429C66-568A-AC7F-EEC8-800C90A4F345}"/>
              </a:ext>
            </a:extLst>
          </p:cNvPr>
          <p:cNvSpPr txBox="1"/>
          <p:nvPr/>
        </p:nvSpPr>
        <p:spPr>
          <a:xfrm>
            <a:off x="6096000" y="3068960"/>
            <a:ext cx="2603962" cy="203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Дизайн-решения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аутстаффинг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персонала, аутсорсинг и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предприятием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компаний-производителей оборудования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368F7-F497-AAEA-9390-CB2FF826714E}"/>
              </a:ext>
            </a:extLst>
          </p:cNvPr>
          <p:cNvSpPr txBox="1"/>
          <p:nvPr/>
        </p:nvSpPr>
        <p:spPr>
          <a:xfrm>
            <a:off x="6096000" y="2060848"/>
            <a:ext cx="2603962" cy="83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Промышленные решения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AEEF"/>
                  </a:gs>
                  <a:gs pos="100000">
                    <a:srgbClr val="A7C79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17E655F-8B71-F11F-5E5A-60D0958EE4A3}"/>
              </a:ext>
            </a:extLst>
          </p:cNvPr>
          <p:cNvSpPr/>
          <p:nvPr/>
        </p:nvSpPr>
        <p:spPr>
          <a:xfrm>
            <a:off x="6179778" y="2824091"/>
            <a:ext cx="2232151" cy="45719"/>
          </a:xfrm>
          <a:prstGeom prst="rect">
            <a:avLst/>
          </a:prstGeom>
          <a:gradFill>
            <a:gsLst>
              <a:gs pos="0">
                <a:srgbClr val="00AEEF"/>
              </a:gs>
              <a:gs pos="45000">
                <a:srgbClr val="A7C796"/>
              </a:gs>
              <a:gs pos="81025">
                <a:srgbClr val="657C75"/>
              </a:gs>
              <a:gs pos="100000">
                <a:srgbClr val="4255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429C66-568A-AC7F-EEC8-800C90A4F345}"/>
              </a:ext>
            </a:extLst>
          </p:cNvPr>
          <p:cNvSpPr txBox="1"/>
          <p:nvPr/>
        </p:nvSpPr>
        <p:spPr>
          <a:xfrm>
            <a:off x="9036654" y="3099729"/>
            <a:ext cx="2603962" cy="205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Внешнее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управление цепочками поставок клиентов для обеспечения постоянного повышения эффективности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производительности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368F7-F497-AAEA-9390-CB2FF826714E}"/>
              </a:ext>
            </a:extLst>
          </p:cNvPr>
          <p:cNvSpPr txBox="1"/>
          <p:nvPr/>
        </p:nvSpPr>
        <p:spPr>
          <a:xfrm>
            <a:off x="9036654" y="1988840"/>
            <a:ext cx="2603962" cy="83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4PL &amp;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AEEF"/>
                    </a:gs>
                    <a:gs pos="100000">
                      <a:srgbClr val="A7C79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Консалтинг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AEEF"/>
                  </a:gs>
                  <a:gs pos="100000">
                    <a:srgbClr val="A7C79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7E655F-8B71-F11F-5E5A-60D0958EE4A3}"/>
              </a:ext>
            </a:extLst>
          </p:cNvPr>
          <p:cNvSpPr/>
          <p:nvPr/>
        </p:nvSpPr>
        <p:spPr>
          <a:xfrm>
            <a:off x="9120432" y="2824091"/>
            <a:ext cx="2232151" cy="45719"/>
          </a:xfrm>
          <a:prstGeom prst="rect">
            <a:avLst/>
          </a:prstGeom>
          <a:gradFill>
            <a:gsLst>
              <a:gs pos="0">
                <a:srgbClr val="00AEEF"/>
              </a:gs>
              <a:gs pos="45000">
                <a:srgbClr val="A7C796"/>
              </a:gs>
              <a:gs pos="81025">
                <a:srgbClr val="657C75"/>
              </a:gs>
              <a:gs pos="100000">
                <a:srgbClr val="4255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429C66-568A-AC7F-EEC8-800C90A4F345}"/>
              </a:ext>
            </a:extLst>
          </p:cNvPr>
          <p:cNvSpPr txBox="1"/>
          <p:nvPr/>
        </p:nvSpPr>
        <p:spPr>
          <a:xfrm>
            <a:off x="395695" y="3068960"/>
            <a:ext cx="2471619" cy="259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Aft>
                <a:spcPts val="1800"/>
              </a:spcAft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финансовых и логистических цепочек поставок, закупочные процедуры по всему миру 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и иностранные торговые агенты)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импортер, дистрибуция, консалтинг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6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0174C0-157C-C4D0-913F-F9CB5B330C35}"/>
              </a:ext>
            </a:extLst>
          </p:cNvPr>
          <p:cNvSpPr txBox="1"/>
          <p:nvPr/>
        </p:nvSpPr>
        <p:spPr>
          <a:xfrm>
            <a:off x="547832" y="476672"/>
            <a:ext cx="22588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A2C9D-A56D-8F5F-D1E3-09C0242E5779}"/>
              </a:ext>
            </a:extLst>
          </p:cNvPr>
          <p:cNvSpPr txBox="1"/>
          <p:nvPr/>
        </p:nvSpPr>
        <p:spPr>
          <a:xfrm>
            <a:off x="2063552" y="1772816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F65D4-CCFC-B916-9F4D-3BB93F7285E5}"/>
              </a:ext>
            </a:extLst>
          </p:cNvPr>
          <p:cNvSpPr txBox="1"/>
          <p:nvPr/>
        </p:nvSpPr>
        <p:spPr>
          <a:xfrm>
            <a:off x="2063552" y="2122399"/>
            <a:ext cx="367240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не надо объяснять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такое надлежащие практики перевозки термолабильных грузов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8F6A4B-EEC1-E9C4-B41F-CE61F8CA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70" y="1524571"/>
            <a:ext cx="1328365" cy="1328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1CE7F1-F1CB-9F8E-BA96-953EF0C4A07C}"/>
              </a:ext>
            </a:extLst>
          </p:cNvPr>
          <p:cNvSpPr txBox="1"/>
          <p:nvPr/>
        </p:nvSpPr>
        <p:spPr>
          <a:xfrm>
            <a:off x="7915712" y="1772816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 &amp; retail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E4F44-9A34-9FF2-5EDE-D23BEFFD9DBB}"/>
              </a:ext>
            </a:extLst>
          </p:cNvPr>
          <p:cNvSpPr txBox="1"/>
          <p:nvPr/>
        </p:nvSpPr>
        <p:spPr>
          <a:xfrm>
            <a:off x="7915712" y="2122399"/>
            <a:ext cx="367240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Понимаем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важна своевременная доставка для продаж по </a:t>
            </a:r>
            <a:r>
              <a:rPr lang="en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full-price</a:t>
            </a:r>
            <a:endParaRPr lang="ru-RU" sz="1200" dirty="0">
              <a:solidFill>
                <a:srgbClr val="B8DF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898F46-231C-9D2B-E6F5-8217AEDF9D82}"/>
              </a:ext>
            </a:extLst>
          </p:cNvPr>
          <p:cNvSpPr txBox="1"/>
          <p:nvPr/>
        </p:nvSpPr>
        <p:spPr>
          <a:xfrm>
            <a:off x="2063552" y="3170740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F8E04-9680-6CBF-74C5-61319E9F02AD}"/>
              </a:ext>
            </a:extLst>
          </p:cNvPr>
          <p:cNvSpPr txBox="1"/>
          <p:nvPr/>
        </p:nvSpPr>
        <p:spPr>
          <a:xfrm>
            <a:off x="2063552" y="3520323"/>
            <a:ext cx="3672408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Сделаем все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нас зависящее для соблюдения </a:t>
            </a:r>
            <a:r>
              <a:rPr lang="ru-RU" sz="1200" dirty="0" smtClean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температурного режима, 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крепления груза, защиты от солнечных лучей и наличия требуемых документов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C0AAAE-E27F-825D-698E-4106B2146CD1}"/>
              </a:ext>
            </a:extLst>
          </p:cNvPr>
          <p:cNvSpPr txBox="1"/>
          <p:nvPr/>
        </p:nvSpPr>
        <p:spPr>
          <a:xfrm>
            <a:off x="7915712" y="3156424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Tech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072149-8C68-7F1D-5547-6415F7E6745D}"/>
              </a:ext>
            </a:extLst>
          </p:cNvPr>
          <p:cNvSpPr txBox="1"/>
          <p:nvPr/>
        </p:nvSpPr>
        <p:spPr>
          <a:xfrm>
            <a:off x="7915712" y="3506007"/>
            <a:ext cx="3672408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Знаем цену ошибки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поэтому строго</a:t>
            </a:r>
          </a:p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соблюдаем требования к транспорту</a:t>
            </a:r>
            <a:r>
              <a:rPr lang="ru-RU" sz="1200" dirty="0" smtClean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движению 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маршруту и имеем все необходимые разрешения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0F2402-BA21-4B36-1EEB-57D829C0CF7B}"/>
              </a:ext>
            </a:extLst>
          </p:cNvPr>
          <p:cNvSpPr txBox="1"/>
          <p:nvPr/>
        </p:nvSpPr>
        <p:spPr>
          <a:xfrm>
            <a:off x="2063552" y="5036521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Энергетика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67A1B5-2295-791B-431A-C19C3679F497}"/>
              </a:ext>
            </a:extLst>
          </p:cNvPr>
          <p:cNvSpPr txBox="1"/>
          <p:nvPr/>
        </p:nvSpPr>
        <p:spPr>
          <a:xfrm>
            <a:off x="2063552" y="5386104"/>
            <a:ext cx="3672408" cy="51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Доставим туда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с трудом ступает нога человека, а мы уже проложили маршрут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3382F-2167-892A-42E6-E833E5BEE893}"/>
              </a:ext>
            </a:extLst>
          </p:cNvPr>
          <p:cNvSpPr txBox="1"/>
          <p:nvPr/>
        </p:nvSpPr>
        <p:spPr>
          <a:xfrm>
            <a:off x="7915712" y="4925330"/>
            <a:ext cx="33843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Автомобилестроение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8CAF80-3AF2-76CF-66F4-C6676DBF7729}"/>
              </a:ext>
            </a:extLst>
          </p:cNvPr>
          <p:cNvSpPr txBox="1"/>
          <p:nvPr/>
        </p:nvSpPr>
        <p:spPr>
          <a:xfrm>
            <a:off x="7915712" y="5274913"/>
            <a:ext cx="3672408" cy="72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solidFill>
                  <a:srgbClr val="A7C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Даже, когда все сложно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мы находим решения и доставляем запчасти в сервисные и </a:t>
            </a:r>
            <a:r>
              <a:rPr lang="ru-RU" sz="1200" dirty="0" smtClean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дилерские </a:t>
            </a:r>
            <a:r>
              <a:rPr lang="ru-RU" sz="1200" dirty="0">
                <a:solidFill>
                  <a:srgbClr val="B8D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9A3E07-98CC-7A1E-52D9-A28FA30AB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429" y="1522512"/>
            <a:ext cx="1328365" cy="13283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BDA9B67-A614-46B6-7A0B-155F67BCC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69" y="3156423"/>
            <a:ext cx="1328366" cy="13283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661DC55-38EE-ACB9-CE7F-AE047EFF7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428" y="3156424"/>
            <a:ext cx="1328365" cy="13283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0EA4A4-B7DD-67D4-5FA8-F0084DF88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33" y="4786695"/>
            <a:ext cx="1328365" cy="1328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5592615-BACA-9ED4-704F-773080A57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4173" y="4786695"/>
            <a:ext cx="1328365" cy="132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9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586</Words>
  <Application>Microsoft Office PowerPoint</Application>
  <PresentationFormat>Широкоэкранный</PresentationFormat>
  <Paragraphs>93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Kalinin, Alexey / Noytech / Kuf ZD-RO</cp:lastModifiedBy>
  <cp:revision>71</cp:revision>
  <dcterms:created xsi:type="dcterms:W3CDTF">2022-09-28T18:44:59Z</dcterms:created>
  <dcterms:modified xsi:type="dcterms:W3CDTF">2023-11-02T10:17:43Z</dcterms:modified>
</cp:coreProperties>
</file>