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566" r:id="rId2"/>
    <p:sldId id="567" r:id="rId3"/>
    <p:sldId id="570" r:id="rId4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FAF0B63-DFCB-434A-B0A3-D72095A61413}">
          <p14:sldIdLst>
            <p14:sldId id="566"/>
            <p14:sldId id="567"/>
            <p14:sldId id="570"/>
          </p14:sldIdLst>
        </p14:section>
        <p14:section name="Раздел без заголовка" id="{9699D0E9-AFB9-46A2-82CB-47AE0521CE9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78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37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Заболотских Марина Владимировна" initials="ЗМВ" lastIdx="2" clrIdx="0">
    <p:extLst>
      <p:ext uri="{19B8F6BF-5375-455C-9EA6-DF929625EA0E}">
        <p15:presenceInfo xmlns:p15="http://schemas.microsoft.com/office/powerpoint/2012/main" userId="S-1-5-21-3393426206-1208405787-1371287750-1699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292"/>
    <a:srgbClr val="3C6CC2"/>
    <a:srgbClr val="6C90D2"/>
    <a:srgbClr val="406FC4"/>
    <a:srgbClr val="C4CDDA"/>
    <a:srgbClr val="142440"/>
    <a:srgbClr val="E23600"/>
    <a:srgbClr val="C00000"/>
    <a:srgbClr val="E7E7E7"/>
    <a:srgbClr val="F2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5698" autoAdjust="0"/>
  </p:normalViewPr>
  <p:slideViewPr>
    <p:cSldViewPr snapToGrid="0" showGuides="1">
      <p:cViewPr varScale="1">
        <p:scale>
          <a:sx n="110" d="100"/>
          <a:sy n="110" d="100"/>
        </p:scale>
        <p:origin x="558" y="108"/>
      </p:cViewPr>
      <p:guideLst>
        <p:guide orient="horz" pos="278"/>
        <p:guide pos="302"/>
        <p:guide pos="3795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79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commentAuthors" Target="commentAuthor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handoutMaster" Target="handoutMasters/handoutMaster1.xml" /><Relationship Id="rId11" Type="http://schemas.openxmlformats.org/officeDocument/2006/relationships/tableStyles" Target="tableStyles.xml" /><Relationship Id="rId5" Type="http://schemas.openxmlformats.org/officeDocument/2006/relationships/notesMaster" Target="notesMasters/notesMaster1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AF1636-7DB6-4D37-B16F-4C3FC0C10DA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565AC6B6-7BEC-4BCD-9906-A56178407C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48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CD69CAAA-B0CC-4AC5-AA2B-FDF2813BB452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EB02736F-DFD8-47A8-830E-F82B1DD4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488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02736F-DFD8-47A8-830E-F82B1DD4B3C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4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02736F-DFD8-47A8-830E-F82B1DD4B3C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5833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9EF0B-662D-4770-A9F4-C9FE103BA062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67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BA6D-1334-4A20-9946-1F7ED31BFDFB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58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2AAE-8074-49FC-A744-267A8B6673AB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57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405-745F-41C5-9B26-A7D7676B9237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30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0411-DA51-4D4C-BC28-EB564A591292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58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1BF21-C8C1-45FC-83E7-B64D0D76041F}" type="datetime1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12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614E-BE82-4595-B6F2-C942F66216B7}" type="datetime1">
              <a:rPr lang="ru-RU" smtClean="0"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13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68D26-3B20-484B-8C8F-4C95FC86C332}" type="datetime1">
              <a:rPr lang="ru-RU" smtClean="0"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76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B321-8285-42F6-9BDD-75264956F5F7}" type="datetime1">
              <a:rPr lang="ru-RU" smtClean="0"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10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1FA51-2DD6-44EE-9D5E-C914973BE7DF}" type="datetime1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91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B6D1-013E-4A9B-A9C8-4264A9C862F2}" type="datetime1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02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76C94-B28A-43B1-95CA-2356D2EACB71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23348-FEAB-4695-86AD-27F831CD82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93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/>
          </p:cNvSpPr>
          <p:nvPr/>
        </p:nvSpPr>
        <p:spPr>
          <a:xfrm>
            <a:off x="957072" y="1825625"/>
            <a:ext cx="8729853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5400" b="0" i="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-10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ПСК-Инвест + ПП 1764 </a:t>
            </a:r>
            <a:r>
              <a:rPr kumimoji="0" lang="ru-RU" sz="1800" b="1" i="0" u="none" strike="noStrike" kern="0" cap="none" spc="-1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-10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Инвестиционное кредитование субъектов МСП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(под залог облигации федерального займа (ОФЗ*) / поручительства КМСП)</a:t>
            </a:r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6200000" flipH="1" flipV="1">
            <a:off x="403517" y="2161934"/>
            <a:ext cx="1409220" cy="565039"/>
          </a:xfrm>
          <a:prstGeom prst="corner">
            <a:avLst>
              <a:gd name="adj1" fmla="val 5212"/>
              <a:gd name="adj2" fmla="val 5182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309" y="43699"/>
            <a:ext cx="2011241" cy="46417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28494" y="6485763"/>
            <a:ext cx="53976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*залог предоставляется банком для получения льготного фондирования от ЦБ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643813" y="5975286"/>
            <a:ext cx="4548188" cy="6412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Куратор Программы: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Уткина Надежда, тел. 171537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5607" y="3234846"/>
            <a:ext cx="8318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lvl="0">
              <a:defRPr/>
            </a:pPr>
            <a:r>
              <a:rPr lang="ru-RU" sz="1600" b="1" kern="0" spc="-10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ПСК-Пополнение оборотных средств + ПП 1764 </a:t>
            </a:r>
            <a:r>
              <a:rPr lang="ru-RU" sz="1600" b="1" kern="0" spc="-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  <a:p>
            <a:pPr marL="12700" marR="5080" lvl="0">
              <a:defRPr/>
            </a:pPr>
            <a:r>
              <a:rPr lang="ru-RU" sz="1600" kern="0" spc="-10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Кредитование субъектов МСП</a:t>
            </a:r>
          </a:p>
          <a:p>
            <a:pPr marL="12700" marR="5080" lvl="0">
              <a:defRPr/>
            </a:pPr>
            <a:r>
              <a:rPr lang="ru-RU" sz="1600" kern="0" spc="-1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(под залог облигации федерального займа (ОФЗ*) / поручительства КМСП)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5607" y="449176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>
              <a:defRPr/>
            </a:pPr>
            <a:r>
              <a:rPr lang="ru-RU" sz="1600" b="1" kern="0" spc="-10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ПП 1764 Пополнение оборотных средств </a:t>
            </a:r>
            <a:r>
              <a:rPr lang="ru-RU" sz="1600" b="1" kern="0" spc="-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  <a:p>
            <a:pPr marL="12700" marR="5080">
              <a:defRPr/>
            </a:pPr>
            <a:r>
              <a:rPr lang="ru-RU" sz="1600" b="1" kern="0" spc="-10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Кредитование субъектов МСП</a:t>
            </a:r>
          </a:p>
          <a:p>
            <a:pPr marL="12700" marR="5080">
              <a:defRPr/>
            </a:pPr>
            <a:endParaRPr lang="ru-RU" sz="1600" b="1" kern="0" spc="-100" dirty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defRPr/>
            </a:pPr>
            <a:endParaRPr lang="ru-RU" sz="1600" b="1" kern="0" spc="-100" dirty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825607" y="3234846"/>
            <a:ext cx="0" cy="875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25607" y="4327556"/>
            <a:ext cx="0" cy="923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07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Таблица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175647"/>
              </p:ext>
            </p:extLst>
          </p:nvPr>
        </p:nvGraphicFramePr>
        <p:xfrm>
          <a:off x="159740" y="3821710"/>
          <a:ext cx="6965955" cy="28563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6965955">
                  <a:extLst>
                    <a:ext uri="{9D8B030D-6E8A-4147-A177-3AD203B41FA5}">
                      <a16:colId xmlns:a16="http://schemas.microsoft.com/office/drawing/2014/main" val="4262119596"/>
                    </a:ext>
                  </a:extLst>
                </a:gridCol>
              </a:tblGrid>
              <a:tr h="245980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ТРЕБОВАНИЯ К ЗАЕМЩИКУ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572432"/>
                  </a:ext>
                </a:extLst>
              </a:tr>
              <a:tr h="399718">
                <a:tc>
                  <a:txBody>
                    <a:bodyPr/>
                    <a:lstStyle/>
                    <a:p>
                      <a:pPr lvl="1" algn="just"/>
                      <a:r>
                        <a:rPr lang="ru-RU" sz="800" b="1" u="sng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Основной</a:t>
                      </a:r>
                      <a:r>
                        <a:rPr lang="ru-RU" sz="8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ОКВЭД из числа приоритетных отраслей должен быть у заемщика </a:t>
                      </a:r>
                      <a:r>
                        <a:rPr lang="ru-RU" sz="800" b="1" u="sng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менее 12 месяцев до даты заключения КД* </a:t>
                      </a:r>
                      <a:r>
                        <a:rPr lang="ru-RU" sz="800" b="1" u="none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или заемщик</a:t>
                      </a:r>
                      <a:r>
                        <a:rPr lang="ru-RU" sz="800" b="1" u="none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участник регион. программы повышения </a:t>
                      </a:r>
                      <a:r>
                        <a:rPr lang="ru-RU" sz="800" b="1" u="none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произ-ти</a:t>
                      </a:r>
                      <a:r>
                        <a:rPr lang="ru-RU" sz="800" b="1" u="none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труда,  или заемщик является малой технологической компанией (ч. 1 ст. 5 ФЗ от 04.08.2023 № 478-ФЗ), или место нахождения заемщика согласно Указа от 19.10.2022 № 756 – </a:t>
                      </a:r>
                      <a:r>
                        <a:rPr lang="ru-RU" sz="800" b="1" u="none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</a:t>
                      </a:r>
                      <a:r>
                        <a:rPr lang="ru-RU" sz="800" b="1" u="none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Крым, Краснодарский край, Белгородская обл., Брянская обл., Воронежская обл., Курская обл., Воронежская обл., Курская обл., Ростовская область. г. Севастополь и  регистрация не позднее 01.01.2025г.</a:t>
                      </a:r>
                      <a:endParaRPr lang="ru-RU" sz="800" b="1" u="none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5511754"/>
                  </a:ext>
                </a:extLst>
              </a:tr>
              <a:tr h="245980">
                <a:tc>
                  <a:txBody>
                    <a:bodyPr/>
                    <a:lstStyle/>
                    <a:p>
                      <a:pPr lvl="1" algn="just"/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Сведения о заемщике внесены в Единый реестр субъектов малого и среднего предпринимательства.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5991479"/>
                  </a:ext>
                </a:extLst>
              </a:tr>
              <a:tr h="553456">
                <a:tc>
                  <a:txBody>
                    <a:bodyPr/>
                    <a:lstStyle/>
                    <a:p>
                      <a:pPr lvl="1" algn="just"/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имеет «запрещенных» ОКВЭД (игорный бизнес, производство и реализация подакцизных товаров (ст. 181 НК РФ), добыча и реализация полезных ископаемых (ст. 337 НК РФ), инвестиционные и пенсионные фонды, кредитные организации, ломбарды, профессиональные участники рынка ценных бумаг.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73890769"/>
                  </a:ext>
                </a:extLst>
              </a:tr>
              <a:tr h="374866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Обладает статусом налогового резидента Российской Федерации (в 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т.ч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вся цепочка собственников заемщика – юридических лиц), не применяются процедуры несостоятельности (банкротства).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03736"/>
                  </a:ext>
                </a:extLst>
              </a:tr>
              <a:tr h="292135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участвует в УК ЮЛ, не относящихся к субъектам МСП с долей участия более 25% и не имеет в качестве участника(акционера) ЮЛ, не относящееся к субъектам МСП, с долей участия более 25%.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5814598"/>
                  </a:ext>
                </a:extLst>
              </a:tr>
              <a:tr h="399718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 заемщика отсутствуют КД по ПП РФ 141 (Туризм), ПП РФ 469 (</a:t>
                      </a:r>
                      <a:r>
                        <a:rPr lang="ru-RU" sz="8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Высокотех</a:t>
                      </a:r>
                      <a:r>
                        <a:rPr lang="ru-RU" sz="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ПП РФ 512 (Экспортеры МСХ) Заемщик не получает субсидию по ПП РФ 2439 (Модульные гостиницы).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9656993"/>
                  </a:ext>
                </a:extLst>
              </a:tr>
            </a:tbl>
          </a:graphicData>
        </a:graphic>
      </p:graphicFrame>
      <p:sp>
        <p:nvSpPr>
          <p:cNvPr id="99" name="Прямоугольник 98"/>
          <p:cNvSpPr/>
          <p:nvPr/>
        </p:nvSpPr>
        <p:spPr>
          <a:xfrm>
            <a:off x="7398302" y="824416"/>
            <a:ext cx="4540450" cy="1293842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(!)</a:t>
            </a: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Доля финансирования инвестиционного проекта за счет заемных средств составляет </a:t>
            </a:r>
            <a:r>
              <a:rPr kumimoji="0" lang="ru-RU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 более 90%: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случае предоставления инвестиционных кредитов в размере более 500 млн рублей;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инвестиционных кредитов независимо от их размера, погашение более 50% основной суммы долга по которым предусматривается за счет денежного потока, производимого в ходе реализации цели кредитования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object 6"/>
          <p:cNvSpPr txBox="1"/>
          <p:nvPr/>
        </p:nvSpPr>
        <p:spPr>
          <a:xfrm>
            <a:off x="369305" y="238227"/>
            <a:ext cx="804735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Требования к Проекту: 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36441" y="27313"/>
            <a:ext cx="92948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2038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ОБЩИЕ УСЛОВИЯ ПРОГРАММЫ ПП 1764 + ПСК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3" name="Picture 2" descr="Файл:New Sovcombank logo (updated version)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9200" y="144724"/>
            <a:ext cx="1800225" cy="23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546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23348-FEAB-4695-86AD-27F831CD822C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42329"/>
              </p:ext>
            </p:extLst>
          </p:nvPr>
        </p:nvGraphicFramePr>
        <p:xfrm>
          <a:off x="234944" y="430558"/>
          <a:ext cx="6915373" cy="1889760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1369172">
                  <a:extLst>
                    <a:ext uri="{9D8B030D-6E8A-4147-A177-3AD203B41FA5}">
                      <a16:colId xmlns:a16="http://schemas.microsoft.com/office/drawing/2014/main" val="3179380916"/>
                    </a:ext>
                  </a:extLst>
                </a:gridCol>
                <a:gridCol w="1783647">
                  <a:extLst>
                    <a:ext uri="{9D8B030D-6E8A-4147-A177-3AD203B41FA5}">
                      <a16:colId xmlns:a16="http://schemas.microsoft.com/office/drawing/2014/main" val="1155805891"/>
                    </a:ext>
                  </a:extLst>
                </a:gridCol>
                <a:gridCol w="1779954">
                  <a:extLst>
                    <a:ext uri="{9D8B030D-6E8A-4147-A177-3AD203B41FA5}">
                      <a16:colId xmlns:a16="http://schemas.microsoft.com/office/drawing/2014/main" val="3221178008"/>
                    </a:ext>
                  </a:extLst>
                </a:gridCol>
                <a:gridCol w="1982600">
                  <a:extLst>
                    <a:ext uri="{9D8B030D-6E8A-4147-A177-3AD203B41FA5}">
                      <a16:colId xmlns:a16="http://schemas.microsoft.com/office/drawing/2014/main" val="3754782072"/>
                    </a:ext>
                  </a:extLst>
                </a:gridCol>
              </a:tblGrid>
              <a:tr h="205916">
                <a:tc gridSpan="4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Условия</a:t>
                      </a:r>
                      <a:r>
                        <a:rPr lang="ru-RU" sz="11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кредитования (Кредит или НКЛ)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529567"/>
                  </a:ext>
                </a:extLst>
              </a:tr>
              <a:tr h="205916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Заёмщик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Микропредприятие 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Малое предприятие 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Среднее предприятие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881918"/>
                  </a:ext>
                </a:extLst>
              </a:tr>
              <a:tr h="205916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 25</a:t>
                      </a:r>
                      <a:r>
                        <a:rPr lang="ru-RU" sz="9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 200 млн рублей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 25 до 500 млн рублей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 25 до 2 млрд рублей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2281273"/>
                  </a:ext>
                </a:extLst>
              </a:tr>
              <a:tr h="329465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субсидирования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indent="0" algn="just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более  5 лет  (при возможном сроке кредитования не более 10 лет), льготное фондирование (КС-1,5% + комиссия КМСП 0,1%/0,075%) – не более 36 месяцев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008358"/>
                  </a:ext>
                </a:extLst>
              </a:tr>
              <a:tr h="227195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 выборки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позднее – 30.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</a:t>
                      </a:r>
                      <a:r>
                        <a:rPr lang="ru-RU" sz="9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.2026</a:t>
                      </a:r>
                      <a:r>
                        <a:rPr lang="ru-RU" sz="9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endParaRPr lang="ru-RU" sz="9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726855"/>
                  </a:ext>
                </a:extLst>
              </a:tr>
              <a:tr h="453015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Цель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создание и (или) приобретение (сооружение, изготовление, достройку, дооборудование, реконструкцию, модернизацию и техническое перевооружение) основных средств (включая строительство, реконструкцию, модернизацию объектов капитального строительства, в том числе выполнение инженерных изысканий, подготовку проектной документации для их строительства, реконструкции, модернизации).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766236"/>
                  </a:ext>
                </a:extLst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014282"/>
              </p:ext>
            </p:extLst>
          </p:nvPr>
        </p:nvGraphicFramePr>
        <p:xfrm>
          <a:off x="177471" y="2292142"/>
          <a:ext cx="6948224" cy="166615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4189853">
                  <a:extLst>
                    <a:ext uri="{9D8B030D-6E8A-4147-A177-3AD203B41FA5}">
                      <a16:colId xmlns:a16="http://schemas.microsoft.com/office/drawing/2014/main" val="4084044317"/>
                    </a:ext>
                  </a:extLst>
                </a:gridCol>
                <a:gridCol w="2758371">
                  <a:extLst>
                    <a:ext uri="{9D8B030D-6E8A-4147-A177-3AD203B41FA5}">
                      <a16:colId xmlns:a16="http://schemas.microsoft.com/office/drawing/2014/main" val="499846094"/>
                    </a:ext>
                  </a:extLst>
                </a:gridCol>
              </a:tblGrid>
              <a:tr h="28044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Условия</a:t>
                      </a:r>
                      <a:r>
                        <a:rPr lang="ru-RU" sz="11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кредитования 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033827"/>
                  </a:ext>
                </a:extLst>
              </a:tr>
              <a:tr h="247449">
                <a:tc>
                  <a:txBody>
                    <a:bodyPr/>
                    <a:lstStyle/>
                    <a:p>
                      <a:pPr algn="ctr"/>
                      <a:r>
                        <a:rPr lang="ru-RU" sz="9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Льготная ставка</a:t>
                      </a:r>
                      <a:endParaRPr lang="ru-RU" sz="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F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Субсидия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282023"/>
                  </a:ext>
                </a:extLst>
              </a:tr>
              <a:tr h="113826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 КС на дату подписания КД ˃ 12%: </a:t>
                      </a:r>
                      <a:r>
                        <a:rPr lang="ru-RU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первые 36 месяцев = КС–3,5%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 </a:t>
                      </a:r>
                      <a:r>
                        <a:rPr lang="ru-RU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каждый транш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ru-RU" sz="9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 37 месяца = </a:t>
                      </a:r>
                      <a:r>
                        <a:rPr lang="en-US" sz="9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 </a:t>
                      </a:r>
                      <a:r>
                        <a:rPr lang="ru-RU" sz="9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</a:t>
                      </a:r>
                      <a:r>
                        <a:rPr lang="ru-RU" sz="9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(действующая на дату начала 37 месяца кредитования</a:t>
                      </a:r>
                      <a:r>
                        <a:rPr lang="ru-RU" sz="900" b="1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endParaRPr lang="ru-RU" sz="6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 КС (на дату КД) ˂ = 12%: 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первые 36</a:t>
                      </a:r>
                      <a:r>
                        <a:rPr lang="ru-RU" sz="900" kern="1200" baseline="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месяцев = 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КС–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,5%, но не ниже 3% (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 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каждый транш)</a:t>
                      </a:r>
                      <a:r>
                        <a:rPr lang="ru-RU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b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 37 месяца = </a:t>
                      </a:r>
                      <a:r>
                        <a:rPr lang="en-US" sz="900" b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 </a:t>
                      </a:r>
                      <a:r>
                        <a:rPr lang="ru-RU" sz="900" b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</a:t>
                      </a:r>
                      <a:r>
                        <a:rPr lang="ru-RU" sz="900" b="0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(действующая на дату начала 37 месяца кредитования.</a:t>
                      </a:r>
                      <a:endParaRPr lang="ru-RU" sz="900" b="0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900" b="1" dirty="0"/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КС 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(на дату КД) ˃ 12%: </a:t>
                      </a: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микро/малые предприятия – 6%, средние предприятия - 5%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КС </a:t>
                      </a:r>
                      <a:r>
                        <a:rPr lang="ru-RU" sz="9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(на дату КД) </a:t>
                      </a:r>
                      <a:r>
                        <a:rPr lang="ru-RU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˂ = 12%:</a:t>
                      </a:r>
                      <a:r>
                        <a:rPr lang="ru-RU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микро/малые предприятия – 4%, средние предприятия - 3%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ru-RU" sz="9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778779"/>
                  </a:ext>
                </a:extLst>
              </a:tr>
            </a:tbl>
          </a:graphicData>
        </a:graphic>
      </p:graphicFrame>
      <p:sp>
        <p:nvSpPr>
          <p:cNvPr id="83" name="Прямоугольник 82"/>
          <p:cNvSpPr/>
          <p:nvPr/>
        </p:nvSpPr>
        <p:spPr>
          <a:xfrm>
            <a:off x="7421601" y="2118258"/>
            <a:ext cx="45423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ПРИОРИТЕТНЫЕ ОТРАСЛИ ПО ОСНОВНОМУ ОКВЭД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(не менее 12 месяцев, либо с даты регистрации ЮЛ/ИП):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05964" y="4156918"/>
            <a:ext cx="116152" cy="2334898"/>
            <a:chOff x="508545" y="3648002"/>
            <a:chExt cx="123239" cy="2577453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>
              <a:off x="573175" y="3648002"/>
              <a:ext cx="0" cy="2577453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Овал 75"/>
            <p:cNvSpPr/>
            <p:nvPr/>
          </p:nvSpPr>
          <p:spPr>
            <a:xfrm>
              <a:off x="516584" y="4365891"/>
              <a:ext cx="115200" cy="115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8" name="Овал 77"/>
            <p:cNvSpPr/>
            <p:nvPr/>
          </p:nvSpPr>
          <p:spPr>
            <a:xfrm>
              <a:off x="508545" y="6036903"/>
              <a:ext cx="115200" cy="115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97" name="Таблица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277304"/>
              </p:ext>
            </p:extLst>
          </p:nvPr>
        </p:nvGraphicFramePr>
        <p:xfrm>
          <a:off x="7358580" y="2498013"/>
          <a:ext cx="4747481" cy="322124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4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452">
                <a:tc rowSpan="2"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Обрабатывающее производство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40000"/>
                        </a:lnSpc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ru-RU" sz="8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10, 11.06, 11.07, 11.07.1, 11.07.11, 11.07.12, 11.07.13, 11.07.14, 11.07.15, 13, 14, 15, 16, 17, 18, 19, 20, 21, 22, 23, 24, 25, 26, 27, 28, 29, 30, 31, 32, 33</a:t>
                      </a:r>
                      <a:endParaRPr lang="en-US" sz="8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658061"/>
                  </a:ext>
                </a:extLst>
              </a:tr>
              <a:tr h="353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кроме: 19.2, 19.20, 19.20.1, 19.20.2, 19.20.9, 20.14, 20.14.1, 20.14.2, 24.52, 29.1, 29.10, 29.10.2, 30.91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421320"/>
                  </a:ext>
                </a:extLst>
              </a:tr>
              <a:tr h="31459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Транспортировка и хранение 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r>
                        <a:rPr lang="ru-RU" sz="80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только</a:t>
                      </a:r>
                      <a:r>
                        <a:rPr lang="ru-RU" sz="8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для заемщиков из СКФО, ДФО, г. Севастополь и Республики Крым</a:t>
                      </a:r>
                      <a:endParaRPr lang="ru-RU" sz="800" b="0" kern="120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76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Деятельность гостиниц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предприятий общественного питания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  <a:p>
                      <a:pPr algn="l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56.10.1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711370"/>
                  </a:ext>
                </a:extLst>
              </a:tr>
              <a:tr h="31245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Деятельность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 области информации и связи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58.11; 58.19; 58.21; 62.01; 63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136568"/>
                  </a:ext>
                </a:extLst>
              </a:tr>
              <a:tr h="430016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Деятельность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профессиональная, научная, техническая 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72;74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487963"/>
                  </a:ext>
                </a:extLst>
              </a:tr>
              <a:tr h="554014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Деятельность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административная 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сопутствующие доп. услуги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79.20.22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940502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7398302" y="358697"/>
            <a:ext cx="4565651" cy="545988"/>
            <a:chOff x="7367587" y="1415302"/>
            <a:chExt cx="4565651" cy="545988"/>
          </a:xfrm>
        </p:grpSpPr>
        <p:sp>
          <p:nvSpPr>
            <p:cNvPr id="102" name="Прямоугольник 101"/>
            <p:cNvSpPr/>
            <p:nvPr/>
          </p:nvSpPr>
          <p:spPr>
            <a:xfrm>
              <a:off x="7403551" y="1415302"/>
              <a:ext cx="4529687" cy="545988"/>
            </a:xfrm>
            <a:prstGeom prst="rect">
              <a:avLst/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ВСЕ КД ТРЕБУЮТ ПРЕДВАРИТЕЛЬНОГО СОГЛАСОВАНИЯ С МЭР ДО ПОДПИСАНИЯ. </a:t>
              </a:r>
              <a:r>
                <a:rPr kumimoji="0" lang="ru-RU" sz="800" b="1" i="0" u="sng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Заемщик вправе заключать КД по Программе только с одним банком.</a:t>
              </a:r>
            </a:p>
          </p:txBody>
        </p:sp>
        <p:sp>
          <p:nvSpPr>
            <p:cNvPr id="103" name="Прямоугольник 102"/>
            <p:cNvSpPr/>
            <p:nvPr/>
          </p:nvSpPr>
          <p:spPr>
            <a:xfrm flipH="1">
              <a:off x="7367587" y="1417988"/>
              <a:ext cx="45719" cy="48572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36441" y="6632966"/>
            <a:ext cx="1175795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исключением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случаев, когда заемщик имеет такой ОКВЭД со дня гос. регистрации и при этом осуществляет деятельность менее 12 месяцев</a:t>
            </a:r>
          </a:p>
        </p:txBody>
      </p:sp>
      <p:sp>
        <p:nvSpPr>
          <p:cNvPr id="37" name="Овал 36"/>
          <p:cNvSpPr/>
          <p:nvPr/>
        </p:nvSpPr>
        <p:spPr>
          <a:xfrm>
            <a:off x="405963" y="5097899"/>
            <a:ext cx="115200" cy="11743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18512" y="4129786"/>
            <a:ext cx="115200" cy="11743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05963" y="5604213"/>
            <a:ext cx="115200" cy="11743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25137" y="5969279"/>
            <a:ext cx="108575" cy="10435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58581" y="5769048"/>
            <a:ext cx="44974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(!) Кредитный договор не предусматривает взимания с заемщика комиссий 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сборов, иных платежей, за исключением платы за пользование лимитом кредитной линии (</a:t>
            </a:r>
            <a:r>
              <a:rPr kumimoji="0" lang="ru-RU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 резервирование кредитной линии), взимаемой за не использованный заемщиком остаток лимита кредитной линии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а также штрафных санкций в случае неисполнения заемщиком условий кредитного договора.</a:t>
            </a:r>
          </a:p>
        </p:txBody>
      </p:sp>
    </p:spTree>
    <p:extLst>
      <p:ext uri="{BB962C8B-B14F-4D97-AF65-F5344CB8AC3E}">
        <p14:creationId xmlns:p14="http://schemas.microsoft.com/office/powerpoint/2010/main" val="24120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Таблица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627528"/>
              </p:ext>
            </p:extLst>
          </p:nvPr>
        </p:nvGraphicFramePr>
        <p:xfrm>
          <a:off x="136441" y="4058193"/>
          <a:ext cx="6965955" cy="2631562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6965955">
                  <a:extLst>
                    <a:ext uri="{9D8B030D-6E8A-4147-A177-3AD203B41FA5}">
                      <a16:colId xmlns:a16="http://schemas.microsoft.com/office/drawing/2014/main" val="4262119596"/>
                    </a:ext>
                  </a:extLst>
                </a:gridCol>
              </a:tblGrid>
              <a:tr h="224534"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ТРЕБОВАНИЯ К ЗАЕМЩИКУ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572432"/>
                  </a:ext>
                </a:extLst>
              </a:tr>
              <a:tr h="681546">
                <a:tc>
                  <a:txBody>
                    <a:bodyPr/>
                    <a:lstStyle/>
                    <a:p>
                      <a:pPr lvl="1" algn="just"/>
                      <a:r>
                        <a:rPr lang="ru-RU" sz="800" b="1" u="sng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Основной</a:t>
                      </a:r>
                      <a:r>
                        <a:rPr lang="ru-RU" sz="8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ОКВЭД из числа приоритетных отраслей должен быть у заемщика </a:t>
                      </a:r>
                      <a:r>
                        <a:rPr lang="ru-RU" sz="800" b="1" u="sng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менее 12 месяцев до даты заключения КД* </a:t>
                      </a:r>
                      <a:r>
                        <a:rPr lang="ru-RU" sz="800" b="1" u="none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или заемщик</a:t>
                      </a:r>
                      <a:r>
                        <a:rPr lang="ru-RU" sz="800" b="1" u="none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участник регион. программы повышения </a:t>
                      </a:r>
                      <a:r>
                        <a:rPr lang="ru-RU" sz="800" b="1" u="none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произ-ти</a:t>
                      </a:r>
                      <a:r>
                        <a:rPr lang="ru-RU" sz="800" b="1" u="none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труда,  или заемщик является малой технологической компанией (ч. 1 ст. 5 ФЗ от 04.08.2023 № 478-ФЗ), или место нахождения заемщика согласно Указа от 19.10.2022 № 756 – </a:t>
                      </a:r>
                      <a:r>
                        <a:rPr lang="ru-RU" sz="800" b="1" u="none" baseline="0" dirty="0" err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</a:t>
                      </a:r>
                      <a:r>
                        <a:rPr lang="ru-RU" sz="800" b="1" u="none" baseline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Крым, Краснодарский край, Белгородская обл., Брянская обл., Воронежская обл., Курская обл., Воронежская обл., Курская обл., Ростовская область. г. Севастополь и  регистрация не позднее 01.01.2025г.</a:t>
                      </a:r>
                      <a:endParaRPr lang="ru-RU" sz="800" b="1" u="none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5511754"/>
                  </a:ext>
                </a:extLst>
              </a:tr>
              <a:tr h="207427">
                <a:tc>
                  <a:txBody>
                    <a:bodyPr/>
                    <a:lstStyle/>
                    <a:p>
                      <a:pPr lvl="1" algn="just"/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Сведения о заемщике внесены в Единый реестр субъектов малого и среднего предпринимательства.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5991479"/>
                  </a:ext>
                </a:extLst>
              </a:tr>
              <a:tr h="444486">
                <a:tc>
                  <a:txBody>
                    <a:bodyPr/>
                    <a:lstStyle/>
                    <a:p>
                      <a:pPr lvl="1" algn="just"/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имеет «запрещенных» ОКВЭД (игорный бизнес, производство и реализация подакцизных товаров (ст. 181 НК РФ), добыча и реализация полезных ископаемых (ст. 337 НК РФ), инвестиционные и пенсионные фонды, кредитные организации, ломбарды, профессиональные участники рынка ценных бумаг.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73890769"/>
                  </a:ext>
                </a:extLst>
              </a:tr>
              <a:tr h="325957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Обладает статусом налогового резидента Российской Федерации (в </a:t>
                      </a:r>
                      <a:r>
                        <a:rPr lang="ru-RU" sz="8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т.ч</a:t>
                      </a:r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вся цепочка собственников заемщика – юридических лиц), не применяются процедуры несостоятельности (банкротства).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03736"/>
                  </a:ext>
                </a:extLst>
              </a:tr>
              <a:tr h="325957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участвует в УК ЮЛ, не относящихся к субъектам МСП с долей участия более 25% и не имеет в качестве участника(акционера) ЮЛ, не относящееся к субъектам МСП, с долей участия более 25%.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5814598"/>
                  </a:ext>
                </a:extLst>
              </a:tr>
              <a:tr h="364868">
                <a:tc>
                  <a:txBody>
                    <a:bodyPr/>
                    <a:lstStyle/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 заемщика отсутствуют КД по ПП РФ 141 (Туризм), ПП РФ 469 (</a:t>
                      </a:r>
                      <a:r>
                        <a:rPr lang="ru-RU" sz="8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Высокотех</a:t>
                      </a:r>
                      <a:r>
                        <a:rPr lang="ru-RU" sz="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ПП РФ 512 (Экспортеры МСХ) Заемщик не получает субсидию по ПП РФ 2439 (Модульные гостиницы).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9656993"/>
                  </a:ext>
                </a:extLst>
              </a:tr>
            </a:tbl>
          </a:graphicData>
        </a:graphic>
      </p:graphicFrame>
      <p:sp>
        <p:nvSpPr>
          <p:cNvPr id="18" name="object 6"/>
          <p:cNvSpPr txBox="1"/>
          <p:nvPr/>
        </p:nvSpPr>
        <p:spPr>
          <a:xfrm>
            <a:off x="353085" y="193940"/>
            <a:ext cx="804735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0" cap="none" spc="-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Требования к Проекту: 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77228" y="28977"/>
            <a:ext cx="92948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038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ОБЩИЕ УСЛОВИЯ ПРОГРАММЫ ПП 1764 + Пополнение оборотных средств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038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3" name="Picture 2" descr="Файл:New Sovcombank logo (updated version)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9200" y="144724"/>
            <a:ext cx="1800225" cy="23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5468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723348-FEAB-4695-86AD-27F831CD822C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698968"/>
              </p:ext>
            </p:extLst>
          </p:nvPr>
        </p:nvGraphicFramePr>
        <p:xfrm>
          <a:off x="234944" y="430560"/>
          <a:ext cx="6915373" cy="1883341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1369172">
                  <a:extLst>
                    <a:ext uri="{9D8B030D-6E8A-4147-A177-3AD203B41FA5}">
                      <a16:colId xmlns:a16="http://schemas.microsoft.com/office/drawing/2014/main" val="3179380916"/>
                    </a:ext>
                  </a:extLst>
                </a:gridCol>
                <a:gridCol w="2445370">
                  <a:extLst>
                    <a:ext uri="{9D8B030D-6E8A-4147-A177-3AD203B41FA5}">
                      <a16:colId xmlns:a16="http://schemas.microsoft.com/office/drawing/2014/main" val="1155805891"/>
                    </a:ext>
                  </a:extLst>
                </a:gridCol>
                <a:gridCol w="3100831">
                  <a:extLst>
                    <a:ext uri="{9D8B030D-6E8A-4147-A177-3AD203B41FA5}">
                      <a16:colId xmlns:a16="http://schemas.microsoft.com/office/drawing/2014/main" val="3221178008"/>
                    </a:ext>
                  </a:extLst>
                </a:gridCol>
              </a:tblGrid>
              <a:tr h="24326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Условия</a:t>
                      </a:r>
                      <a:r>
                        <a:rPr lang="ru-RU" sz="11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кредитования (Кредит или НКЛ)</a:t>
                      </a:r>
                      <a:endParaRPr lang="ru-RU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529567"/>
                  </a:ext>
                </a:extLst>
              </a:tr>
              <a:tr h="343429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Заёмщик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Микропредприятие 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Малое предприятие 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Среднее предприятие</a:t>
                      </a:r>
                      <a:endParaRPr lang="ru-RU" sz="9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881918"/>
                  </a:ext>
                </a:extLst>
              </a:tr>
              <a:tr h="214643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 0,5</a:t>
                      </a:r>
                      <a:r>
                        <a:rPr lang="ru-RU" sz="9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 200 млн рублей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 0,5 до 500 млн рублей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2281273"/>
                  </a:ext>
                </a:extLst>
              </a:tr>
              <a:tr h="343429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субсидирования</a:t>
                      </a:r>
                      <a:endParaRPr lang="ru-RU" sz="9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более 1 года (при возможном сроке кредитования не более 3 лет) льготное фондирование (КС-1,5% + комиссия КМСП 0,1%/0,075%) – не более 1 года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008358"/>
                  </a:ext>
                </a:extLst>
              </a:tr>
              <a:tr h="265102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 выборки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позднее – 30.</a:t>
                      </a:r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</a:t>
                      </a:r>
                      <a:r>
                        <a:rPr lang="ru-RU" sz="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.2026 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726855"/>
                  </a:ext>
                </a:extLst>
              </a:tr>
              <a:tr h="399039">
                <a:tc>
                  <a:txBody>
                    <a:bodyPr/>
                    <a:lstStyle/>
                    <a:p>
                      <a:pPr marL="0" marR="0" indent="0" algn="ctr" defTabSz="10239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>
                          <a:solidFill>
                            <a:srgbClr val="2038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Цель</a:t>
                      </a:r>
                      <a:endParaRPr lang="ru-RU" sz="800" b="1" dirty="0">
                        <a:solidFill>
                          <a:srgbClr val="2038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sz="8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Пополнение оборотных средств (Покупка долей в уставном капитале или акций не относятся к целям пополнения оборотных средств)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766236"/>
                  </a:ext>
                </a:extLst>
              </a:tr>
            </a:tbl>
          </a:graphicData>
        </a:graphic>
      </p:graphicFrame>
      <p:graphicFrame>
        <p:nvGraphicFramePr>
          <p:cNvPr id="53" name="Таблица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052441"/>
              </p:ext>
            </p:extLst>
          </p:nvPr>
        </p:nvGraphicFramePr>
        <p:xfrm>
          <a:off x="136441" y="2275164"/>
          <a:ext cx="6965955" cy="179896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4200545">
                  <a:extLst>
                    <a:ext uri="{9D8B030D-6E8A-4147-A177-3AD203B41FA5}">
                      <a16:colId xmlns:a16="http://schemas.microsoft.com/office/drawing/2014/main" val="4084044317"/>
                    </a:ext>
                  </a:extLst>
                </a:gridCol>
                <a:gridCol w="2765410">
                  <a:extLst>
                    <a:ext uri="{9D8B030D-6E8A-4147-A177-3AD203B41FA5}">
                      <a16:colId xmlns:a16="http://schemas.microsoft.com/office/drawing/2014/main" val="499846094"/>
                    </a:ext>
                  </a:extLst>
                </a:gridCol>
              </a:tblGrid>
              <a:tr h="200119"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Условия</a:t>
                      </a:r>
                      <a:r>
                        <a:rPr lang="ru-RU" sz="800" baseline="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кредитования </a:t>
                      </a:r>
                      <a:endParaRPr lang="ru-RU" sz="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033827"/>
                  </a:ext>
                </a:extLst>
              </a:tr>
              <a:tr h="200119">
                <a:tc>
                  <a:txBody>
                    <a:bodyPr/>
                    <a:lstStyle/>
                    <a:p>
                      <a:pPr algn="ctr"/>
                      <a:r>
                        <a:rPr lang="ru-RU" sz="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Льготная ставка</a:t>
                      </a:r>
                      <a:endParaRPr lang="ru-RU" sz="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F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Субсидия</a:t>
                      </a: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282023"/>
                  </a:ext>
                </a:extLst>
              </a:tr>
              <a:tr h="137224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 КС на дату подписания КД ˃ 12%: </a:t>
                      </a:r>
                      <a:r>
                        <a:rPr lang="ru-RU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КС–3,5%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 </a:t>
                      </a:r>
                      <a:r>
                        <a:rPr lang="ru-RU" sz="9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каждый транш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ru-RU" sz="900" b="1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  <a:endParaRPr lang="ru-RU" sz="600" b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 КС (на дату КД) ˂ = 12%: 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КС–3,5%, но не ниже 3% (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 </a:t>
                      </a:r>
                      <a:r>
                        <a:rPr lang="ru-RU" sz="90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 каждый транш)</a:t>
                      </a:r>
                      <a:r>
                        <a:rPr lang="ru-RU" sz="900" b="0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900" b="0" kern="1200" baseline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КС на дату подписания КД (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fix</a:t>
                      </a:r>
                      <a:r>
                        <a:rPr lang="ru-RU" sz="9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если льготное фондирование не привлекаем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900" b="0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КС </a:t>
                      </a:r>
                      <a:r>
                        <a:rPr lang="ru-RU" sz="9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(на дату КД) ˃ 12%: </a:t>
                      </a:r>
                      <a:r>
                        <a:rPr lang="ru-RU" sz="9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микро/малые предприятия – 6%, средние предприятия - 5%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КС </a:t>
                      </a:r>
                      <a:r>
                        <a:rPr lang="ru-RU" sz="900" b="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(на дату КД) </a:t>
                      </a:r>
                      <a:r>
                        <a:rPr lang="ru-RU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˂ = 12%:</a:t>
                      </a:r>
                      <a:r>
                        <a:rPr lang="ru-RU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микро/малые предприятия – 4%, средние предприятия - 3%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ru-RU" sz="9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778779"/>
                  </a:ext>
                </a:extLst>
              </a:tr>
            </a:tbl>
          </a:graphicData>
        </a:graphic>
      </p:graphicFrame>
      <p:sp>
        <p:nvSpPr>
          <p:cNvPr id="83" name="Прямоугольник 82"/>
          <p:cNvSpPr/>
          <p:nvPr/>
        </p:nvSpPr>
        <p:spPr>
          <a:xfrm>
            <a:off x="7179037" y="1030808"/>
            <a:ext cx="47153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ПРИОРИТЕТНЫЕ ОТРАСЛИ ПО ОСНОВНОМУ ОКВЭД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(не менее 12 месяцев, либо с даты регистрации ЮЛ/ИП):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09275" y="4229319"/>
            <a:ext cx="108575" cy="2334898"/>
            <a:chOff x="508545" y="3648002"/>
            <a:chExt cx="115200" cy="2577453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>
              <a:off x="573175" y="3648002"/>
              <a:ext cx="0" cy="2577453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Овал 77"/>
            <p:cNvSpPr/>
            <p:nvPr/>
          </p:nvSpPr>
          <p:spPr>
            <a:xfrm>
              <a:off x="508545" y="6036903"/>
              <a:ext cx="115200" cy="115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97" name="Таблица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095322"/>
              </p:ext>
            </p:extLst>
          </p:nvPr>
        </p:nvGraphicFramePr>
        <p:xfrm>
          <a:off x="7341657" y="1430918"/>
          <a:ext cx="4715362" cy="398891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190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8269">
                <a:tc rowSpan="2"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Обрабатывающее производство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40000"/>
                        </a:lnSpc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ru-RU" sz="800" b="1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10, 11.06, 11.07, 11.07.1, 11.07.11, 11.07.12, 11.07.13, 11.07.14, 11.07.15, 13, 14, 15, 16, 17, 18, 19, 20, 21, 22, 23, 24, 25, 26, 27, 28, 29, 30, 31, 32, 33</a:t>
                      </a:r>
                      <a:endParaRPr lang="en-US" sz="8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658061"/>
                  </a:ext>
                </a:extLst>
              </a:tr>
              <a:tr h="6831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кроме: 19.2, 19.20, 19.20.1, 19.20.2, 19.20.9, 20.14, 20.14.1, 20.14.2, 24.52, 29.1, 29.10, 29.10.2, 30.91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421320"/>
                  </a:ext>
                </a:extLst>
              </a:tr>
              <a:tr h="509984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Транспортировка и хранение 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r>
                        <a:rPr lang="ru-RU" sz="80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только</a:t>
                      </a:r>
                      <a:r>
                        <a:rPr lang="ru-RU" sz="800" b="1" kern="12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для заемщиков из СКФО, ДФО, г. Севастополь и Республики Крым</a:t>
                      </a:r>
                      <a:endParaRPr lang="ru-RU" sz="800" b="0" kern="120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135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Деятельность гостиниц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предприятий общественного питания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  <a:p>
                      <a:pPr algn="l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56.10.1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711370"/>
                  </a:ext>
                </a:extLst>
              </a:tr>
              <a:tr h="70016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Деятельность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 области информации и связи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58.11; 58.19; 58.21; 62.01; 63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136568"/>
                  </a:ext>
                </a:extLst>
              </a:tr>
              <a:tr h="70016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Деятельность</a:t>
                      </a: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административная 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3864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сопутствующие доп. услуги</a:t>
                      </a:r>
                      <a:endParaRPr lang="ru-RU" sz="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b="1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79.20.22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2038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828033"/>
                  </a:ext>
                </a:extLst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7398531" y="469400"/>
            <a:ext cx="4565651" cy="872603"/>
            <a:chOff x="7367587" y="1415303"/>
            <a:chExt cx="4565651" cy="488411"/>
          </a:xfrm>
        </p:grpSpPr>
        <p:sp>
          <p:nvSpPr>
            <p:cNvPr id="102" name="Прямоугольник 101"/>
            <p:cNvSpPr/>
            <p:nvPr/>
          </p:nvSpPr>
          <p:spPr>
            <a:xfrm>
              <a:off x="7403551" y="1415303"/>
              <a:ext cx="4529687" cy="278510"/>
            </a:xfrm>
            <a:prstGeom prst="rect">
              <a:avLst/>
            </a:prstGeom>
            <a:solidFill>
              <a:srgbClr val="203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ВСЕ КД ТРЕБУЮТ ПРЕДВАРИТЕЛЬНОГО СОГЛАСОВАНИЯ С МЭР ДО ПОДПИСАНИЯ. </a:t>
              </a:r>
              <a:r>
                <a:rPr kumimoji="0" lang="ru-RU" sz="1000" b="1" i="0" u="sng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Заемщик вправе заключать КД по Программе только с одним банком.</a:t>
              </a:r>
            </a:p>
          </p:txBody>
        </p:sp>
        <p:sp>
          <p:nvSpPr>
            <p:cNvPr id="103" name="Прямоугольник 102"/>
            <p:cNvSpPr/>
            <p:nvPr/>
          </p:nvSpPr>
          <p:spPr>
            <a:xfrm flipH="1">
              <a:off x="7367587" y="1417988"/>
              <a:ext cx="45719" cy="48572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36441" y="6632966"/>
            <a:ext cx="1175795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исключением</a:t>
            </a:r>
            <a:r>
              <a:rPr kumimoji="0" lang="ru-RU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случаев, когда заемщик имеет такой ОКВЭД со дня гос. регистрации и при этом осуществляет деятельность менее 12 месяцев</a:t>
            </a:r>
          </a:p>
        </p:txBody>
      </p:sp>
      <p:sp>
        <p:nvSpPr>
          <p:cNvPr id="37" name="Овал 36"/>
          <p:cNvSpPr/>
          <p:nvPr/>
        </p:nvSpPr>
        <p:spPr>
          <a:xfrm>
            <a:off x="412588" y="5028842"/>
            <a:ext cx="115200" cy="11743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09276" y="4367419"/>
            <a:ext cx="115200" cy="11743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05963" y="5290211"/>
            <a:ext cx="115200" cy="11743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05963" y="5717661"/>
            <a:ext cx="108575" cy="10435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66730" y="5470079"/>
            <a:ext cx="44974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(!) Кредитный договор не предусматривает взимания с заемщика комиссий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сборов, иных платежей, за исключением платы за пользование лимитом кредитной линии (</a:t>
            </a:r>
            <a:r>
              <a:rPr kumimoji="0" lang="ru-RU" sz="9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 резервирование кредитной линии), взимаемой за не использованный заемщиком остаток лимита кредитной линии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а также штрафных санкций в случае неисполнения заемщиком условий кредитного договора.</a:t>
            </a:r>
          </a:p>
        </p:txBody>
      </p:sp>
    </p:spTree>
    <p:extLst>
      <p:ext uri="{BB962C8B-B14F-4D97-AF65-F5344CB8AC3E}">
        <p14:creationId xmlns:p14="http://schemas.microsoft.com/office/powerpoint/2010/main" val="3312238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2060"/>
      </a:hlink>
      <a:folHlink>
        <a:srgbClr val="00206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46701</TotalTime>
  <Words>1633</Words>
  <Application>Microsoft Office PowerPoint</Application>
  <PresentationFormat>Широкоэкранный</PresentationFormat>
  <Paragraphs>122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Мерцалов Даниил Антонович</dc:creator>
  <cp:lastModifiedBy>Мартин Шаанян</cp:lastModifiedBy>
  <cp:revision>1081</cp:revision>
  <cp:lastPrinted>2024-02-16T13:28:38Z</cp:lastPrinted>
  <dcterms:created xsi:type="dcterms:W3CDTF">2018-07-17T09:22:11Z</dcterms:created>
  <dcterms:modified xsi:type="dcterms:W3CDTF">2026-02-11T10:49:59Z</dcterms:modified>
</cp:coreProperties>
</file>