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B35E"/>
    <a:srgbClr val="FFCD10"/>
    <a:srgbClr val="FECA04"/>
    <a:srgbClr val="245F34"/>
    <a:srgbClr val="298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505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5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96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39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1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37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82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94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8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05F7E-9DD2-4420-AE9B-3CDAA04419B6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62D48-B632-4C36-A88F-58C457E953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07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d.timko@factoring.rshb.ru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FEB096-736F-077F-499F-36F7161204AB}"/>
              </a:ext>
            </a:extLst>
          </p:cNvPr>
          <p:cNvSpPr txBox="1"/>
          <p:nvPr/>
        </p:nvSpPr>
        <p:spPr>
          <a:xfrm>
            <a:off x="5940702" y="871345"/>
            <a:ext cx="3922389" cy="1285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036320">
              <a:lnSpc>
                <a:spcPct val="115000"/>
              </a:lnSpc>
              <a:spcAft>
                <a:spcPts val="600"/>
              </a:spcAft>
            </a:pPr>
            <a:r>
              <a:rPr lang="ru-RU" sz="1100" dirty="0"/>
              <a:t>Годовая бухгалтерская отчетность (Ф1 и Ф2)</a:t>
            </a:r>
          </a:p>
          <a:p>
            <a:pPr marR="1036320">
              <a:lnSpc>
                <a:spcPct val="115000"/>
              </a:lnSpc>
              <a:spcAft>
                <a:spcPts val="600"/>
              </a:spcAft>
            </a:pPr>
            <a:r>
              <a:rPr lang="ru-RU" sz="1100" dirty="0"/>
              <a:t>Финансируемый контракт.</a:t>
            </a:r>
          </a:p>
          <a:p>
            <a:pPr marR="1036320">
              <a:lnSpc>
                <a:spcPct val="115000"/>
              </a:lnSpc>
              <a:spcAft>
                <a:spcPts val="600"/>
              </a:spcAft>
            </a:pPr>
            <a:r>
              <a:rPr lang="ru-RU" sz="1100" dirty="0"/>
              <a:t>Карточка 62 счета (за последние 6 месяцев)    </a:t>
            </a:r>
          </a:p>
          <a:p>
            <a:pPr marR="1036320">
              <a:lnSpc>
                <a:spcPct val="115000"/>
              </a:lnSpc>
              <a:spcAft>
                <a:spcPts val="600"/>
              </a:spcAft>
            </a:pPr>
            <a:r>
              <a:rPr lang="ru-RU" sz="1100" dirty="0"/>
              <a:t>Анкета, согласие. на обр. персон. данных, запрос  в БКИ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35D16A3-FAED-56A4-D042-E44CA2F08FA2}"/>
              </a:ext>
            </a:extLst>
          </p:cNvPr>
          <p:cNvSpPr/>
          <p:nvPr/>
        </p:nvSpPr>
        <p:spPr>
          <a:xfrm>
            <a:off x="5722993" y="428883"/>
            <a:ext cx="2623352" cy="3000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Документы</a:t>
            </a:r>
            <a:r>
              <a:rPr lang="en-US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для оформления:</a:t>
            </a:r>
          </a:p>
        </p:txBody>
      </p:sp>
      <p:pic>
        <p:nvPicPr>
          <p:cNvPr id="1031" name="Рисунок 1">
            <a:extLst>
              <a:ext uri="{FF2B5EF4-FFF2-40B4-BE49-F238E27FC236}">
                <a16:creationId xmlns:a16="http://schemas.microsoft.com/office/drawing/2014/main" id="{B22A9D80-F7B2-EE98-57A1-E45043D62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8" y="157625"/>
            <a:ext cx="1958316" cy="259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44A009-20F3-9C17-2CE6-E2C9181F7240}"/>
              </a:ext>
            </a:extLst>
          </p:cNvPr>
          <p:cNvSpPr/>
          <p:nvPr/>
        </p:nvSpPr>
        <p:spPr>
          <a:xfrm>
            <a:off x="80582" y="4230472"/>
            <a:ext cx="2033763" cy="30008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Сравнение с кредитом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ACADD30-252C-E3A7-469C-915B8C203FDF}"/>
              </a:ext>
            </a:extLst>
          </p:cNvPr>
          <p:cNvSpPr/>
          <p:nvPr/>
        </p:nvSpPr>
        <p:spPr>
          <a:xfrm>
            <a:off x="5992567" y="5723407"/>
            <a:ext cx="982193" cy="30008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r"/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Контакты: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6F6055-9E7D-1771-A3C8-6503EC8632C0}"/>
              </a:ext>
            </a:extLst>
          </p:cNvPr>
          <p:cNvSpPr txBox="1"/>
          <p:nvPr/>
        </p:nvSpPr>
        <p:spPr>
          <a:xfrm>
            <a:off x="5992567" y="5729643"/>
            <a:ext cx="4014067" cy="818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036320" algn="just">
              <a:lnSpc>
                <a:spcPct val="115000"/>
              </a:lnSpc>
              <a:spcAft>
                <a:spcPts val="600"/>
              </a:spcAft>
            </a:pPr>
            <a:r>
              <a:rPr lang="ru-RU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 Денис Тимко </a:t>
            </a:r>
          </a:p>
          <a:p>
            <a:pPr marR="1036320" algn="just">
              <a:lnSpc>
                <a:spcPct val="115000"/>
              </a:lnSpc>
              <a:spcAft>
                <a:spcPts val="600"/>
              </a:spcAft>
            </a:pPr>
            <a:r>
              <a:rPr lang="ru-RU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Исполнительный  директор  РСХБ  Факторинг</a:t>
            </a:r>
          </a:p>
          <a:p>
            <a:pPr marR="1036320" algn="just">
              <a:lnSpc>
                <a:spcPct val="115000"/>
              </a:lnSpc>
              <a:spcAft>
                <a:spcPts val="600"/>
              </a:spcAft>
            </a:pPr>
            <a:r>
              <a:rPr lang="en-US" sz="1100" b="1" kern="100" dirty="0" err="1">
                <a:cs typeface="Times New Roman" panose="02020603050405020304" pitchFamily="18" charset="0"/>
                <a:hlinkClick r:id="rId3"/>
              </a:rPr>
              <a:t>d.timko</a:t>
            </a:r>
            <a:r>
              <a:rPr lang="ru-RU" sz="1100" b="1" kern="100" dirty="0">
                <a:cs typeface="Times New Roman" panose="02020603050405020304" pitchFamily="18" charset="0"/>
                <a:hlinkClick r:id="rId3"/>
              </a:rPr>
              <a:t>@</a:t>
            </a:r>
            <a:r>
              <a:rPr lang="en-US" sz="1100" b="1" kern="100" dirty="0">
                <a:cs typeface="Times New Roman" panose="02020603050405020304" pitchFamily="18" charset="0"/>
                <a:hlinkClick r:id="rId3"/>
              </a:rPr>
              <a:t>factoring</a:t>
            </a:r>
            <a:r>
              <a:rPr lang="ru-RU" sz="1100" b="1" kern="100" dirty="0"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100" b="1" kern="100" dirty="0" err="1">
                <a:cs typeface="Times New Roman" panose="02020603050405020304" pitchFamily="18" charset="0"/>
                <a:hlinkClick r:id="rId3"/>
              </a:rPr>
              <a:t>rshb</a:t>
            </a:r>
            <a:r>
              <a:rPr lang="ru-RU" sz="1100" b="1" kern="100" dirty="0">
                <a:cs typeface="Times New Roman" panose="02020603050405020304" pitchFamily="18" charset="0"/>
                <a:hlinkClick r:id="rId3"/>
              </a:rPr>
              <a:t>.</a:t>
            </a:r>
            <a:r>
              <a:rPr lang="en-US" sz="1100" b="1" kern="100" dirty="0" err="1">
                <a:cs typeface="Times New Roman" panose="02020603050405020304" pitchFamily="18" charset="0"/>
                <a:hlinkClick r:id="rId3"/>
              </a:rPr>
              <a:t>ru</a:t>
            </a:r>
            <a:r>
              <a:rPr lang="ru-RU" sz="1100" b="1" kern="100" dirty="0">
                <a:cs typeface="Times New Roman" panose="02020603050405020304" pitchFamily="18" charset="0"/>
              </a:rPr>
              <a:t> </a:t>
            </a:r>
            <a:r>
              <a:rPr lang="ru-RU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1100" b="1" kern="100" dirty="0">
                <a:ea typeface="Times New Roman" panose="02020603050405020304" pitchFamily="18" charset="0"/>
                <a:cs typeface="Times New Roman" panose="02020603050405020304" pitchFamily="18" charset="0"/>
              </a:rPr>
              <a:t>(927) 734 3128</a:t>
            </a:r>
            <a:endParaRPr lang="ru-RU" sz="1100" b="1" kern="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7CFA5AF-2698-D912-6ACC-760297558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144" y="4835261"/>
            <a:ext cx="3948510" cy="82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9F2429E-BCD7-BEF0-9522-E4F2BE5050DD}"/>
              </a:ext>
            </a:extLst>
          </p:cNvPr>
          <p:cNvSpPr/>
          <p:nvPr/>
        </p:nvSpPr>
        <p:spPr>
          <a:xfrm>
            <a:off x="4692015" y="4555648"/>
            <a:ext cx="2170274" cy="30008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% </a:t>
            </a:r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ставка по факторингу: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0366B13-9052-1B60-9608-41BBDC7B7A8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119"/>
          <a:stretch/>
        </p:blipFill>
        <p:spPr>
          <a:xfrm>
            <a:off x="71713" y="4567290"/>
            <a:ext cx="4477657" cy="211187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CA87B16-07D0-BFC5-1724-6E1F9B77E550}"/>
              </a:ext>
            </a:extLst>
          </p:cNvPr>
          <p:cNvSpPr/>
          <p:nvPr/>
        </p:nvSpPr>
        <p:spPr>
          <a:xfrm>
            <a:off x="3159571" y="2239570"/>
            <a:ext cx="2510301" cy="3000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Схема работы факторинга: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8F03C62F-FE09-B85C-ABBE-C4EDCFDEDEF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442"/>
          <a:stretch/>
        </p:blipFill>
        <p:spPr>
          <a:xfrm>
            <a:off x="6220517" y="2783422"/>
            <a:ext cx="2039956" cy="1541641"/>
          </a:xfrm>
          <a:prstGeom prst="rect">
            <a:avLst/>
          </a:prstGeom>
        </p:spPr>
      </p:pic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D021A55-FA13-FB3B-9D6D-C0696A08872C}"/>
              </a:ext>
            </a:extLst>
          </p:cNvPr>
          <p:cNvSpPr/>
          <p:nvPr/>
        </p:nvSpPr>
        <p:spPr>
          <a:xfrm>
            <a:off x="2105025" y="86919"/>
            <a:ext cx="4757264" cy="34624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298A4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БЕЗ регресса (95% всех сделок по факторингу)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7CD1CD-1AED-D39B-4E9E-C5284D4F0EC8}"/>
              </a:ext>
            </a:extLst>
          </p:cNvPr>
          <p:cNvSpPr txBox="1"/>
          <p:nvPr/>
        </p:nvSpPr>
        <p:spPr>
          <a:xfrm>
            <a:off x="256123" y="414900"/>
            <a:ext cx="532335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Инструмент пополнения оборотных средств. </a:t>
            </a:r>
          </a:p>
          <a:p>
            <a:r>
              <a:rPr lang="ru-RU" sz="1400" dirty="0"/>
              <a:t>Лимит риска устанавливается на покупателя (дебитора).</a:t>
            </a:r>
          </a:p>
          <a:p>
            <a:r>
              <a:rPr lang="ru-RU" sz="1400" dirty="0"/>
              <a:t>Размер финансирования зависит от объема продаж поставщика (клиента) и лимита покупателя (дебитора). </a:t>
            </a:r>
          </a:p>
          <a:p>
            <a:r>
              <a:rPr lang="ru-RU" sz="1400" dirty="0"/>
              <a:t>Не требуется залоговое обеспечение. </a:t>
            </a:r>
          </a:p>
          <a:p>
            <a:r>
              <a:rPr lang="ru-RU" sz="1400" dirty="0"/>
              <a:t>Риск неисполнения обязательств покупателем (дебитором) несет факторинговая компания. </a:t>
            </a:r>
          </a:p>
          <a:p>
            <a:r>
              <a:rPr lang="ru-RU" sz="1400" dirty="0"/>
              <a:t>Улучшается структура баланса поставщика (клиента) 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D172978-1554-E568-E4FB-06A50EA5E240}"/>
              </a:ext>
            </a:extLst>
          </p:cNvPr>
          <p:cNvSpPr/>
          <p:nvPr/>
        </p:nvSpPr>
        <p:spPr>
          <a:xfrm>
            <a:off x="1356975" y="824265"/>
            <a:ext cx="122378" cy="3000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endParaRPr lang="ru-RU" sz="1500" b="1" dirty="0">
              <a:ln w="0"/>
              <a:solidFill>
                <a:srgbClr val="245F34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860DD3AC-DFE5-3F4E-C6A0-B50ABFF89E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8012" y="429332"/>
            <a:ext cx="454046" cy="387162"/>
          </a:xfrm>
          <a:prstGeom prst="rect">
            <a:avLst/>
          </a:prstGeom>
        </p:spPr>
      </p:pic>
      <p:pic>
        <p:nvPicPr>
          <p:cNvPr id="40" name="Picture 2">
            <a:extLst>
              <a:ext uri="{FF2B5EF4-FFF2-40B4-BE49-F238E27FC236}">
                <a16:creationId xmlns:a16="http://schemas.microsoft.com/office/drawing/2014/main" id="{A3078A1A-FC66-EC7D-D620-602FE335B4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4988" y="503829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2">
            <a:extLst>
              <a:ext uri="{FF2B5EF4-FFF2-40B4-BE49-F238E27FC236}">
                <a16:creationId xmlns:a16="http://schemas.microsoft.com/office/drawing/2014/main" id="{37B5D498-0387-1107-7389-1FAA4BA02D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4988" y="707147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939DF13F-2E51-9DC0-8EB3-B7E4D0FAC3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9316" y="922900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2">
            <a:extLst>
              <a:ext uri="{FF2B5EF4-FFF2-40B4-BE49-F238E27FC236}">
                <a16:creationId xmlns:a16="http://schemas.microsoft.com/office/drawing/2014/main" id="{95EF50DD-D12E-70C7-9E20-790F15E961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62878" y="1363193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2">
            <a:extLst>
              <a:ext uri="{FF2B5EF4-FFF2-40B4-BE49-F238E27FC236}">
                <a16:creationId xmlns:a16="http://schemas.microsoft.com/office/drawing/2014/main" id="{4064EE56-6794-72BF-42C5-D2FF12BA26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62879" y="1576926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">
            <a:extLst>
              <a:ext uri="{FF2B5EF4-FFF2-40B4-BE49-F238E27FC236}">
                <a16:creationId xmlns:a16="http://schemas.microsoft.com/office/drawing/2014/main" id="{781FE603-4B6F-8735-8B39-EBB9B4E726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0828" y="1978606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D2AFA83E-5401-9D9D-5570-476D0C68DED1}"/>
              </a:ext>
            </a:extLst>
          </p:cNvPr>
          <p:cNvSpPr/>
          <p:nvPr/>
        </p:nvSpPr>
        <p:spPr>
          <a:xfrm>
            <a:off x="6191068" y="2512095"/>
            <a:ext cx="748225" cy="3000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Этапы:</a:t>
            </a:r>
          </a:p>
        </p:txBody>
      </p:sp>
      <p:pic>
        <p:nvPicPr>
          <p:cNvPr id="54" name="Picture 2">
            <a:extLst>
              <a:ext uri="{FF2B5EF4-FFF2-40B4-BE49-F238E27FC236}">
                <a16:creationId xmlns:a16="http://schemas.microsoft.com/office/drawing/2014/main" id="{0FC3DC37-1021-B4D3-45D8-AD224DA8D5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5858011" y="1498077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2">
            <a:extLst>
              <a:ext uri="{FF2B5EF4-FFF2-40B4-BE49-F238E27FC236}">
                <a16:creationId xmlns:a16="http://schemas.microsoft.com/office/drawing/2014/main" id="{6322D751-B076-4012-5C3D-BB4B142035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5843107" y="955175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>
            <a:extLst>
              <a:ext uri="{FF2B5EF4-FFF2-40B4-BE49-F238E27FC236}">
                <a16:creationId xmlns:a16="http://schemas.microsoft.com/office/drawing/2014/main" id="{C8BDD348-C102-ADF1-C8EF-5C052703953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5849565" y="1241233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2">
            <a:extLst>
              <a:ext uri="{FF2B5EF4-FFF2-40B4-BE49-F238E27FC236}">
                <a16:creationId xmlns:a16="http://schemas.microsoft.com/office/drawing/2014/main" id="{8CF988E8-7AF9-13D1-282E-1DCB2639CE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5858010" y="1783526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4133C08D-F48C-AD77-59C4-1E0616FABADF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1313" t="15294" r="41644" b="3454"/>
          <a:stretch/>
        </p:blipFill>
        <p:spPr>
          <a:xfrm>
            <a:off x="3031843" y="2564426"/>
            <a:ext cx="2960724" cy="18184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8E4E4D-4493-5CB6-6B56-A16FCD464FBE}"/>
              </a:ext>
            </a:extLst>
          </p:cNvPr>
          <p:cNvSpPr txBox="1"/>
          <p:nvPr/>
        </p:nvSpPr>
        <p:spPr>
          <a:xfrm>
            <a:off x="261489" y="2533977"/>
            <a:ext cx="279952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/>
              <a:t>Срок бизнеса от 1 года</a:t>
            </a:r>
          </a:p>
          <a:p>
            <a:r>
              <a:rPr lang="ru-RU" sz="1000" dirty="0"/>
              <a:t>Срок работы с дебитором от 3 месяцев </a:t>
            </a:r>
          </a:p>
          <a:p>
            <a:r>
              <a:rPr lang="ru-RU" sz="1000" dirty="0"/>
              <a:t>(+проведено не менее 5 поставок)</a:t>
            </a:r>
          </a:p>
          <a:p>
            <a:r>
              <a:rPr lang="ru-RU" sz="1000" dirty="0"/>
              <a:t>Финансирование – 90-96%!</a:t>
            </a:r>
          </a:p>
          <a:p>
            <a:r>
              <a:rPr lang="ru-RU" sz="1000" dirty="0"/>
              <a:t>Срок отсрочки от 14 до 180 дней </a:t>
            </a:r>
          </a:p>
          <a:p>
            <a:r>
              <a:rPr lang="ru-RU" sz="1000" dirty="0"/>
              <a:t>Льготный период с даты платежа до 45 дней</a:t>
            </a:r>
          </a:p>
          <a:p>
            <a:r>
              <a:rPr lang="ru-RU" sz="1000" dirty="0"/>
              <a:t>Выручка годовая ОТ 30 МЛН р. В год</a:t>
            </a:r>
          </a:p>
          <a:p>
            <a:r>
              <a:rPr lang="ru-RU" sz="1000" dirty="0"/>
              <a:t>Обязательно подписание </a:t>
            </a:r>
            <a:r>
              <a:rPr lang="ru-RU" sz="1000" b="1" dirty="0"/>
              <a:t>Уведомления</a:t>
            </a:r>
            <a:r>
              <a:rPr lang="ru-RU" sz="1000" dirty="0"/>
              <a:t> с дебитором</a:t>
            </a:r>
          </a:p>
          <a:p>
            <a:r>
              <a:rPr lang="ru-RU" sz="1000" dirty="0"/>
              <a:t>Необходимо подтверждение поставки (верификация)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7CDD294-A6D7-F383-5678-7D740CE7CDB9}"/>
              </a:ext>
            </a:extLst>
          </p:cNvPr>
          <p:cNvSpPr/>
          <p:nvPr/>
        </p:nvSpPr>
        <p:spPr>
          <a:xfrm>
            <a:off x="179436" y="438120"/>
            <a:ext cx="5305199" cy="1760792"/>
          </a:xfrm>
          <a:prstGeom prst="rect">
            <a:avLst/>
          </a:prstGeom>
          <a:noFill/>
          <a:ln>
            <a:solidFill>
              <a:srgbClr val="FECA0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9BF2B14-0EBB-5370-393C-A1C32EC6B928}"/>
              </a:ext>
            </a:extLst>
          </p:cNvPr>
          <p:cNvSpPr/>
          <p:nvPr/>
        </p:nvSpPr>
        <p:spPr>
          <a:xfrm>
            <a:off x="5722993" y="445555"/>
            <a:ext cx="3241571" cy="1753357"/>
          </a:xfrm>
          <a:prstGeom prst="rect">
            <a:avLst/>
          </a:prstGeom>
          <a:noFill/>
          <a:ln>
            <a:solidFill>
              <a:srgbClr val="FFCD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D40B589-195B-2FA6-0C65-D37162F7A196}"/>
              </a:ext>
            </a:extLst>
          </p:cNvPr>
          <p:cNvSpPr/>
          <p:nvPr/>
        </p:nvSpPr>
        <p:spPr>
          <a:xfrm>
            <a:off x="2962406" y="2287076"/>
            <a:ext cx="6014788" cy="2148399"/>
          </a:xfrm>
          <a:prstGeom prst="rect">
            <a:avLst/>
          </a:prstGeom>
          <a:noFill/>
          <a:ln>
            <a:solidFill>
              <a:srgbClr val="FECA0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02C3258-B187-3DE1-CADD-54E6FE0B74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4987" y="2603728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D4EB82A-65EA-F58B-C62A-2CD1B9A9C4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4987" y="2807046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E7DC183C-8D9C-3083-CC82-0FE9C13FE8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9315" y="3022799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id="{C66192A8-C65C-8D91-44AF-776EFB4B51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2176" y="3478811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">
            <a:extLst>
              <a:ext uri="{FF2B5EF4-FFF2-40B4-BE49-F238E27FC236}">
                <a16:creationId xmlns:a16="http://schemas.microsoft.com/office/drawing/2014/main" id="{D1B0F5FD-D32F-559F-0597-3D210EF954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62878" y="3676825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2">
            <a:extLst>
              <a:ext uri="{FF2B5EF4-FFF2-40B4-BE49-F238E27FC236}">
                <a16:creationId xmlns:a16="http://schemas.microsoft.com/office/drawing/2014/main" id="{A5FAD17F-FC05-BDED-6925-1BA9D8299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73583" y="3954880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">
            <a:extLst>
              <a:ext uri="{FF2B5EF4-FFF2-40B4-BE49-F238E27FC236}">
                <a16:creationId xmlns:a16="http://schemas.microsoft.com/office/drawing/2014/main" id="{63F26806-FD38-CC31-A8FC-4A93206FD1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" r="95829" b="87404"/>
          <a:stretch/>
        </p:blipFill>
        <p:spPr bwMode="auto">
          <a:xfrm>
            <a:off x="181533" y="3324065"/>
            <a:ext cx="127973" cy="153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5C1B917E-DE8D-224D-BD0E-2C058E6B32E3}"/>
              </a:ext>
            </a:extLst>
          </p:cNvPr>
          <p:cNvSpPr/>
          <p:nvPr/>
        </p:nvSpPr>
        <p:spPr>
          <a:xfrm>
            <a:off x="174944" y="2292683"/>
            <a:ext cx="2678203" cy="1966311"/>
          </a:xfrm>
          <a:prstGeom prst="rect">
            <a:avLst/>
          </a:prstGeom>
          <a:noFill/>
          <a:ln>
            <a:solidFill>
              <a:srgbClr val="FFCD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5900751B-3DF9-1E1F-43DE-BB2B9F93D58B}"/>
              </a:ext>
            </a:extLst>
          </p:cNvPr>
          <p:cNvSpPr/>
          <p:nvPr/>
        </p:nvSpPr>
        <p:spPr>
          <a:xfrm>
            <a:off x="40555" y="2285499"/>
            <a:ext cx="1048142" cy="30008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500" b="1" dirty="0">
                <a:ln w="0"/>
                <a:solidFill>
                  <a:srgbClr val="245F34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Условия</a:t>
            </a:r>
          </a:p>
        </p:txBody>
      </p:sp>
    </p:spTree>
    <p:extLst>
      <p:ext uri="{BB962C8B-B14F-4D97-AF65-F5344CB8AC3E}">
        <p14:creationId xmlns:p14="http://schemas.microsoft.com/office/powerpoint/2010/main" val="2404834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1051</TotalTime>
  <Words>198</Words>
  <Application>Microsoft Office PowerPoint</Application>
  <PresentationFormat>Экран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Журавлев Андрей Сергеевич</dc:creator>
  <cp:lastModifiedBy>Тимко Денис Владимирович</cp:lastModifiedBy>
  <cp:revision>22</cp:revision>
  <cp:lastPrinted>2025-04-07T08:28:50Z</cp:lastPrinted>
  <dcterms:created xsi:type="dcterms:W3CDTF">2025-03-27T06:42:11Z</dcterms:created>
  <dcterms:modified xsi:type="dcterms:W3CDTF">2025-10-21T06:28:04Z</dcterms:modified>
</cp:coreProperties>
</file>