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2" r:id="rId2"/>
    <p:sldId id="269" r:id="rId3"/>
    <p:sldId id="271" r:id="rId4"/>
    <p:sldId id="270" r:id="rId5"/>
    <p:sldId id="258" r:id="rId6"/>
    <p:sldId id="261" r:id="rId7"/>
    <p:sldId id="260" r:id="rId8"/>
    <p:sldId id="259" r:id="rId9"/>
    <p:sldId id="262" r:id="rId10"/>
    <p:sldId id="263" r:id="rId11"/>
    <p:sldId id="267" r:id="rId12"/>
    <p:sldId id="268" r:id="rId13"/>
  </p:sldIdLst>
  <p:sldSz cx="12192000" cy="6858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" name="Рисунок 7"/>
          <p:cNvSpPr>
            <a:spLocks noGrp="1"/>
          </p:cNvSpPr>
          <p:nvPr>
            <p:ph type="pic" idx="21"/>
          </p:nvPr>
        </p:nvSpPr>
        <p:spPr>
          <a:xfrm>
            <a:off x="0" y="0"/>
            <a:ext cx="5026624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" name="Рисунок 15"/>
          <p:cNvSpPr>
            <a:spLocks noGrp="1"/>
          </p:cNvSpPr>
          <p:nvPr>
            <p:ph type="pic" sz="half" idx="22"/>
          </p:nvPr>
        </p:nvSpPr>
        <p:spPr>
          <a:xfrm>
            <a:off x="6096000" y="1708108"/>
            <a:ext cx="4649104" cy="400784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Текст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Текст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5" name="Рисунок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jpeg"/><Relationship Id="rId33" Type="http://schemas.openxmlformats.org/officeDocument/2006/relationships/image" Target="../media/image57.png"/><Relationship Id="rId2" Type="http://schemas.openxmlformats.org/officeDocument/2006/relationships/image" Target="../media/image2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3.png"/><Relationship Id="rId5" Type="http://schemas.openxmlformats.org/officeDocument/2006/relationships/image" Target="../media/image30.gif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1AFD24-D9CD-6017-6C82-3ACB1834B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14">
            <a:extLst>
              <a:ext uri="{FF2B5EF4-FFF2-40B4-BE49-F238E27FC236}">
                <a16:creationId xmlns:a16="http://schemas.microsoft.com/office/drawing/2014/main" id="{2FA70729-E026-362B-77A8-2F44F3DBD2DA}"/>
              </a:ext>
            </a:extLst>
          </p:cNvPr>
          <p:cNvGrpSpPr/>
          <p:nvPr/>
        </p:nvGrpSpPr>
        <p:grpSpPr>
          <a:xfrm>
            <a:off x="604484" y="2755900"/>
            <a:ext cx="12418800" cy="2019300"/>
            <a:chOff x="426720" y="0"/>
            <a:chExt cx="12418799" cy="2019300"/>
          </a:xfrm>
        </p:grpSpPr>
        <p:grpSp>
          <p:nvGrpSpPr>
            <p:cNvPr id="10" name="Группа 15">
              <a:extLst>
                <a:ext uri="{FF2B5EF4-FFF2-40B4-BE49-F238E27FC236}">
                  <a16:creationId xmlns:a16="http://schemas.microsoft.com/office/drawing/2014/main" id="{2A899FFA-2275-26B5-B2CB-ABD08F27DD94}"/>
                </a:ext>
              </a:extLst>
            </p:cNvPr>
            <p:cNvGrpSpPr/>
            <p:nvPr/>
          </p:nvGrpSpPr>
          <p:grpSpPr>
            <a:xfrm>
              <a:off x="5126231" y="443209"/>
              <a:ext cx="7719288" cy="1230332"/>
              <a:chOff x="2281288" y="28505"/>
              <a:chExt cx="7719287" cy="1230331"/>
            </a:xfrm>
          </p:grpSpPr>
          <p:sp>
            <p:nvSpPr>
              <p:cNvPr id="13" name="Заголовок 1">
                <a:extLst>
                  <a:ext uri="{FF2B5EF4-FFF2-40B4-BE49-F238E27FC236}">
                    <a16:creationId xmlns:a16="http://schemas.microsoft.com/office/drawing/2014/main" id="{75C6426D-376D-DAF9-F902-01F163B36FBF}"/>
                  </a:ext>
                </a:extLst>
              </p:cNvPr>
              <p:cNvSpPr txBox="1"/>
              <p:nvPr/>
            </p:nvSpPr>
            <p:spPr>
              <a:xfrm>
                <a:off x="2281288" y="28505"/>
                <a:ext cx="7719287" cy="618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>
                  <a:lnSpc>
                    <a:spcPct val="90000"/>
                  </a:lnSpc>
                  <a:defRPr sz="3800">
                    <a:solidFill>
                      <a:srgbClr val="FFFFFF"/>
                    </a:solidFill>
                    <a:latin typeface="MuseoSansCyrl-900"/>
                    <a:ea typeface="MuseoSansCyrl-900"/>
                    <a:cs typeface="MuseoSansCyrl-900"/>
                    <a:sym typeface="MuseoSansCyrl-900"/>
                  </a:defRPr>
                </a:lvl1pPr>
              </a:lstStyle>
              <a:p>
                <a:r>
                  <a:rPr dirty="0">
                    <a:solidFill>
                      <a:srgbClr val="1D1D1B"/>
                    </a:solidFill>
                  </a:rPr>
                  <a:t>АО «КВОЛИТИ +»</a:t>
                </a:r>
              </a:p>
            </p:txBody>
          </p:sp>
          <p:sp>
            <p:nvSpPr>
              <p:cNvPr id="14" name="object 9">
                <a:extLst>
                  <a:ext uri="{FF2B5EF4-FFF2-40B4-BE49-F238E27FC236}">
                    <a16:creationId xmlns:a16="http://schemas.microsoft.com/office/drawing/2014/main" id="{E6A556BC-B35A-A9CB-5114-58A49006AE33}"/>
                  </a:ext>
                </a:extLst>
              </p:cNvPr>
              <p:cNvSpPr txBox="1"/>
              <p:nvPr/>
            </p:nvSpPr>
            <p:spPr>
              <a:xfrm>
                <a:off x="2326426" y="687335"/>
                <a:ext cx="7342621" cy="571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indent="12700">
                  <a:spcBef>
                    <a:spcPts val="100"/>
                  </a:spcBef>
                  <a:defRPr spc="60">
                    <a:solidFill>
                      <a:srgbClr val="D9D9D9"/>
                    </a:solidFill>
                    <a:latin typeface="MuseoSansCyrl-500"/>
                    <a:ea typeface="MuseoSansCyrl-500"/>
                    <a:cs typeface="MuseoSansCyrl-500"/>
                    <a:sym typeface="MuseoSansCyrl-500"/>
                  </a:defRPr>
                </a:pPr>
                <a:r>
                  <a:rPr dirty="0">
                    <a:solidFill>
                      <a:srgbClr val="1D1D1B"/>
                    </a:solidFill>
                  </a:rPr>
                  <a:t>ГОСУДАРСТВЕННАЯ КОРПОРАЦИЯ «РОСТЕХ»</a:t>
                </a:r>
              </a:p>
              <a:p>
                <a:pPr indent="12700">
                  <a:spcBef>
                    <a:spcPts val="100"/>
                  </a:spcBef>
                  <a:defRPr spc="60">
                    <a:solidFill>
                      <a:srgbClr val="D9D9D9"/>
                    </a:solidFill>
                    <a:latin typeface="MuseoSansCyrl-500"/>
                    <a:ea typeface="MuseoSansCyrl-500"/>
                    <a:cs typeface="MuseoSansCyrl-500"/>
                    <a:sym typeface="MuseoSansCyrl-500"/>
                  </a:defRPr>
                </a:pPr>
                <a:r>
                  <a:rPr dirty="0">
                    <a:solidFill>
                      <a:srgbClr val="1D1D1B"/>
                    </a:solidFill>
                  </a:rPr>
                  <a:t>202</a:t>
                </a:r>
                <a:r>
                  <a:rPr lang="ru-RU" dirty="0">
                    <a:solidFill>
                      <a:srgbClr val="1D1D1B"/>
                    </a:solidFill>
                  </a:rPr>
                  <a:t>5</a:t>
                </a:r>
                <a:r>
                  <a:rPr dirty="0">
                    <a:solidFill>
                      <a:srgbClr val="1D1D1B"/>
                    </a:solidFill>
                  </a:rPr>
                  <a:t> г.</a:t>
                </a:r>
              </a:p>
            </p:txBody>
          </p:sp>
        </p:grpSp>
        <p:pic>
          <p:nvPicPr>
            <p:cNvPr id="11" name="Рисунок 16" descr="Рисунок 16">
              <a:extLst>
                <a:ext uri="{FF2B5EF4-FFF2-40B4-BE49-F238E27FC236}">
                  <a16:creationId xmlns:a16="http://schemas.microsoft.com/office/drawing/2014/main" id="{FF73FAA6-DD84-E775-01E1-BF56696E0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100000"/>
                      </a14:imgEffect>
                    </a14:imgLayer>
                  </a14:imgProps>
                </a:ext>
              </a:extLst>
            </a:blip>
            <a:srcRect r="65401"/>
            <a:stretch>
              <a:fillRect/>
            </a:stretch>
          </p:blipFill>
          <p:spPr>
            <a:xfrm>
              <a:off x="426720" y="276327"/>
              <a:ext cx="1072287" cy="1392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 useBgFill="1">
          <p:nvSpPr>
            <p:cNvPr id="12" name="Прямая соединительная линия 18">
              <a:extLst>
                <a:ext uri="{FF2B5EF4-FFF2-40B4-BE49-F238E27FC236}">
                  <a16:creationId xmlns:a16="http://schemas.microsoft.com/office/drawing/2014/main" id="{BDE5816F-5E69-BD26-FDAF-7A7B5E887DA2}"/>
                </a:ext>
              </a:extLst>
            </p:cNvPr>
            <p:cNvSpPr/>
            <p:nvPr/>
          </p:nvSpPr>
          <p:spPr>
            <a:xfrm flipH="1">
              <a:off x="4772714" y="0"/>
              <a:ext cx="1" cy="2019300"/>
            </a:xfrm>
            <a:prstGeom prst="line">
              <a:avLst/>
            </a:prstGeom>
            <a:ln w="28575" cap="flat">
              <a:solidFill>
                <a:srgbClr val="1D1D1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pic>
        <p:nvPicPr>
          <p:cNvPr id="108" name="Рисунок 1" descr="Рисунок 1">
            <a:extLst>
              <a:ext uri="{FF2B5EF4-FFF2-40B4-BE49-F238E27FC236}">
                <a16:creationId xmlns:a16="http://schemas.microsoft.com/office/drawing/2014/main" id="{88A11797-B01A-076E-093B-56AFE36B9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51" r="61930" b="66938"/>
          <a:stretch>
            <a:fillRect/>
          </a:stretch>
        </p:blipFill>
        <p:spPr>
          <a:xfrm>
            <a:off x="9274067" y="-1"/>
            <a:ext cx="2917934" cy="261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AFA6FB-063E-6E6A-F0CF-6932E51543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87B24B2-54EB-E4E2-F52F-6E54582C64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86" y="2952195"/>
            <a:ext cx="2788058" cy="1592165"/>
          </a:xfrm>
          <a:prstGeom prst="rect">
            <a:avLst/>
          </a:prstGeom>
        </p:spPr>
      </p:pic>
      <p:pic>
        <p:nvPicPr>
          <p:cNvPr id="109" name="Рисунок 2" descr="Рисунок 2">
            <a:extLst>
              <a:ext uri="{FF2B5EF4-FFF2-40B4-BE49-F238E27FC236}">
                <a16:creationId xmlns:a16="http://schemas.microsoft.com/office/drawing/2014/main" id="{B84D42F8-6E08-4290-451D-82FE801539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07" r="1" b="78896"/>
          <a:stretch>
            <a:fillRect/>
          </a:stretch>
        </p:blipFill>
        <p:spPr>
          <a:xfrm rot="5400000" flipH="1">
            <a:off x="-502757" y="4100134"/>
            <a:ext cx="3260623" cy="225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Номер слайда 8">
            <a:extLst>
              <a:ext uri="{FF2B5EF4-FFF2-40B4-BE49-F238E27FC236}">
                <a16:creationId xmlns:a16="http://schemas.microsoft.com/office/drawing/2014/main" id="{FCE0E5A5-B331-A6A4-CE24-C3DD200E332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652529" y="6259830"/>
            <a:ext cx="19181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387F3D6C-23BB-EBFC-296E-EF353690DE91}"/>
              </a:ext>
            </a:extLst>
          </p:cNvPr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rPr dirty="0"/>
              <a:t>АО «</a:t>
            </a:r>
            <a:r>
              <a:rPr dirty="0" err="1"/>
              <a:t>Кволити</a:t>
            </a:r>
            <a:r>
              <a:rPr dirty="0"/>
              <a:t> +»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6599BC-E5CB-C26C-1FD1-244190DD3F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1" t="27896" r="40072" b="23457"/>
          <a:stretch>
            <a:fillRect/>
          </a:stretch>
        </p:blipFill>
        <p:spPr>
          <a:xfrm>
            <a:off x="1917217" y="2971355"/>
            <a:ext cx="1300544" cy="152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0749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19" descr="Рисунок 19"/>
          <p:cNvPicPr>
            <a:picLocks noChangeAspect="1"/>
          </p:cNvPicPr>
          <p:nvPr/>
        </p:nvPicPr>
        <p:blipFill>
          <a:blip r:embed="rId2"/>
          <a:srcRect b="59017"/>
          <a:stretch>
            <a:fillRect/>
          </a:stretch>
        </p:blipFill>
        <p:spPr>
          <a:xfrm rot="13193786" flipH="1">
            <a:off x="7784300" y="-1539877"/>
            <a:ext cx="6809159" cy="40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Рисунок 20" descr="Рисунок 20"/>
          <p:cNvPicPr>
            <a:picLocks noChangeAspect="1"/>
          </p:cNvPicPr>
          <p:nvPr/>
        </p:nvPicPr>
        <p:blipFill>
          <a:blip r:embed="rId2"/>
          <a:srcRect l="51318" b="76977"/>
          <a:stretch>
            <a:fillRect/>
          </a:stretch>
        </p:blipFill>
        <p:spPr>
          <a:xfrm rot="5400000" flipH="1">
            <a:off x="-140754" y="4387644"/>
            <a:ext cx="2480481" cy="246023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648339" y="6259830"/>
            <a:ext cx="196000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32" name="Заголовок 1"/>
          <p:cNvSpPr txBox="1"/>
          <p:nvPr/>
        </p:nvSpPr>
        <p:spPr>
          <a:xfrm>
            <a:off x="530438" y="232077"/>
            <a:ext cx="9590193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t>УСЛУГИ ЛАБОРАТОРИИ </a:t>
            </a:r>
          </a:p>
          <a:p>
            <a: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pPr>
            <a:r>
              <a:t>НЕРАЗРУШАЮЩЕГО КОНТРОЛЯ</a:t>
            </a:r>
          </a:p>
        </p:txBody>
      </p:sp>
      <p:sp>
        <p:nvSpPr>
          <p:cNvPr id="233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sp>
        <p:nvSpPr>
          <p:cNvPr id="235" name="TextBox 9"/>
          <p:cNvSpPr txBox="1"/>
          <p:nvPr/>
        </p:nvSpPr>
        <p:spPr>
          <a:xfrm>
            <a:off x="2477886" y="1339047"/>
            <a:ext cx="9732499" cy="487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/>
            </a:pPr>
            <a:endParaRPr dirty="0"/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Оборудование</a:t>
            </a:r>
            <a:r>
              <a:rPr dirty="0">
                <a:solidFill>
                  <a:srgbClr val="1D1D1B"/>
                </a:solidFill>
              </a:rPr>
              <a:t>, </a:t>
            </a:r>
            <a:r>
              <a:rPr dirty="0" err="1">
                <a:solidFill>
                  <a:srgbClr val="1D1D1B"/>
                </a:solidFill>
              </a:rPr>
              <a:t>работающее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под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избыточным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давлением</a:t>
            </a:r>
            <a:endParaRPr dirty="0">
              <a:solidFill>
                <a:srgbClr val="1D1D1B"/>
              </a:solidFill>
            </a:endParaRP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Системы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газоснабжения</a:t>
            </a:r>
            <a:r>
              <a:rPr dirty="0">
                <a:solidFill>
                  <a:srgbClr val="1D1D1B"/>
                </a:solidFill>
              </a:rPr>
              <a:t> (</a:t>
            </a:r>
            <a:r>
              <a:rPr dirty="0" err="1">
                <a:solidFill>
                  <a:srgbClr val="1D1D1B"/>
                </a:solidFill>
              </a:rPr>
              <a:t>газораспределения</a:t>
            </a:r>
            <a:r>
              <a:rPr dirty="0">
                <a:solidFill>
                  <a:srgbClr val="1D1D1B"/>
                </a:solidFill>
              </a:rPr>
              <a:t>)</a:t>
            </a: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Подъемные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сооружения</a:t>
            </a:r>
            <a:endParaRPr dirty="0">
              <a:solidFill>
                <a:srgbClr val="1D1D1B"/>
              </a:solidFill>
            </a:endParaRP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Оборудование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нефтяной</a:t>
            </a:r>
            <a:r>
              <a:rPr dirty="0">
                <a:solidFill>
                  <a:srgbClr val="1D1D1B"/>
                </a:solidFill>
              </a:rPr>
              <a:t> и </a:t>
            </a:r>
            <a:r>
              <a:rPr dirty="0" err="1">
                <a:solidFill>
                  <a:srgbClr val="1D1D1B"/>
                </a:solidFill>
              </a:rPr>
              <a:t>газовой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промышленности</a:t>
            </a:r>
            <a:endParaRPr dirty="0">
              <a:solidFill>
                <a:srgbClr val="1D1D1B"/>
              </a:solidFill>
            </a:endParaRP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Оборудование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металлургической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промышленности</a:t>
            </a:r>
            <a:endParaRPr dirty="0">
              <a:solidFill>
                <a:srgbClr val="1D1D1B"/>
              </a:solidFill>
            </a:endParaRP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Оборудование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взрывопожароопасных</a:t>
            </a:r>
            <a:r>
              <a:rPr dirty="0">
                <a:solidFill>
                  <a:srgbClr val="1D1D1B"/>
                </a:solidFill>
              </a:rPr>
              <a:t> и </a:t>
            </a:r>
            <a:r>
              <a:rPr dirty="0" err="1">
                <a:solidFill>
                  <a:srgbClr val="1D1D1B"/>
                </a:solidFill>
              </a:rPr>
              <a:t>химически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опасных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производств</a:t>
            </a:r>
            <a:endParaRPr dirty="0">
              <a:solidFill>
                <a:srgbClr val="1D1D1B"/>
              </a:solidFill>
            </a:endParaRP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Здания</a:t>
            </a:r>
            <a:r>
              <a:rPr dirty="0">
                <a:solidFill>
                  <a:srgbClr val="1D1D1B"/>
                </a:solidFill>
              </a:rPr>
              <a:t> и </a:t>
            </a:r>
            <a:r>
              <a:rPr dirty="0" err="1">
                <a:solidFill>
                  <a:srgbClr val="1D1D1B"/>
                </a:solidFill>
              </a:rPr>
              <a:t>сооружения</a:t>
            </a:r>
            <a:r>
              <a:rPr dirty="0">
                <a:solidFill>
                  <a:srgbClr val="1D1D1B"/>
                </a:solidFill>
              </a:rPr>
              <a:t> (</a:t>
            </a:r>
            <a:r>
              <a:rPr dirty="0" err="1">
                <a:solidFill>
                  <a:srgbClr val="1D1D1B"/>
                </a:solidFill>
              </a:rPr>
              <a:t>строительные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объекты</a:t>
            </a:r>
            <a:r>
              <a:rPr dirty="0">
                <a:solidFill>
                  <a:srgbClr val="1D1D1B"/>
                </a:solidFill>
              </a:rPr>
              <a:t>)</a:t>
            </a:r>
          </a:p>
          <a:p>
            <a:pPr marL="342900" indent="-342900">
              <a:buSzPct val="100000"/>
              <a:buAutoNum type="arabicPeriod"/>
              <a:defRPr sz="1600"/>
            </a:pPr>
            <a:r>
              <a:rPr dirty="0" err="1">
                <a:solidFill>
                  <a:srgbClr val="1D1D1B"/>
                </a:solidFill>
              </a:rPr>
              <a:t>Оборудование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электроэнергетики</a:t>
            </a:r>
            <a:endParaRPr dirty="0">
              <a:solidFill>
                <a:srgbClr val="1D1D1B"/>
              </a:solidFill>
            </a:endParaRPr>
          </a:p>
          <a:p>
            <a:pPr>
              <a:defRPr sz="1600"/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endParaRPr dirty="0"/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Ультразвуковой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Акустико-эмиссионный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Вихретоковый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Проникающими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веществами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Вибродиагностический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Электрический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Тепловой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600"/>
            </a:pPr>
            <a:r>
              <a:rPr dirty="0" err="1">
                <a:solidFill>
                  <a:srgbClr val="1D1D1B"/>
                </a:solidFill>
              </a:rPr>
              <a:t>Визуальный</a:t>
            </a:r>
            <a:r>
              <a:rPr dirty="0">
                <a:solidFill>
                  <a:srgbClr val="1D1D1B"/>
                </a:solidFill>
              </a:rPr>
              <a:t> и </a:t>
            </a:r>
            <a:r>
              <a:rPr dirty="0" err="1">
                <a:solidFill>
                  <a:srgbClr val="1D1D1B"/>
                </a:solidFill>
              </a:rPr>
              <a:t>измерительный</a:t>
            </a:r>
            <a:endParaRPr dirty="0">
              <a:solidFill>
                <a:srgbClr val="1D1D1B"/>
              </a:solidFill>
            </a:endParaRPr>
          </a:p>
        </p:txBody>
      </p:sp>
      <p:sp>
        <p:nvSpPr>
          <p:cNvPr id="236" name="TextBox 10"/>
          <p:cNvSpPr txBox="1"/>
          <p:nvPr/>
        </p:nvSpPr>
        <p:spPr>
          <a:xfrm>
            <a:off x="7776161" y="5881534"/>
            <a:ext cx="37878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dirty="0" err="1">
                <a:solidFill>
                  <a:srgbClr val="1D1D1B"/>
                </a:solidFill>
              </a:rPr>
              <a:t>Свидетельство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об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аттестации</a:t>
            </a:r>
            <a:r>
              <a:rPr dirty="0">
                <a:solidFill>
                  <a:srgbClr val="1D1D1B"/>
                </a:solidFill>
              </a:rPr>
              <a:t> № ЛНК–058А0432</a:t>
            </a:r>
          </a:p>
        </p:txBody>
      </p:sp>
      <p:pic>
        <p:nvPicPr>
          <p:cNvPr id="237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7" y="1981633"/>
            <a:ext cx="1008223" cy="1008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15" y="4454143"/>
            <a:ext cx="1040167" cy="100838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Box 40"/>
          <p:cNvSpPr txBox="1"/>
          <p:nvPr/>
        </p:nvSpPr>
        <p:spPr>
          <a:xfrm>
            <a:off x="2418186" y="1236555"/>
            <a:ext cx="239576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Объекты контроля:</a:t>
            </a:r>
          </a:p>
        </p:txBody>
      </p:sp>
      <p:sp>
        <p:nvSpPr>
          <p:cNvPr id="240" name="TextBox 40"/>
          <p:cNvSpPr txBox="1"/>
          <p:nvPr/>
        </p:nvSpPr>
        <p:spPr>
          <a:xfrm>
            <a:off x="2403839" y="3793278"/>
            <a:ext cx="31315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rPr dirty="0" err="1"/>
              <a:t>Виды</a:t>
            </a:r>
            <a:r>
              <a:rPr dirty="0"/>
              <a:t> (</a:t>
            </a:r>
            <a:r>
              <a:rPr dirty="0" err="1"/>
              <a:t>методы</a:t>
            </a:r>
            <a:r>
              <a:rPr dirty="0"/>
              <a:t>) </a:t>
            </a:r>
            <a:r>
              <a:rPr dirty="0" err="1"/>
              <a:t>контроля</a:t>
            </a:r>
            <a:r>
              <a:rPr dirty="0"/>
              <a:t>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7DD0B-5DFD-CFBC-6817-DB0B22A19B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Рисунок 19" descr="Рисунок 19"/>
          <p:cNvPicPr>
            <a:picLocks noChangeAspect="1"/>
          </p:cNvPicPr>
          <p:nvPr/>
        </p:nvPicPr>
        <p:blipFill>
          <a:blip r:embed="rId2"/>
          <a:srcRect b="59017"/>
          <a:stretch>
            <a:fillRect/>
          </a:stretch>
        </p:blipFill>
        <p:spPr>
          <a:xfrm rot="13193786" flipH="1">
            <a:off x="7784300" y="-1539877"/>
            <a:ext cx="6809159" cy="40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Рисунок 20" descr="Рисунок 20"/>
          <p:cNvPicPr>
            <a:picLocks noChangeAspect="1"/>
          </p:cNvPicPr>
          <p:nvPr/>
        </p:nvPicPr>
        <p:blipFill>
          <a:blip r:embed="rId2"/>
          <a:srcRect l="51318" b="76977"/>
          <a:stretch>
            <a:fillRect/>
          </a:stretch>
        </p:blipFill>
        <p:spPr>
          <a:xfrm rot="5400000" flipH="1">
            <a:off x="-140754" y="4387644"/>
            <a:ext cx="2480481" cy="246023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575898" y="6191006"/>
            <a:ext cx="268441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20" name="Заголовок 1"/>
          <p:cNvSpPr txBox="1"/>
          <p:nvPr/>
        </p:nvSpPr>
        <p:spPr>
          <a:xfrm>
            <a:off x="530438" y="253670"/>
            <a:ext cx="95901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НАШИ КЛИЕНТЫ</a:t>
            </a:r>
          </a:p>
        </p:txBody>
      </p:sp>
      <p:pic>
        <p:nvPicPr>
          <p:cNvPr id="323" name="Picture 80" descr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23" y="4264916"/>
            <a:ext cx="1178529" cy="701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Рисунок 53" descr="Рисунок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959" y="4275046"/>
            <a:ext cx="950276" cy="621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872" y="4452260"/>
            <a:ext cx="2362680" cy="508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78" descr="Picture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215" y="5159771"/>
            <a:ext cx="2039060" cy="564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26" descr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49" y="5204216"/>
            <a:ext cx="915246" cy="56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Рисунок 57" descr="Рисунок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3418" y="1447501"/>
            <a:ext cx="2770310" cy="407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Рисунок 58" descr="Рисунок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206" y="1449016"/>
            <a:ext cx="1691047" cy="529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Рисунок 59" descr="Рисунок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9595" y="1388192"/>
            <a:ext cx="2336469" cy="555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Рисунок 60" descr="Рисунок 6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8478" y="2288260"/>
            <a:ext cx="1732077" cy="41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Picture 14" descr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5139" y="2440161"/>
            <a:ext cx="960732" cy="812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Рисунок 62" descr="Рисунок 6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1451" y="3721036"/>
            <a:ext cx="1927865" cy="524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Рисунок 63" descr="Рисунок 6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7895" y="2028898"/>
            <a:ext cx="891882" cy="891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Рисунок 64" descr="Рисунок 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97285" y="2985603"/>
            <a:ext cx="1565285" cy="56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Рисунок 65" descr="Рисунок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325" y="2371396"/>
            <a:ext cx="1671263" cy="509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Рисунок 69" descr="Рисунок 6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7019" y="2877042"/>
            <a:ext cx="841600" cy="71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2" descr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16023" y="1420218"/>
            <a:ext cx="2956545" cy="55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icture 10" descr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52861" y="3614055"/>
            <a:ext cx="1792179" cy="84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Picture 14" descr="Picture 1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74193" y="2094565"/>
            <a:ext cx="1272683" cy="578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Рисунок 75" descr="Рисунок 7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46073" y="3574426"/>
            <a:ext cx="2439360" cy="699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Рисунок 76" descr="Рисунок 7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0999" y="3754432"/>
            <a:ext cx="2502701" cy="39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icture 16" descr="Picture 16"/>
          <p:cNvPicPr>
            <a:picLocks noChangeAspect="1"/>
          </p:cNvPicPr>
          <p:nvPr/>
        </p:nvPicPr>
        <p:blipFill>
          <a:blip r:embed="rId23"/>
          <a:srcRect t="32804" b="33122"/>
          <a:stretch>
            <a:fillRect/>
          </a:stretch>
        </p:blipFill>
        <p:spPr>
          <a:xfrm>
            <a:off x="10118769" y="2120117"/>
            <a:ext cx="1638028" cy="55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82" descr="Picture 82"/>
          <p:cNvPicPr>
            <a:picLocks noChangeAspect="1"/>
          </p:cNvPicPr>
          <p:nvPr/>
        </p:nvPicPr>
        <p:blipFill>
          <a:blip r:embed="rId24"/>
          <a:srcRect l="44010"/>
          <a:stretch>
            <a:fillRect/>
          </a:stretch>
        </p:blipFill>
        <p:spPr>
          <a:xfrm>
            <a:off x="9052788" y="4327716"/>
            <a:ext cx="2830878" cy="7538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Группа 79"/>
          <p:cNvGrpSpPr/>
          <p:nvPr/>
        </p:nvGrpSpPr>
        <p:grpSpPr>
          <a:xfrm>
            <a:off x="10092196" y="3017296"/>
            <a:ext cx="1782584" cy="392194"/>
            <a:chOff x="0" y="0"/>
            <a:chExt cx="1782582" cy="392193"/>
          </a:xfrm>
        </p:grpSpPr>
        <p:pic>
          <p:nvPicPr>
            <p:cNvPr id="345" name="Picture 2" descr="Picture 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0" y="0"/>
              <a:ext cx="392192" cy="3921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" name="TextBox 81"/>
            <p:cNvSpPr txBox="1"/>
            <p:nvPr/>
          </p:nvSpPr>
          <p:spPr>
            <a:xfrm>
              <a:off x="484493" y="104781"/>
              <a:ext cx="1298089" cy="248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1200" b="1">
                  <a:solidFill>
                    <a:srgbClr val="373386"/>
                  </a:solidFill>
                  <a:latin typeface="Constantia"/>
                  <a:ea typeface="Constantia"/>
                  <a:cs typeface="Constantia"/>
                  <a:sym typeface="Constantia"/>
                </a:defRPr>
              </a:pPr>
              <a:r>
                <a:rPr dirty="0"/>
                <a:t>НПП «ФОТОН</a:t>
              </a:r>
              <a:r>
                <a:rPr sz="1100" dirty="0"/>
                <a:t>»</a:t>
              </a:r>
            </a:p>
          </p:txBody>
        </p:sp>
      </p:grpSp>
      <p:grpSp>
        <p:nvGrpSpPr>
          <p:cNvPr id="350" name="Группа 82"/>
          <p:cNvGrpSpPr/>
          <p:nvPr/>
        </p:nvGrpSpPr>
        <p:grpSpPr>
          <a:xfrm>
            <a:off x="7619904" y="3741955"/>
            <a:ext cx="1925194" cy="477663"/>
            <a:chOff x="0" y="0"/>
            <a:chExt cx="1925193" cy="477662"/>
          </a:xfrm>
        </p:grpSpPr>
        <p:pic>
          <p:nvPicPr>
            <p:cNvPr id="348" name="Picture 14" descr="Picture 14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0" y="0"/>
              <a:ext cx="941584" cy="46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" name="TextBox 84"/>
            <p:cNvSpPr txBox="1"/>
            <p:nvPr/>
          </p:nvSpPr>
          <p:spPr>
            <a:xfrm>
              <a:off x="798687" y="30622"/>
              <a:ext cx="1126507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200" b="1" i="1">
                  <a:latin typeface="Museo Sans Cyrl 900"/>
                  <a:ea typeface="Museo Sans Cyrl 900"/>
                  <a:cs typeface="Museo Sans Cyrl 900"/>
                  <a:sym typeface="Museo Sans Cyrl 900"/>
                </a:defRPr>
              </a:pPr>
              <a:r>
                <a:t>Завод </a:t>
              </a:r>
            </a:p>
            <a:p>
              <a:pPr algn="ctr">
                <a:defRPr sz="1200" b="1" i="1">
                  <a:latin typeface="Museo Sans Cyrl 900"/>
                  <a:ea typeface="Museo Sans Cyrl 900"/>
                  <a:cs typeface="Museo Sans Cyrl 900"/>
                  <a:sym typeface="Museo Sans Cyrl 900"/>
                </a:defRPr>
              </a:pPr>
              <a:r>
                <a:t>«Пластмасс»</a:t>
              </a:r>
            </a:p>
          </p:txBody>
        </p:sp>
      </p:grpSp>
      <p:pic>
        <p:nvPicPr>
          <p:cNvPr id="351" name="Picture 4" descr="Picture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625879" y="2985299"/>
            <a:ext cx="1169313" cy="490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icture 14" descr="Picture 14"/>
          <p:cNvPicPr>
            <a:picLocks noChangeAspect="1"/>
          </p:cNvPicPr>
          <p:nvPr/>
        </p:nvPicPr>
        <p:blipFill>
          <a:blip r:embed="rId28"/>
          <a:srcRect l="18993" t="10386" r="19592" b="8702"/>
          <a:stretch>
            <a:fillRect/>
          </a:stretch>
        </p:blipFill>
        <p:spPr>
          <a:xfrm>
            <a:off x="7924922" y="4660132"/>
            <a:ext cx="1079690" cy="1282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Рисунок 87" descr="Рисунок 8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53401" y="4895150"/>
            <a:ext cx="2190935" cy="1073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Picture 20" descr="Picture 2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633118" y="4436532"/>
            <a:ext cx="1429641" cy="698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Рисунок 89" descr="Рисунок 89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80940" y="2703523"/>
            <a:ext cx="1602737" cy="8217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80418A-C43D-2A44-F0F2-79D9EC0D8477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52025-08B4-3D7B-135A-EB8143199630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5" y="3180940"/>
            <a:ext cx="1792228" cy="228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641B1-15D6-4A37-7550-8EA51895EFDD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405" y="5392794"/>
            <a:ext cx="2431063" cy="1424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Рисунок 19" descr="Рисунок 19"/>
          <p:cNvPicPr>
            <a:picLocks noChangeAspect="1"/>
          </p:cNvPicPr>
          <p:nvPr/>
        </p:nvPicPr>
        <p:blipFill>
          <a:blip r:embed="rId2"/>
          <a:srcRect b="59017"/>
          <a:stretch>
            <a:fillRect/>
          </a:stretch>
        </p:blipFill>
        <p:spPr>
          <a:xfrm rot="13193786" flipH="1">
            <a:off x="7784300" y="-1539877"/>
            <a:ext cx="6809159" cy="40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Рисунок 20" descr="Рисунок 20"/>
          <p:cNvPicPr>
            <a:picLocks noChangeAspect="1"/>
          </p:cNvPicPr>
          <p:nvPr/>
        </p:nvPicPr>
        <p:blipFill>
          <a:blip r:embed="rId2"/>
          <a:srcRect l="51318" b="76977"/>
          <a:stretch>
            <a:fillRect/>
          </a:stretch>
        </p:blipFill>
        <p:spPr>
          <a:xfrm rot="5400000" flipH="1">
            <a:off x="-140754" y="4387644"/>
            <a:ext cx="2480481" cy="2460232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576736" y="6259830"/>
            <a:ext cx="267603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60" name="Заголовок 1"/>
          <p:cNvSpPr txBox="1"/>
          <p:nvPr/>
        </p:nvSpPr>
        <p:spPr>
          <a:xfrm>
            <a:off x="530438" y="223613"/>
            <a:ext cx="95901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КОНТАКТЫ</a:t>
            </a:r>
          </a:p>
        </p:txBody>
      </p:sp>
      <p:sp>
        <p:nvSpPr>
          <p:cNvPr id="361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pic>
        <p:nvPicPr>
          <p:cNvPr id="363" name="Рисунок 13" descr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854" y="3090985"/>
            <a:ext cx="501033" cy="38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Рисунок 14" descr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871" y="2286299"/>
            <a:ext cx="472258" cy="474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Рисунок 15" descr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854" y="3807741"/>
            <a:ext cx="501033" cy="5010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Группа 16"/>
          <p:cNvGrpSpPr/>
          <p:nvPr/>
        </p:nvGrpSpPr>
        <p:grpSpPr>
          <a:xfrm>
            <a:off x="799147" y="1448529"/>
            <a:ext cx="4770439" cy="4212497"/>
            <a:chOff x="0" y="0"/>
            <a:chExt cx="4770438" cy="4212495"/>
          </a:xfrm>
        </p:grpSpPr>
        <p:pic>
          <p:nvPicPr>
            <p:cNvPr id="366" name="Рисунок 17" descr="Рисунок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8636" y="3091882"/>
              <a:ext cx="833164" cy="833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7" name="Прямоугольник 18"/>
            <p:cNvSpPr txBox="1"/>
            <p:nvPr/>
          </p:nvSpPr>
          <p:spPr>
            <a:xfrm>
              <a:off x="661273" y="1650308"/>
              <a:ext cx="344788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latin typeface="MuseoSansCyrl-500"/>
                  <a:ea typeface="MuseoSansCyrl-500"/>
                  <a:cs typeface="MuseoSansCyrl-500"/>
                  <a:sym typeface="MuseoSansCyrl-500"/>
                </a:defRPr>
              </a:lvl1pPr>
            </a:lstStyle>
            <a:p>
              <a:r>
                <a:rPr dirty="0">
                  <a:solidFill>
                    <a:srgbClr val="1D1D1B"/>
                  </a:solidFill>
                </a:rPr>
                <a:t>info@rtqualityplus.ru</a:t>
              </a:r>
            </a:p>
          </p:txBody>
        </p:sp>
        <p:sp>
          <p:nvSpPr>
            <p:cNvPr id="368" name="Прямоугольник 24"/>
            <p:cNvSpPr txBox="1"/>
            <p:nvPr/>
          </p:nvSpPr>
          <p:spPr>
            <a:xfrm>
              <a:off x="769533" y="889389"/>
              <a:ext cx="323137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latin typeface="MuseoSansCyrl-500"/>
                  <a:ea typeface="MuseoSansCyrl-500"/>
                  <a:cs typeface="MuseoSansCyrl-500"/>
                  <a:sym typeface="MuseoSansCyrl-500"/>
                </a:defRPr>
              </a:lvl1pPr>
            </a:lstStyle>
            <a:p>
              <a:r>
                <a:rPr dirty="0">
                  <a:solidFill>
                    <a:srgbClr val="1D1D1B"/>
                  </a:solidFill>
                </a:rPr>
                <a:t>+7 (495) 927-07-55 </a:t>
              </a:r>
            </a:p>
          </p:txBody>
        </p:sp>
        <p:sp>
          <p:nvSpPr>
            <p:cNvPr id="369" name="Прямоугольник 25"/>
            <p:cNvSpPr txBox="1"/>
            <p:nvPr/>
          </p:nvSpPr>
          <p:spPr>
            <a:xfrm>
              <a:off x="402691" y="2424307"/>
              <a:ext cx="396505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u="sng">
                  <a:latin typeface="MuseoSansCyrl-500"/>
                  <a:ea typeface="MuseoSansCyrl-500"/>
                  <a:cs typeface="MuseoSansCyrl-500"/>
                  <a:sym typeface="MuseoSansCyrl-500"/>
                </a:defRPr>
              </a:lvl1pPr>
            </a:lstStyle>
            <a:p>
              <a:r>
                <a:rPr dirty="0">
                  <a:solidFill>
                    <a:srgbClr val="1D1D1B"/>
                  </a:solidFill>
                </a:rPr>
                <a:t>rtqualityplus.ru</a:t>
              </a:r>
            </a:p>
          </p:txBody>
        </p:sp>
        <p:sp>
          <p:nvSpPr>
            <p:cNvPr id="370" name="Прямоугольник: скругленные углы 26"/>
            <p:cNvSpPr/>
            <p:nvPr/>
          </p:nvSpPr>
          <p:spPr>
            <a:xfrm>
              <a:off x="0" y="246920"/>
              <a:ext cx="4770438" cy="3965575"/>
            </a:xfrm>
            <a:prstGeom prst="roundRect">
              <a:avLst>
                <a:gd name="adj" fmla="val 8932"/>
              </a:avLst>
            </a:prstGeom>
            <a:noFill/>
            <a:ln w="12700" cap="flat">
              <a:solidFill>
                <a:srgbClr val="B89C6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73" name="Заголовок 1"/>
            <p:cNvGrpSpPr/>
            <p:nvPr/>
          </p:nvGrpSpPr>
          <p:grpSpPr>
            <a:xfrm>
              <a:off x="589756" y="0"/>
              <a:ext cx="3590926" cy="563519"/>
              <a:chOff x="0" y="0"/>
              <a:chExt cx="3590925" cy="563517"/>
            </a:xfrm>
          </p:grpSpPr>
          <p:sp>
            <p:nvSpPr>
              <p:cNvPr id="371" name="Прямоугольник"/>
              <p:cNvSpPr/>
              <p:nvPr/>
            </p:nvSpPr>
            <p:spPr>
              <a:xfrm>
                <a:off x="0" y="0"/>
                <a:ext cx="3590925" cy="563518"/>
              </a:xfrm>
              <a:prstGeom prst="rect">
                <a:avLst/>
              </a:prstGeom>
              <a:solidFill>
                <a:srgbClr val="A98A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lnSpc>
                    <a:spcPct val="90000"/>
                  </a:lnSpc>
                  <a:defRPr sz="4400"/>
                </a:pPr>
                <a:endParaRPr/>
              </a:p>
            </p:txBody>
          </p:sp>
          <p:sp>
            <p:nvSpPr>
              <p:cNvPr id="372" name="АО «КВОЛИТИ +»"/>
              <p:cNvSpPr txBox="1"/>
              <p:nvPr/>
            </p:nvSpPr>
            <p:spPr>
              <a:xfrm>
                <a:off x="45719" y="0"/>
                <a:ext cx="3499486" cy="5635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normAutofit/>
              </a:bodyPr>
              <a:lstStyle>
                <a:lvl1pPr algn="ctr">
                  <a:lnSpc>
                    <a:spcPct val="90000"/>
                  </a:lnSpc>
                  <a:defRPr sz="2400">
                    <a:latin typeface="MuseoSansCyrl-900"/>
                    <a:ea typeface="MuseoSansCyrl-900"/>
                    <a:cs typeface="MuseoSansCyrl-900"/>
                    <a:sym typeface="MuseoSansCyrl-900"/>
                  </a:defRPr>
                </a:lvl1pPr>
              </a:lstStyle>
              <a:p>
                <a:r>
                  <a:rPr dirty="0">
                    <a:solidFill>
                      <a:srgbClr val="1D1D1B"/>
                    </a:solidFill>
                  </a:rPr>
                  <a:t>АО «КВОЛИТИ +»</a:t>
                </a:r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2EB4D9-9FA3-3B12-316F-162E0FB1C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8D4F15-97E4-CA9F-49AC-4092FB859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" descr="Рисунок 1">
            <a:extLst>
              <a:ext uri="{FF2B5EF4-FFF2-40B4-BE49-F238E27FC236}">
                <a16:creationId xmlns:a16="http://schemas.microsoft.com/office/drawing/2014/main" id="{0D791864-5E82-B460-9C21-495CC588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1" r="61930" b="66938"/>
          <a:stretch>
            <a:fillRect/>
          </a:stretch>
        </p:blipFill>
        <p:spPr>
          <a:xfrm>
            <a:off x="9274067" y="-1"/>
            <a:ext cx="2917934" cy="261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Рисунок 2" descr="Рисунок 2">
            <a:extLst>
              <a:ext uri="{FF2B5EF4-FFF2-40B4-BE49-F238E27FC236}">
                <a16:creationId xmlns:a16="http://schemas.microsoft.com/office/drawing/2014/main" id="{2D7A19C7-E73E-96E5-0EE3-098F027978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07" r="1" b="78896"/>
          <a:stretch>
            <a:fillRect/>
          </a:stretch>
        </p:blipFill>
        <p:spPr>
          <a:xfrm rot="5400000" flipH="1">
            <a:off x="-502757" y="4100134"/>
            <a:ext cx="3260623" cy="225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Номер слайда 8">
            <a:extLst>
              <a:ext uri="{FF2B5EF4-FFF2-40B4-BE49-F238E27FC236}">
                <a16:creationId xmlns:a16="http://schemas.microsoft.com/office/drawing/2014/main" id="{49944F8B-B8F7-E83A-0DEA-950CD76E2DD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652529" y="6259830"/>
            <a:ext cx="19181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19C85991-2AFD-AD60-43E7-C6EAD9EA1685}"/>
              </a:ext>
            </a:extLst>
          </p:cNvPr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sp>
        <p:nvSpPr>
          <p:cNvPr id="126" name="Заголовок 1">
            <a:extLst>
              <a:ext uri="{FF2B5EF4-FFF2-40B4-BE49-F238E27FC236}">
                <a16:creationId xmlns:a16="http://schemas.microsoft.com/office/drawing/2014/main" id="{8CA1C076-AC01-C907-3FAD-8207FA067D33}"/>
              </a:ext>
            </a:extLst>
          </p:cNvPr>
          <p:cNvSpPr txBox="1"/>
          <p:nvPr/>
        </p:nvSpPr>
        <p:spPr>
          <a:xfrm>
            <a:off x="569972" y="479186"/>
            <a:ext cx="799998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rPr lang="ru-RU" dirty="0"/>
              <a:t>О НАС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4F6C7D-0088-A7A2-3920-4AE5C030A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99719F-17D0-AFA2-233A-36184F10E4A9}"/>
              </a:ext>
            </a:extLst>
          </p:cNvPr>
          <p:cNvSpPr txBox="1"/>
          <p:nvPr/>
        </p:nvSpPr>
        <p:spPr>
          <a:xfrm>
            <a:off x="549645" y="2334934"/>
            <a:ext cx="7588528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  <a:t>Ваш надежный партнер по сертификации</a:t>
            </a:r>
            <a:b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</a:br>
            <a:endParaRPr lang="ru-RU" b="0" i="0" dirty="0">
              <a:solidFill>
                <a:srgbClr val="1D1D1B"/>
              </a:solidFill>
              <a:effectLst/>
              <a:latin typeface="var(--fontFamily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  <a:t>Сертификация продукции с гарантией.</a:t>
            </a:r>
            <a:b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</a:br>
            <a:endParaRPr lang="ru-RU" b="0" i="0" dirty="0">
              <a:solidFill>
                <a:srgbClr val="1D1D1B"/>
              </a:solidFill>
              <a:effectLst/>
              <a:latin typeface="var(--fontFamily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  <a:t>Сертификация систем менеджмента по различным стандартам.</a:t>
            </a:r>
            <a:b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</a:br>
            <a:endParaRPr lang="ru-RU" b="0" i="0" dirty="0">
              <a:solidFill>
                <a:srgbClr val="1D1D1B"/>
              </a:solidFill>
              <a:effectLst/>
              <a:latin typeface="var(--fontFamily)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  <a:t>Промышленная безопасность и учебный центр для крупнейших предприятий страны.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84E8B-43FA-379B-148C-FB76EC719D26}"/>
              </a:ext>
            </a:extLst>
          </p:cNvPr>
          <p:cNvSpPr txBox="1"/>
          <p:nvPr/>
        </p:nvSpPr>
        <p:spPr>
          <a:xfrm>
            <a:off x="5365476" y="5748120"/>
            <a:ext cx="611566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ru-RU" b="1" i="0" dirty="0">
                <a:solidFill>
                  <a:srgbClr val="1D1D1B"/>
                </a:solidFill>
                <a:effectLst/>
                <a:latin typeface="var(--fontFamily)"/>
              </a:rPr>
              <a:t>Ефремов Василий Петрович</a:t>
            </a:r>
            <a:br>
              <a:rPr lang="ru-RU" b="1" i="0" dirty="0">
                <a:solidFill>
                  <a:srgbClr val="1D1D1B"/>
                </a:solidFill>
                <a:effectLst/>
                <a:latin typeface="var(--fontFamily)"/>
              </a:rPr>
            </a:br>
            <a:r>
              <a:rPr lang="ru-RU" b="0" i="0" dirty="0">
                <a:solidFill>
                  <a:srgbClr val="1D1D1B"/>
                </a:solidFill>
                <a:effectLst/>
                <a:latin typeface="var(--fontFamily)"/>
              </a:rPr>
              <a:t>генеральный директор</a:t>
            </a:r>
            <a:r>
              <a:rPr lang="ru-RU" b="1" i="0" dirty="0">
                <a:solidFill>
                  <a:srgbClr val="1D1D1B"/>
                </a:solidFill>
                <a:effectLst/>
                <a:latin typeface="var(--fontFamily)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7164F2-626B-B313-FD70-0EBFAD858BB9}"/>
              </a:ext>
            </a:extLst>
          </p:cNvPr>
          <p:cNvSpPr txBox="1"/>
          <p:nvPr/>
        </p:nvSpPr>
        <p:spPr>
          <a:xfrm>
            <a:off x="549645" y="1433439"/>
            <a:ext cx="611566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1D1D1B"/>
                </a:solidFill>
              </a:rPr>
              <a:t>АО «КВОЛИТИ +»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EF42D7-FDF3-1FC0-F4D1-69B1F5C7E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8990" y="1230071"/>
            <a:ext cx="4421944" cy="56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5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CD298-3667-C579-F811-55044874C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" descr="Рисунок 1">
            <a:extLst>
              <a:ext uri="{FF2B5EF4-FFF2-40B4-BE49-F238E27FC236}">
                <a16:creationId xmlns:a16="http://schemas.microsoft.com/office/drawing/2014/main" id="{91A5FF4D-79AC-B5D3-1DDF-3F1647BFAD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1" r="61930" b="66938"/>
          <a:stretch>
            <a:fillRect/>
          </a:stretch>
        </p:blipFill>
        <p:spPr>
          <a:xfrm>
            <a:off x="9274067" y="-1"/>
            <a:ext cx="2917934" cy="261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Рисунок 2" descr="Рисунок 2">
            <a:extLst>
              <a:ext uri="{FF2B5EF4-FFF2-40B4-BE49-F238E27FC236}">
                <a16:creationId xmlns:a16="http://schemas.microsoft.com/office/drawing/2014/main" id="{B57E29BA-4273-15E4-4854-1FB8E475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07" r="1" b="78896"/>
          <a:stretch>
            <a:fillRect/>
          </a:stretch>
        </p:blipFill>
        <p:spPr>
          <a:xfrm rot="5400000" flipH="1">
            <a:off x="-502757" y="4100134"/>
            <a:ext cx="3260623" cy="225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Номер слайда 8">
            <a:extLst>
              <a:ext uri="{FF2B5EF4-FFF2-40B4-BE49-F238E27FC236}">
                <a16:creationId xmlns:a16="http://schemas.microsoft.com/office/drawing/2014/main" id="{8F8D5C24-4838-46C1-0696-6BED1D93790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652529" y="6259830"/>
            <a:ext cx="19181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816EC00E-F111-3D50-49BF-A28FECDB3A90}"/>
              </a:ext>
            </a:extLst>
          </p:cNvPr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sp>
        <p:nvSpPr>
          <p:cNvPr id="126" name="Заголовок 1">
            <a:extLst>
              <a:ext uri="{FF2B5EF4-FFF2-40B4-BE49-F238E27FC236}">
                <a16:creationId xmlns:a16="http://schemas.microsoft.com/office/drawing/2014/main" id="{ECF09F58-C84F-0923-AC13-F86A7DA42CB9}"/>
              </a:ext>
            </a:extLst>
          </p:cNvPr>
          <p:cNvSpPr txBox="1"/>
          <p:nvPr/>
        </p:nvSpPr>
        <p:spPr>
          <a:xfrm>
            <a:off x="569972" y="479186"/>
            <a:ext cx="799998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rPr lang="ru-RU" dirty="0"/>
              <a:t>Структура АО «</a:t>
            </a:r>
            <a:r>
              <a:rPr lang="ru-RU" dirty="0" err="1"/>
              <a:t>Кволити</a:t>
            </a:r>
            <a:r>
              <a:rPr lang="ru-RU" dirty="0"/>
              <a:t> +»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EC82B7-A3E9-9081-93C5-514F41224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C35E22-B3E2-A1C9-0FE0-66931BE6C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10" y="3316389"/>
            <a:ext cx="1743075" cy="561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3F6CB-611D-26D3-66AE-53BDB25E0422}"/>
              </a:ext>
            </a:extLst>
          </p:cNvPr>
          <p:cNvSpPr txBox="1"/>
          <p:nvPr/>
        </p:nvSpPr>
        <p:spPr>
          <a:xfrm>
            <a:off x="1391710" y="3897743"/>
            <a:ext cx="173701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dirty="0"/>
              <a:t>Государственная </a:t>
            </a:r>
          </a:p>
          <a:p>
            <a:pPr algn="ctr"/>
            <a:r>
              <a:rPr lang="ru-RU" sz="1400" dirty="0"/>
              <a:t>корпорация «Ростех»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ECCE20-DC85-FB2C-9041-F41366200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67781" y="3506819"/>
            <a:ext cx="1342899" cy="4853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447F445-C976-57C0-1ED4-206DCF443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76" y="3316389"/>
            <a:ext cx="626816" cy="5943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988837-1355-ABFA-8151-42B64D81BBB4}"/>
              </a:ext>
            </a:extLst>
          </p:cNvPr>
          <p:cNvSpPr txBox="1"/>
          <p:nvPr/>
        </p:nvSpPr>
        <p:spPr>
          <a:xfrm>
            <a:off x="4442936" y="3947395"/>
            <a:ext cx="225511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400" dirty="0"/>
              <a:t>АО «РТ-</a:t>
            </a:r>
            <a:r>
              <a:rPr lang="ru-RU" sz="1400" dirty="0" err="1"/>
              <a:t>Техприемка</a:t>
            </a:r>
            <a:r>
              <a:rPr lang="ru-RU" sz="1400" dirty="0"/>
              <a:t>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C55CA9F-4919-A0FB-EB2D-41C1093732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3489" y="4190588"/>
            <a:ext cx="1342899" cy="4853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FDE4CF-4A57-371A-9E4B-65EC1DA6F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03488" y="2834314"/>
            <a:ext cx="1342899" cy="4853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268545-8EA9-6D69-D59D-06F8645270C9}"/>
              </a:ext>
            </a:extLst>
          </p:cNvPr>
          <p:cNvSpPr txBox="1"/>
          <p:nvPr/>
        </p:nvSpPr>
        <p:spPr>
          <a:xfrm>
            <a:off x="7665582" y="5778371"/>
            <a:ext cx="611328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400" dirty="0"/>
              <a:t>Дочерние зависимые общества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1E0697-7846-9F06-AE83-71B1B44F5D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83" y="3305995"/>
            <a:ext cx="572398" cy="64771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39D469D-9020-3A76-5157-12C403D5A24C}"/>
              </a:ext>
            </a:extLst>
          </p:cNvPr>
          <p:cNvSpPr txBox="1"/>
          <p:nvPr/>
        </p:nvSpPr>
        <p:spPr>
          <a:xfrm>
            <a:off x="6909741" y="3970519"/>
            <a:ext cx="151168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1D1D1B"/>
                </a:solidFill>
              </a:rPr>
              <a:t>АО «КВОЛИТИ +»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6924A15-290B-7680-D1DE-E5D2E80C9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740" y="2405556"/>
            <a:ext cx="2142973" cy="80962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28E5B93-6735-BDBE-EF86-24BA0E90C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741" y="4295106"/>
            <a:ext cx="2142972" cy="80962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DAA2F074-2150-F7B8-CE54-84A0CA45CF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43" y="2387238"/>
            <a:ext cx="612969" cy="65894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DE0FA621-272B-66D7-3D56-1D4426282C42}"/>
              </a:ext>
            </a:extLst>
          </p:cNvPr>
          <p:cNvSpPr txBox="1"/>
          <p:nvPr/>
        </p:nvSpPr>
        <p:spPr>
          <a:xfrm>
            <a:off x="8845204" y="3103021"/>
            <a:ext cx="223723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/>
              <a:t>АО «РТ-</a:t>
            </a:r>
            <a:r>
              <a:rPr lang="ru-RU" sz="1200" dirty="0" err="1"/>
              <a:t>Техпоставка</a:t>
            </a:r>
            <a:r>
              <a:rPr lang="ru-RU" sz="1200" dirty="0"/>
              <a:t>»</a:t>
            </a: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2D583FF7-AAEC-0D85-0840-98EA3C676F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43" y="4278296"/>
            <a:ext cx="639605" cy="67080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AEF2A1EC-3AB5-FAA7-2D4F-566B224E76F7}"/>
              </a:ext>
            </a:extLst>
          </p:cNvPr>
          <p:cNvSpPr txBox="1"/>
          <p:nvPr/>
        </p:nvSpPr>
        <p:spPr>
          <a:xfrm>
            <a:off x="8845204" y="5033984"/>
            <a:ext cx="201635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1200" dirty="0"/>
              <a:t>АО «РТ-</a:t>
            </a:r>
            <a:r>
              <a:rPr lang="ru-RU" sz="1200" dirty="0" err="1"/>
              <a:t>Глобалконсалт</a:t>
            </a:r>
            <a:r>
              <a:rPr lang="ru-RU" sz="12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33643467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F2F40-7682-E40E-8546-C3CB9319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" descr="Рисунок 1">
            <a:extLst>
              <a:ext uri="{FF2B5EF4-FFF2-40B4-BE49-F238E27FC236}">
                <a16:creationId xmlns:a16="http://schemas.microsoft.com/office/drawing/2014/main" id="{C924625E-8AD5-5311-7602-58E8E8C33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1" r="61930" b="66938"/>
          <a:stretch>
            <a:fillRect/>
          </a:stretch>
        </p:blipFill>
        <p:spPr>
          <a:xfrm>
            <a:off x="9274067" y="-1"/>
            <a:ext cx="2917934" cy="261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Рисунок 2" descr="Рисунок 2">
            <a:extLst>
              <a:ext uri="{FF2B5EF4-FFF2-40B4-BE49-F238E27FC236}">
                <a16:creationId xmlns:a16="http://schemas.microsoft.com/office/drawing/2014/main" id="{A95FEDC9-5B17-019D-02D8-BE9F030B0B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007" r="1" b="78896"/>
          <a:stretch>
            <a:fillRect/>
          </a:stretch>
        </p:blipFill>
        <p:spPr>
          <a:xfrm rot="5400000" flipH="1">
            <a:off x="-502757" y="4100134"/>
            <a:ext cx="3260623" cy="225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Прямоугольник: скругленные углы 38">
            <a:extLst>
              <a:ext uri="{FF2B5EF4-FFF2-40B4-BE49-F238E27FC236}">
                <a16:creationId xmlns:a16="http://schemas.microsoft.com/office/drawing/2014/main" id="{8FE118C0-77C1-4016-C834-2A243AF05E64}"/>
              </a:ext>
            </a:extLst>
          </p:cNvPr>
          <p:cNvSpPr/>
          <p:nvPr/>
        </p:nvSpPr>
        <p:spPr>
          <a:xfrm>
            <a:off x="963612" y="4637194"/>
            <a:ext cx="10512426" cy="1327097"/>
          </a:xfrm>
          <a:prstGeom prst="roundRect">
            <a:avLst>
              <a:gd name="adj" fmla="val 8932"/>
            </a:avLst>
          </a:prstGeom>
          <a:ln w="127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TextBox 53">
            <a:extLst>
              <a:ext uri="{FF2B5EF4-FFF2-40B4-BE49-F238E27FC236}">
                <a16:creationId xmlns:a16="http://schemas.microsoft.com/office/drawing/2014/main" id="{78183EF6-E451-7268-B154-804C3375EC10}"/>
              </a:ext>
            </a:extLst>
          </p:cNvPr>
          <p:cNvSpPr txBox="1"/>
          <p:nvPr/>
        </p:nvSpPr>
        <p:spPr>
          <a:xfrm>
            <a:off x="2381604" y="3965038"/>
            <a:ext cx="6845301" cy="526796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ts val="3700"/>
              </a:lnSpc>
              <a:defRPr>
                <a:solidFill>
                  <a:srgbClr val="B89C64">
                    <a:alpha val="64999"/>
                  </a:srgbClr>
                </a:solidFill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rPr dirty="0" err="1"/>
              <a:t>Международные</a:t>
            </a:r>
            <a:r>
              <a:rPr dirty="0"/>
              <a:t> и </a:t>
            </a:r>
            <a:r>
              <a:rPr dirty="0" err="1"/>
              <a:t>национальные</a:t>
            </a:r>
            <a:r>
              <a:rPr dirty="0"/>
              <a:t> </a:t>
            </a:r>
            <a:r>
              <a:rPr dirty="0" err="1"/>
              <a:t>аккредитации</a:t>
            </a:r>
            <a:r>
              <a:rPr dirty="0"/>
              <a:t> и </a:t>
            </a:r>
            <a:r>
              <a:rPr dirty="0" err="1"/>
              <a:t>признания</a:t>
            </a:r>
            <a:endParaRPr dirty="0"/>
          </a:p>
        </p:txBody>
      </p:sp>
      <p:sp>
        <p:nvSpPr>
          <p:cNvPr id="112" name="Прямоугольник 11">
            <a:extLst>
              <a:ext uri="{FF2B5EF4-FFF2-40B4-BE49-F238E27FC236}">
                <a16:creationId xmlns:a16="http://schemas.microsoft.com/office/drawing/2014/main" id="{A8F3F762-59EA-1090-64AD-4882C1C0CF34}"/>
              </a:ext>
            </a:extLst>
          </p:cNvPr>
          <p:cNvSpPr txBox="1"/>
          <p:nvPr/>
        </p:nvSpPr>
        <p:spPr>
          <a:xfrm>
            <a:off x="2428511" y="4801711"/>
            <a:ext cx="183896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285750" indent="-215999">
              <a:buClr>
                <a:srgbClr val="B89C64"/>
              </a:buClr>
              <a:buSzPct val="100000"/>
              <a:buFont typeface="Arial"/>
              <a:buChar char="•"/>
              <a:defRPr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rPr dirty="0">
                <a:solidFill>
                  <a:srgbClr val="1D1D1B"/>
                </a:solidFill>
              </a:rPr>
              <a:t>СДС «</a:t>
            </a:r>
            <a:r>
              <a:rPr dirty="0" err="1">
                <a:solidFill>
                  <a:srgbClr val="1D1D1B"/>
                </a:solidFill>
              </a:rPr>
              <a:t>Ростех</a:t>
            </a:r>
            <a:r>
              <a:rPr dirty="0">
                <a:solidFill>
                  <a:srgbClr val="1D1D1B"/>
                </a:solidFill>
              </a:rPr>
              <a:t>»</a:t>
            </a:r>
          </a:p>
        </p:txBody>
      </p:sp>
      <p:sp>
        <p:nvSpPr>
          <p:cNvPr id="113" name="Прямоугольник 12">
            <a:extLst>
              <a:ext uri="{FF2B5EF4-FFF2-40B4-BE49-F238E27FC236}">
                <a16:creationId xmlns:a16="http://schemas.microsoft.com/office/drawing/2014/main" id="{E278EDD5-36EC-3BCF-9BF7-BD8C95287CB2}"/>
              </a:ext>
            </a:extLst>
          </p:cNvPr>
          <p:cNvSpPr txBox="1"/>
          <p:nvPr/>
        </p:nvSpPr>
        <p:spPr>
          <a:xfrm>
            <a:off x="2424724" y="5456153"/>
            <a:ext cx="280003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285750" indent="-215999">
              <a:buClr>
                <a:srgbClr val="B89C64"/>
              </a:buClr>
              <a:buSzPct val="100000"/>
              <a:buFont typeface="Arial"/>
              <a:buChar char="•"/>
              <a:defRPr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rPr dirty="0">
                <a:solidFill>
                  <a:srgbClr val="1D1D1B"/>
                </a:solidFill>
              </a:rPr>
              <a:t>СДС «</a:t>
            </a:r>
            <a:r>
              <a:rPr dirty="0" err="1">
                <a:solidFill>
                  <a:srgbClr val="1D1D1B"/>
                </a:solidFill>
              </a:rPr>
              <a:t>Интергазсерт</a:t>
            </a:r>
            <a:r>
              <a:rPr dirty="0">
                <a:solidFill>
                  <a:srgbClr val="1D1D1B"/>
                </a:solidFill>
              </a:rPr>
              <a:t>»</a:t>
            </a:r>
          </a:p>
        </p:txBody>
      </p:sp>
      <p:sp>
        <p:nvSpPr>
          <p:cNvPr id="114" name="Прямоугольник 13">
            <a:extLst>
              <a:ext uri="{FF2B5EF4-FFF2-40B4-BE49-F238E27FC236}">
                <a16:creationId xmlns:a16="http://schemas.microsoft.com/office/drawing/2014/main" id="{51C04290-EDA2-F66E-C587-10E5132C55A4}"/>
              </a:ext>
            </a:extLst>
          </p:cNvPr>
          <p:cNvSpPr txBox="1"/>
          <p:nvPr/>
        </p:nvSpPr>
        <p:spPr>
          <a:xfrm>
            <a:off x="2424725" y="5118846"/>
            <a:ext cx="23368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marL="285750" indent="-215999">
              <a:buClr>
                <a:srgbClr val="B89C64"/>
              </a:buClr>
              <a:buSzPct val="100000"/>
              <a:buFont typeface="Arial"/>
              <a:buChar char="•"/>
              <a:defRPr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rPr dirty="0" err="1">
                <a:solidFill>
                  <a:srgbClr val="1D1D1B"/>
                </a:solidFill>
              </a:rPr>
              <a:t>Росаккредитация</a:t>
            </a:r>
            <a:endParaRPr dirty="0">
              <a:solidFill>
                <a:srgbClr val="1D1D1B"/>
              </a:solidFill>
            </a:endParaRPr>
          </a:p>
        </p:txBody>
      </p:sp>
      <p:sp>
        <p:nvSpPr>
          <p:cNvPr id="115" name="Номер слайда 8">
            <a:extLst>
              <a:ext uri="{FF2B5EF4-FFF2-40B4-BE49-F238E27FC236}">
                <a16:creationId xmlns:a16="http://schemas.microsoft.com/office/drawing/2014/main" id="{079A3BD2-460A-6BA9-B5C5-E89968A47A5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652529" y="6259830"/>
            <a:ext cx="191810" cy="2565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116" name="object 9">
            <a:extLst>
              <a:ext uri="{FF2B5EF4-FFF2-40B4-BE49-F238E27FC236}">
                <a16:creationId xmlns:a16="http://schemas.microsoft.com/office/drawing/2014/main" id="{40C0225A-56FA-751E-5BF4-3599219699C1}"/>
              </a:ext>
            </a:extLst>
          </p:cNvPr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sp>
        <p:nvSpPr>
          <p:cNvPr id="117" name="TextBox 24">
            <a:extLst>
              <a:ext uri="{FF2B5EF4-FFF2-40B4-BE49-F238E27FC236}">
                <a16:creationId xmlns:a16="http://schemas.microsoft.com/office/drawing/2014/main" id="{49115B28-60E3-3991-DA72-60C3D265EB69}"/>
              </a:ext>
            </a:extLst>
          </p:cNvPr>
          <p:cNvSpPr txBox="1"/>
          <p:nvPr/>
        </p:nvSpPr>
        <p:spPr>
          <a:xfrm>
            <a:off x="719666" y="2370666"/>
            <a:ext cx="3838636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600" b="1" spc="-300">
                <a:solidFill>
                  <a:srgbClr val="AF976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t>12 000 +</a:t>
            </a:r>
          </a:p>
        </p:txBody>
      </p:sp>
      <p:sp>
        <p:nvSpPr>
          <p:cNvPr id="118" name="Прямоугольник: скругленные углы 37">
            <a:extLst>
              <a:ext uri="{FF2B5EF4-FFF2-40B4-BE49-F238E27FC236}">
                <a16:creationId xmlns:a16="http://schemas.microsoft.com/office/drawing/2014/main" id="{95599E05-B5AF-97D4-1B19-EAF4FEF08C8C}"/>
              </a:ext>
            </a:extLst>
          </p:cNvPr>
          <p:cNvSpPr/>
          <p:nvPr/>
        </p:nvSpPr>
        <p:spPr>
          <a:xfrm>
            <a:off x="660295" y="2066156"/>
            <a:ext cx="3955733" cy="1636311"/>
          </a:xfrm>
          <a:prstGeom prst="roundRect">
            <a:avLst>
              <a:gd name="adj" fmla="val 8932"/>
            </a:avLst>
          </a:prstGeom>
          <a:ln w="127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9" name="TextBox 9">
            <a:extLst>
              <a:ext uri="{FF2B5EF4-FFF2-40B4-BE49-F238E27FC236}">
                <a16:creationId xmlns:a16="http://schemas.microsoft.com/office/drawing/2014/main" id="{BF361233-764E-4E0B-8B45-D05E195E8B42}"/>
              </a:ext>
            </a:extLst>
          </p:cNvPr>
          <p:cNvSpPr txBox="1"/>
          <p:nvPr/>
        </p:nvSpPr>
        <p:spPr>
          <a:xfrm>
            <a:off x="1697381" y="1730364"/>
            <a:ext cx="1881561" cy="526795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ts val="3700"/>
              </a:lnSpc>
              <a:defRPr>
                <a:solidFill>
                  <a:srgbClr val="B89C64">
                    <a:alpha val="64999"/>
                  </a:srgbClr>
                </a:solidFill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t>часов аудита</a:t>
            </a:r>
          </a:p>
        </p:txBody>
      </p:sp>
      <p:sp>
        <p:nvSpPr>
          <p:cNvPr id="120" name="TextBox 28">
            <a:extLst>
              <a:ext uri="{FF2B5EF4-FFF2-40B4-BE49-F238E27FC236}">
                <a16:creationId xmlns:a16="http://schemas.microsoft.com/office/drawing/2014/main" id="{9472FCDA-51B5-BB34-9EC6-C95506DC3FFF}"/>
              </a:ext>
            </a:extLst>
          </p:cNvPr>
          <p:cNvSpPr txBox="1"/>
          <p:nvPr/>
        </p:nvSpPr>
        <p:spPr>
          <a:xfrm>
            <a:off x="4983726" y="2370667"/>
            <a:ext cx="3299572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600" b="1" spc="-300">
                <a:solidFill>
                  <a:srgbClr val="AF976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lvl1pPr>
          </a:lstStyle>
          <a:p>
            <a:r>
              <a:t>500 +</a:t>
            </a:r>
          </a:p>
        </p:txBody>
      </p:sp>
      <p:sp>
        <p:nvSpPr>
          <p:cNvPr id="121" name="Прямоугольник: скругленные углы 6">
            <a:extLst>
              <a:ext uri="{FF2B5EF4-FFF2-40B4-BE49-F238E27FC236}">
                <a16:creationId xmlns:a16="http://schemas.microsoft.com/office/drawing/2014/main" id="{0F5E1789-6DD2-5E17-C110-8D4EE4C80C04}"/>
              </a:ext>
            </a:extLst>
          </p:cNvPr>
          <p:cNvSpPr/>
          <p:nvPr/>
        </p:nvSpPr>
        <p:spPr>
          <a:xfrm>
            <a:off x="4925907" y="2066157"/>
            <a:ext cx="3403601" cy="1636311"/>
          </a:xfrm>
          <a:prstGeom prst="roundRect">
            <a:avLst>
              <a:gd name="adj" fmla="val 8932"/>
            </a:avLst>
          </a:prstGeom>
          <a:ln w="127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TextBox 10">
            <a:extLst>
              <a:ext uri="{FF2B5EF4-FFF2-40B4-BE49-F238E27FC236}">
                <a16:creationId xmlns:a16="http://schemas.microsoft.com/office/drawing/2014/main" id="{7DC34961-70B4-9AC0-FFD0-505EB0C448D6}"/>
              </a:ext>
            </a:extLst>
          </p:cNvPr>
          <p:cNvSpPr txBox="1"/>
          <p:nvPr/>
        </p:nvSpPr>
        <p:spPr>
          <a:xfrm>
            <a:off x="5419894" y="1877617"/>
            <a:ext cx="2482893" cy="370841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solidFill>
                  <a:srgbClr val="B89C64">
                    <a:alpha val="64999"/>
                  </a:srgbClr>
                </a:solidFill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t>клиентов</a:t>
            </a:r>
          </a:p>
        </p:txBody>
      </p:sp>
      <p:sp>
        <p:nvSpPr>
          <p:cNvPr id="123" name="TextBox 32">
            <a:extLst>
              <a:ext uri="{FF2B5EF4-FFF2-40B4-BE49-F238E27FC236}">
                <a16:creationId xmlns:a16="http://schemas.microsoft.com/office/drawing/2014/main" id="{60F33B0C-C4F3-5CF8-960F-49E89544E9D0}"/>
              </a:ext>
            </a:extLst>
          </p:cNvPr>
          <p:cNvSpPr txBox="1"/>
          <p:nvPr/>
        </p:nvSpPr>
        <p:spPr>
          <a:xfrm>
            <a:off x="8695267" y="2370929"/>
            <a:ext cx="2418081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600" b="1">
                <a:solidFill>
                  <a:srgbClr val="AF9768"/>
                </a:solidFill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t>50 +</a:t>
            </a:r>
          </a:p>
        </p:txBody>
      </p:sp>
      <p:sp>
        <p:nvSpPr>
          <p:cNvPr id="124" name="Прямоугольник: скругленные углы 7">
            <a:extLst>
              <a:ext uri="{FF2B5EF4-FFF2-40B4-BE49-F238E27FC236}">
                <a16:creationId xmlns:a16="http://schemas.microsoft.com/office/drawing/2014/main" id="{9AC92B77-C1F3-C1C0-4C3C-B456BE084750}"/>
              </a:ext>
            </a:extLst>
          </p:cNvPr>
          <p:cNvSpPr/>
          <p:nvPr/>
        </p:nvSpPr>
        <p:spPr>
          <a:xfrm>
            <a:off x="8639386" y="2076316"/>
            <a:ext cx="2533334" cy="1636311"/>
          </a:xfrm>
          <a:prstGeom prst="roundRect">
            <a:avLst>
              <a:gd name="adj" fmla="val 8932"/>
            </a:avLst>
          </a:prstGeom>
          <a:ln w="127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TextBox 23">
            <a:extLst>
              <a:ext uri="{FF2B5EF4-FFF2-40B4-BE49-F238E27FC236}">
                <a16:creationId xmlns:a16="http://schemas.microsoft.com/office/drawing/2014/main" id="{10BF0D66-6DD7-2122-EFE6-F89EAC1402B4}"/>
              </a:ext>
            </a:extLst>
          </p:cNvPr>
          <p:cNvSpPr txBox="1"/>
          <p:nvPr/>
        </p:nvSpPr>
        <p:spPr>
          <a:xfrm>
            <a:off x="9286292" y="1858086"/>
            <a:ext cx="1239521" cy="370841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>
                <a:solidFill>
                  <a:srgbClr val="B89C64">
                    <a:alpha val="64999"/>
                  </a:srgbClr>
                </a:solidFill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t>городов</a:t>
            </a:r>
          </a:p>
        </p:txBody>
      </p:sp>
      <p:sp>
        <p:nvSpPr>
          <p:cNvPr id="126" name="Заголовок 1">
            <a:extLst>
              <a:ext uri="{FF2B5EF4-FFF2-40B4-BE49-F238E27FC236}">
                <a16:creationId xmlns:a16="http://schemas.microsoft.com/office/drawing/2014/main" id="{19621DD3-DC29-1065-D145-6E4D375D7712}"/>
              </a:ext>
            </a:extLst>
          </p:cNvPr>
          <p:cNvSpPr txBox="1"/>
          <p:nvPr/>
        </p:nvSpPr>
        <p:spPr>
          <a:xfrm>
            <a:off x="569972" y="459931"/>
            <a:ext cx="799998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rPr dirty="0"/>
              <a:t>НАШИ ВОЗМОЖНОСТИ</a:t>
            </a:r>
          </a:p>
        </p:txBody>
      </p:sp>
      <p:sp>
        <p:nvSpPr>
          <p:cNvPr id="127" name="Прямоугольник 17">
            <a:extLst>
              <a:ext uri="{FF2B5EF4-FFF2-40B4-BE49-F238E27FC236}">
                <a16:creationId xmlns:a16="http://schemas.microsoft.com/office/drawing/2014/main" id="{A9725252-99E8-C371-DB93-1121DA1FF0BD}"/>
              </a:ext>
            </a:extLst>
          </p:cNvPr>
          <p:cNvSpPr txBox="1"/>
          <p:nvPr/>
        </p:nvSpPr>
        <p:spPr>
          <a:xfrm>
            <a:off x="5483314" y="4825316"/>
            <a:ext cx="293242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285750" indent="-215999">
              <a:buClr>
                <a:srgbClr val="B89C64"/>
              </a:buClr>
              <a:buSzPct val="100000"/>
              <a:buFont typeface="Arial"/>
              <a:buChar char="•"/>
              <a:defRPr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>
                <a:solidFill>
                  <a:srgbClr val="1D1D1B"/>
                </a:solidFill>
              </a:rPr>
              <a:t>ESYD (IAF MLA), </a:t>
            </a:r>
            <a:r>
              <a:rPr dirty="0" err="1">
                <a:solidFill>
                  <a:srgbClr val="1D1D1B"/>
                </a:solidFill>
              </a:rPr>
              <a:t>Греция</a:t>
            </a:r>
            <a:endParaRPr dirty="0">
              <a:solidFill>
                <a:srgbClr val="1D1D1B"/>
              </a:solidFill>
            </a:endParaRPr>
          </a:p>
        </p:txBody>
      </p:sp>
      <p:sp>
        <p:nvSpPr>
          <p:cNvPr id="129" name="Прямоугольник 19">
            <a:extLst>
              <a:ext uri="{FF2B5EF4-FFF2-40B4-BE49-F238E27FC236}">
                <a16:creationId xmlns:a16="http://schemas.microsoft.com/office/drawing/2014/main" id="{8CB74D1B-7A42-9F0F-A7B1-CB33A3B360F2}"/>
              </a:ext>
            </a:extLst>
          </p:cNvPr>
          <p:cNvSpPr txBox="1"/>
          <p:nvPr/>
        </p:nvSpPr>
        <p:spPr>
          <a:xfrm>
            <a:off x="5483314" y="5163188"/>
            <a:ext cx="475523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285750" indent="-215999">
              <a:buClr>
                <a:srgbClr val="B89C64"/>
              </a:buClr>
              <a:buSzPct val="100000"/>
              <a:buFont typeface="Arial"/>
              <a:buChar char="•"/>
              <a:defRPr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>
                <a:solidFill>
                  <a:srgbClr val="1D1D1B"/>
                </a:solidFill>
              </a:rPr>
              <a:t>TÜRKAK (IAF MLA), </a:t>
            </a:r>
            <a:r>
              <a:rPr dirty="0" err="1">
                <a:solidFill>
                  <a:srgbClr val="1D1D1B"/>
                </a:solidFill>
              </a:rPr>
              <a:t>Турция</a:t>
            </a:r>
            <a:r>
              <a:rPr dirty="0">
                <a:solidFill>
                  <a:srgbClr val="1D1D1B"/>
                </a:solidFill>
              </a:rPr>
              <a:t> </a:t>
            </a:r>
          </a:p>
        </p:txBody>
      </p:sp>
      <p:pic>
        <p:nvPicPr>
          <p:cNvPr id="131" name="Изображение" descr="Изображение">
            <a:extLst>
              <a:ext uri="{FF2B5EF4-FFF2-40B4-BE49-F238E27FC236}">
                <a16:creationId xmlns:a16="http://schemas.microsoft.com/office/drawing/2014/main" id="{E27F2380-8E8B-E8F7-A013-4BAF2F4C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507" y="1516898"/>
            <a:ext cx="370955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Изображение" descr="Изображение">
            <a:extLst>
              <a:ext uri="{FF2B5EF4-FFF2-40B4-BE49-F238E27FC236}">
                <a16:creationId xmlns:a16="http://schemas.microsoft.com/office/drawing/2014/main" id="{100E61F5-5824-09BC-5074-8BC8CDBFD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516" y="1516898"/>
            <a:ext cx="441649" cy="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Изображение" descr="Изображение">
            <a:extLst>
              <a:ext uri="{FF2B5EF4-FFF2-40B4-BE49-F238E27FC236}">
                <a16:creationId xmlns:a16="http://schemas.microsoft.com/office/drawing/2014/main" id="{99B03171-16F7-410D-445A-5EA5F8D9E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63" y="1525250"/>
            <a:ext cx="354289" cy="354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6BB211-53F2-1729-57F6-144C040E2C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225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" descr="Рисунок 1"/>
          <p:cNvPicPr>
            <a:picLocks noChangeAspect="1"/>
          </p:cNvPicPr>
          <p:nvPr/>
        </p:nvPicPr>
        <p:blipFill>
          <a:blip r:embed="rId2"/>
          <a:srcRect t="8551" r="61930" b="66938"/>
          <a:stretch>
            <a:fillRect/>
          </a:stretch>
        </p:blipFill>
        <p:spPr>
          <a:xfrm>
            <a:off x="9274067" y="-1"/>
            <a:ext cx="2917934" cy="2619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Рисунок 2" descr="Рисунок 2"/>
          <p:cNvPicPr>
            <a:picLocks noChangeAspect="1"/>
          </p:cNvPicPr>
          <p:nvPr/>
        </p:nvPicPr>
        <p:blipFill>
          <a:blip r:embed="rId2"/>
          <a:srcRect l="36007" r="1" b="78896"/>
          <a:stretch>
            <a:fillRect/>
          </a:stretch>
        </p:blipFill>
        <p:spPr>
          <a:xfrm rot="5400000" flipH="1">
            <a:off x="-502757" y="4100134"/>
            <a:ext cx="3260623" cy="225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653368" y="6259830"/>
            <a:ext cx="190971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sp>
        <p:nvSpPr>
          <p:cNvPr id="138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sp>
        <p:nvSpPr>
          <p:cNvPr id="140" name="Заголовок 1"/>
          <p:cNvSpPr txBox="1"/>
          <p:nvPr/>
        </p:nvSpPr>
        <p:spPr>
          <a:xfrm>
            <a:off x="569972" y="459931"/>
            <a:ext cx="799998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ПЕРЕЧЕНЬ УСЛУГ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F55BB8-C9A8-5DFC-A380-78CCDD2FD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0988257-6C52-F6C5-BF4F-0EB320303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91105"/>
              </p:ext>
            </p:extLst>
          </p:nvPr>
        </p:nvGraphicFramePr>
        <p:xfrm>
          <a:off x="347661" y="2119036"/>
          <a:ext cx="5173463" cy="3474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440">
                  <a:extLst>
                    <a:ext uri="{9D8B030D-6E8A-4147-A177-3AD203B41FA5}">
                      <a16:colId xmlns:a16="http://schemas.microsoft.com/office/drawing/2014/main" val="2525696975"/>
                    </a:ext>
                  </a:extLst>
                </a:gridCol>
                <a:gridCol w="4716023">
                  <a:extLst>
                    <a:ext uri="{9D8B030D-6E8A-4147-A177-3AD203B41FA5}">
                      <a16:colId xmlns:a16="http://schemas.microsoft.com/office/drawing/2014/main" val="1321657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🛡</a:t>
                      </a:r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Сертификация систем менеджмента</a:t>
                      </a:r>
                    </a:p>
                    <a:p>
                      <a:pPr algn="l"/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4752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📦</a:t>
                      </a:r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Сертификация продукции (ТР ТС)</a:t>
                      </a:r>
                    </a:p>
                    <a:p>
                      <a:pPr algn="l"/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296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🎓</a:t>
                      </a:r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Услуги учебного центра </a:t>
                      </a:r>
                    </a:p>
                    <a:p>
                      <a:pPr algn="l"/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806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🏭</a:t>
                      </a:r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Экспертиза промышленной безопасности</a:t>
                      </a:r>
                    </a:p>
                    <a:p>
                      <a:pPr algn="l"/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9533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🔬</a:t>
                      </a:r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1D1D1B"/>
                          </a:solidFill>
                        </a:rPr>
                        <a:t>Услуги лаборатории неразрушающего контроля</a:t>
                      </a:r>
                    </a:p>
                    <a:p>
                      <a:pPr algn="l"/>
                      <a:endParaRPr lang="ru-RU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4583097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8D8C0B-BAA5-C1BE-6784-7BA991E9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258" y="1663265"/>
            <a:ext cx="6496835" cy="43312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Таблица 58"/>
          <p:cNvGraphicFramePr/>
          <p:nvPr>
            <p:extLst>
              <p:ext uri="{D42A27DB-BD31-4B8C-83A1-F6EECF244321}">
                <p14:modId xmlns:p14="http://schemas.microsoft.com/office/powerpoint/2010/main" val="1814132410"/>
              </p:ext>
            </p:extLst>
          </p:nvPr>
        </p:nvGraphicFramePr>
        <p:xfrm>
          <a:off x="276355" y="1369986"/>
          <a:ext cx="11306181" cy="538411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506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7434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432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878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 9001/ГОСТ Р ИСО 9001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58876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58139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ЕН 9110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54338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58338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РК-75, РК -88, РК-98, РК-98-КТ,РК-11, РК-11-КТ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РВ 0015-002 и стандарты серии СРПП ВТ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РВ 0020-57.412 и </a:t>
                      </a:r>
                      <a:r>
                        <a:rPr sz="8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стандарты</a:t>
                      </a: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 </a:t>
                      </a:r>
                      <a:r>
                        <a:rPr sz="8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серии</a:t>
                      </a: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 ГОСТ РВ 0020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ОСТ 134-1028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800"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defRPr>
                      </a:pPr>
                      <a:r>
                        <a:rPr>
                          <a:solidFill>
                            <a:srgbClr val="1D1D1B"/>
                          </a:solidFill>
                        </a:rPr>
                        <a:t>ISO 13485 / ГОСТ ISO 13485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56518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СТО РТ СУКК 23.009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 14001 / ГОСТ Р ИСО 14001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54336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 45001 / ГОСТ Р ИСО 45001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12.0.230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54337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ISO/IEC 27001 / ГОСТ Р ИСО/МЭК 27001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 dirty="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ISO/IEC 20000 / ГОСТ Р ИСО/МЭК 20000-1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 50001 /ГОСТ Р ИСО 50001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 / PAS 22399 / ГОСТ Р 53647.4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ISO 28000 / ГОСТ Р ИСО 28000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 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 dirty="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 dirty="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0697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8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ГОСТ Р 56404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100">
                          <a:solidFill>
                            <a:srgbClr val="B89C64"/>
                          </a:solidFill>
                          <a:effectLst>
                            <a:outerShdw dist="12700" rotWithShape="0">
                              <a:srgbClr val="B89C64"/>
                            </a:outerShdw>
                          </a:effectLst>
                          <a:latin typeface="MuseoSansCyrl-500"/>
                          <a:ea typeface="MuseoSansCyrl-500"/>
                          <a:cs typeface="MuseoSansCyrl-500"/>
                          <a:sym typeface="MuseoSansCyrl-500"/>
                        </a:rPr>
                        <a:t>•</a:t>
                      </a:r>
                    </a:p>
                  </a:txBody>
                  <a:tcPr marL="6390" marR="6390" marT="6390" marB="639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993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>
                        <a:solidFill>
                          <a:srgbClr val="1D1D1B"/>
                        </a:solidFill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ОПК</a:t>
                      </a: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Электронная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Авиационная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Космическая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Автомобильная</a:t>
                      </a:r>
                      <a:r>
                        <a:rPr sz="7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 </a:t>
                      </a: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Медицинская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ru-RU" sz="7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Информационные технологии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Энергетическая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Нефтегазовая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Строительная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Пищевая</a:t>
                      </a:r>
                      <a:r>
                        <a:rPr sz="7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 </a:t>
                      </a: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Дерево-перерабатывающая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Финансовая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Транспортная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Судостроительная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Ж/д</a:t>
                      </a: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700" dirty="0" err="1">
                          <a:solidFill>
                            <a:srgbClr val="1D1D1B"/>
                          </a:solidFill>
                          <a:latin typeface="MuseoSansCyrl-300"/>
                          <a:ea typeface="MuseoSansCyrl-300"/>
                          <a:cs typeface="MuseoSansCyrl-300"/>
                          <a:sym typeface="MuseoSansCyrl-300"/>
                        </a:rPr>
                        <a:t>Образование</a:t>
                      </a:r>
                      <a:endParaRPr sz="700" dirty="0">
                        <a:solidFill>
                          <a:srgbClr val="1D1D1B"/>
                        </a:solidFill>
                        <a:latin typeface="MuseoSansCyrl-300"/>
                        <a:ea typeface="MuseoSansCyrl-300"/>
                        <a:cs typeface="MuseoSansCyrl-300"/>
                        <a:sym typeface="MuseoSansCyrl-300"/>
                      </a:endParaRPr>
                    </a:p>
                  </a:txBody>
                  <a:tcPr marL="0" marR="0" marT="0" marB="0" vert="vert27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0805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dirty="0"/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184" name="TextBox 6"/>
          <p:cNvSpPr txBox="1"/>
          <p:nvPr/>
        </p:nvSpPr>
        <p:spPr>
          <a:xfrm rot="16200000">
            <a:off x="-1942543" y="2134568"/>
            <a:ext cx="5098642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767171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СЕРТИФИКАЦИЯ СМ</a:t>
            </a:r>
          </a:p>
        </p:txBody>
      </p:sp>
      <p:sp>
        <p:nvSpPr>
          <p:cNvPr id="185" name="TextBox 1"/>
          <p:cNvSpPr txBox="1"/>
          <p:nvPr/>
        </p:nvSpPr>
        <p:spPr>
          <a:xfrm>
            <a:off x="6806979" y="795946"/>
            <a:ext cx="1713079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>
                <a:solidFill>
                  <a:srgbClr val="767171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ОТРАСЛИ</a:t>
            </a:r>
          </a:p>
        </p:txBody>
      </p:sp>
      <p:pic>
        <p:nvPicPr>
          <p:cNvPr id="186" name="Рисунок 10" descr="Рисунок 10"/>
          <p:cNvPicPr>
            <a:picLocks noChangeAspect="1"/>
          </p:cNvPicPr>
          <p:nvPr/>
        </p:nvPicPr>
        <p:blipFill>
          <a:blip r:embed="rId2"/>
          <a:srcRect l="34512" b="77113"/>
          <a:stretch>
            <a:fillRect/>
          </a:stretch>
        </p:blipFill>
        <p:spPr>
          <a:xfrm rot="5400000" flipH="1">
            <a:off x="-445553" y="3966731"/>
            <a:ext cx="3336822" cy="244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Рисунок 3" descr="Рисунок 3"/>
          <p:cNvPicPr>
            <a:picLocks noChangeAspect="1"/>
          </p:cNvPicPr>
          <p:nvPr/>
        </p:nvPicPr>
        <p:blipFill>
          <a:blip r:embed="rId2"/>
          <a:srcRect l="34512" b="77113"/>
          <a:stretch>
            <a:fillRect/>
          </a:stretch>
        </p:blipFill>
        <p:spPr>
          <a:xfrm rot="16200000" flipH="1">
            <a:off x="9300731" y="445553"/>
            <a:ext cx="3336822" cy="244571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Прямая соединительная линия 9"/>
          <p:cNvSpPr/>
          <p:nvPr/>
        </p:nvSpPr>
        <p:spPr>
          <a:xfrm flipH="1">
            <a:off x="4011622" y="1440434"/>
            <a:ext cx="0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Прямая соединительная линия 12"/>
          <p:cNvSpPr/>
          <p:nvPr/>
        </p:nvSpPr>
        <p:spPr>
          <a:xfrm flipH="1">
            <a:off x="4926397" y="1440434"/>
            <a:ext cx="1600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0" name="Прямая соединительная линия 13"/>
          <p:cNvSpPr/>
          <p:nvPr/>
        </p:nvSpPr>
        <p:spPr>
          <a:xfrm flipH="1">
            <a:off x="4469009" y="1440434"/>
            <a:ext cx="2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Прямая соединительная линия 14"/>
          <p:cNvSpPr/>
          <p:nvPr/>
        </p:nvSpPr>
        <p:spPr>
          <a:xfrm flipH="1">
            <a:off x="5385381" y="1440434"/>
            <a:ext cx="1601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2" name="Прямая соединительная линия 15"/>
          <p:cNvSpPr/>
          <p:nvPr/>
        </p:nvSpPr>
        <p:spPr>
          <a:xfrm flipH="1">
            <a:off x="6303350" y="1440434"/>
            <a:ext cx="1605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3" name="Прямая соединительная линия 16"/>
          <p:cNvSpPr/>
          <p:nvPr/>
        </p:nvSpPr>
        <p:spPr>
          <a:xfrm flipH="1">
            <a:off x="5844366" y="1440434"/>
            <a:ext cx="1604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Прямая соединительная линия 20"/>
          <p:cNvSpPr/>
          <p:nvPr/>
        </p:nvSpPr>
        <p:spPr>
          <a:xfrm flipH="1">
            <a:off x="6762335" y="1440434"/>
            <a:ext cx="1606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5" name="Прямая соединительная линия 21"/>
          <p:cNvSpPr/>
          <p:nvPr/>
        </p:nvSpPr>
        <p:spPr>
          <a:xfrm flipH="1">
            <a:off x="7658280" y="1440434"/>
            <a:ext cx="23633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Прямая соединительная линия 22"/>
          <p:cNvSpPr/>
          <p:nvPr/>
        </p:nvSpPr>
        <p:spPr>
          <a:xfrm flipH="1">
            <a:off x="7199296" y="1440434"/>
            <a:ext cx="23632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7" name="Прямая соединительная линия 23"/>
          <p:cNvSpPr/>
          <p:nvPr/>
        </p:nvSpPr>
        <p:spPr>
          <a:xfrm flipH="1">
            <a:off x="8140897" y="1440434"/>
            <a:ext cx="2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8" name="Прямая соединительная линия 24"/>
          <p:cNvSpPr/>
          <p:nvPr/>
        </p:nvSpPr>
        <p:spPr>
          <a:xfrm flipH="1">
            <a:off x="9058868" y="1440434"/>
            <a:ext cx="4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Прямая соединительная линия 25"/>
          <p:cNvSpPr/>
          <p:nvPr/>
        </p:nvSpPr>
        <p:spPr>
          <a:xfrm flipH="1">
            <a:off x="8599882" y="1440434"/>
            <a:ext cx="3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Прямая соединительная линия 26"/>
          <p:cNvSpPr/>
          <p:nvPr/>
        </p:nvSpPr>
        <p:spPr>
          <a:xfrm flipH="1">
            <a:off x="9517546" y="1440434"/>
            <a:ext cx="311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Прямая соединительная линия 27"/>
          <p:cNvSpPr/>
          <p:nvPr/>
        </p:nvSpPr>
        <p:spPr>
          <a:xfrm flipH="1">
            <a:off x="10435515" y="1440434"/>
            <a:ext cx="313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Прямая соединительная линия 28"/>
          <p:cNvSpPr/>
          <p:nvPr/>
        </p:nvSpPr>
        <p:spPr>
          <a:xfrm flipH="1">
            <a:off x="9976531" y="1440434"/>
            <a:ext cx="312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Прямая соединительная линия 29"/>
          <p:cNvSpPr/>
          <p:nvPr/>
        </p:nvSpPr>
        <p:spPr>
          <a:xfrm flipH="1">
            <a:off x="10894499" y="1440434"/>
            <a:ext cx="315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04" name="Прямая соединительная линия 31"/>
          <p:cNvSpPr/>
          <p:nvPr/>
        </p:nvSpPr>
        <p:spPr>
          <a:xfrm>
            <a:off x="11353799" y="1440434"/>
            <a:ext cx="14251" cy="4412004"/>
          </a:xfrm>
          <a:prstGeom prst="line">
            <a:avLst/>
          </a:prstGeom>
          <a:ln w="6350">
            <a:solidFill>
              <a:srgbClr val="B89C6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07" name="Группа 65"/>
          <p:cNvGrpSpPr/>
          <p:nvPr/>
        </p:nvGrpSpPr>
        <p:grpSpPr>
          <a:xfrm>
            <a:off x="1532780" y="5852438"/>
            <a:ext cx="2280287" cy="434341"/>
            <a:chOff x="0" y="-25400"/>
            <a:chExt cx="2280286" cy="434340"/>
          </a:xfrm>
        </p:grpSpPr>
        <p:sp>
          <p:nvSpPr>
            <p:cNvPr id="205" name="TextBox 60"/>
            <p:cNvSpPr txBox="1"/>
            <p:nvPr/>
          </p:nvSpPr>
          <p:spPr>
            <a:xfrm>
              <a:off x="219076" y="92333"/>
              <a:ext cx="2061211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1000">
                  <a:latin typeface="MuseoSansCyrl-300"/>
                  <a:ea typeface="MuseoSansCyrl-300"/>
                  <a:cs typeface="MuseoSansCyrl-300"/>
                  <a:sym typeface="MuseoSansCyrl-300"/>
                </a:defRPr>
              </a:lvl1pPr>
            </a:lstStyle>
            <a:p>
              <a:r>
                <a:t>Рекомендовано  для отрасли</a:t>
              </a:r>
            </a:p>
          </p:txBody>
        </p:sp>
        <p:sp>
          <p:nvSpPr>
            <p:cNvPr id="206" name="TextBox 62"/>
            <p:cNvSpPr txBox="1"/>
            <p:nvPr/>
          </p:nvSpPr>
          <p:spPr>
            <a:xfrm>
              <a:off x="0" y="-25400"/>
              <a:ext cx="232410" cy="434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200">
                  <a:solidFill>
                    <a:srgbClr val="B89C64"/>
                  </a:solidFill>
                  <a:latin typeface="MuseoSansCyrl-500"/>
                  <a:ea typeface="MuseoSansCyrl-500"/>
                  <a:cs typeface="MuseoSansCyrl-500"/>
                  <a:sym typeface="MuseoSansCyrl-500"/>
                </a:defRPr>
              </a:lvl1pPr>
            </a:lstStyle>
            <a:p>
              <a:r>
                <a:t>•</a:t>
              </a:r>
            </a:p>
          </p:txBody>
        </p:sp>
      </p:grpSp>
      <p:sp>
        <p:nvSpPr>
          <p:cNvPr id="208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649177" y="6259830"/>
            <a:ext cx="195162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09" name="Заголовок 1"/>
          <p:cNvSpPr txBox="1"/>
          <p:nvPr/>
        </p:nvSpPr>
        <p:spPr>
          <a:xfrm>
            <a:off x="470564" y="249838"/>
            <a:ext cx="10750809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СЕРТИФИКАЦИЯ СИСТЕМ МЕНЕДЖМЕНТА </a:t>
            </a:r>
          </a:p>
        </p:txBody>
      </p:sp>
      <p:sp>
        <p:nvSpPr>
          <p:cNvPr id="210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96A4D-386F-1C7A-9679-26D4CDD5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19" descr="Рисунок 19"/>
          <p:cNvPicPr>
            <a:picLocks noChangeAspect="1"/>
          </p:cNvPicPr>
          <p:nvPr/>
        </p:nvPicPr>
        <p:blipFill>
          <a:blip r:embed="rId2"/>
          <a:srcRect b="59017"/>
          <a:stretch>
            <a:fillRect/>
          </a:stretch>
        </p:blipFill>
        <p:spPr>
          <a:xfrm rot="13193786" flipH="1">
            <a:off x="7784300" y="-1539877"/>
            <a:ext cx="6809159" cy="40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Рисунок 20" descr="Рисунок 20"/>
          <p:cNvPicPr>
            <a:picLocks noChangeAspect="1"/>
          </p:cNvPicPr>
          <p:nvPr/>
        </p:nvPicPr>
        <p:blipFill>
          <a:blip r:embed="rId2"/>
          <a:srcRect l="51318" b="76977"/>
          <a:stretch>
            <a:fillRect/>
          </a:stretch>
        </p:blipFill>
        <p:spPr>
          <a:xfrm rot="5400000" flipH="1">
            <a:off x="-140754" y="4387644"/>
            <a:ext cx="2480481" cy="246023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653927" y="6259830"/>
            <a:ext cx="190412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76" name="Заголовок 1"/>
          <p:cNvSpPr txBox="1"/>
          <p:nvPr/>
        </p:nvSpPr>
        <p:spPr>
          <a:xfrm>
            <a:off x="569971" y="459931"/>
            <a:ext cx="9590193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СЕРТИФИКАЦИЯ ПРОДУКЦИИ (ТР ТС)</a:t>
            </a:r>
          </a:p>
        </p:txBody>
      </p:sp>
      <p:sp>
        <p:nvSpPr>
          <p:cNvPr id="177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sp>
        <p:nvSpPr>
          <p:cNvPr id="180" name="TextBox 2"/>
          <p:cNvSpPr txBox="1"/>
          <p:nvPr/>
        </p:nvSpPr>
        <p:spPr>
          <a:xfrm>
            <a:off x="6903719" y="5642859"/>
            <a:ext cx="47299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solidFill>
                  <a:srgbClr val="1D1D1B"/>
                </a:solidFill>
              </a:rPr>
              <a:t>Аттестат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аккредитации</a:t>
            </a:r>
            <a:r>
              <a:rPr dirty="0">
                <a:solidFill>
                  <a:srgbClr val="1D1D1B"/>
                </a:solidFill>
              </a:rPr>
              <a:t> RA.RU.11НК17 </a:t>
            </a:r>
            <a:r>
              <a:rPr dirty="0" err="1">
                <a:solidFill>
                  <a:srgbClr val="1D1D1B"/>
                </a:solidFill>
              </a:rPr>
              <a:t>от</a:t>
            </a:r>
            <a:r>
              <a:rPr dirty="0">
                <a:solidFill>
                  <a:srgbClr val="1D1D1B"/>
                </a:solidFill>
              </a:rPr>
              <a:t>  05.06.2024 г.</a:t>
            </a:r>
          </a:p>
        </p:txBody>
      </p:sp>
      <p:sp>
        <p:nvSpPr>
          <p:cNvPr id="181" name="Прямоугольник: скругленные углы 37"/>
          <p:cNvSpPr/>
          <p:nvPr/>
        </p:nvSpPr>
        <p:spPr>
          <a:xfrm>
            <a:off x="428246" y="1704744"/>
            <a:ext cx="3357370" cy="548641"/>
          </a:xfrm>
          <a:prstGeom prst="roundRect">
            <a:avLst>
              <a:gd name="adj" fmla="val 21753"/>
            </a:avLst>
          </a:prstGeom>
          <a:ln w="254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ED561-A3DE-61EC-BF12-7720B7728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32A62FE1-66C0-E020-4F93-A2FBAFA6BEB2}"/>
              </a:ext>
            </a:extLst>
          </p:cNvPr>
          <p:cNvSpPr txBox="1"/>
          <p:nvPr/>
        </p:nvSpPr>
        <p:spPr>
          <a:xfrm>
            <a:off x="458514" y="1704744"/>
            <a:ext cx="9732500" cy="432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srgbClr val="1D1D1B"/>
                </a:solidFill>
              </a:rPr>
              <a:t>ОБЛАСТИ АККРЕДИТАЦИИ</a:t>
            </a:r>
            <a:r>
              <a:rPr lang="ru-RU" dirty="0">
                <a:solidFill>
                  <a:srgbClr val="1D1D1B"/>
                </a:solidFill>
              </a:rPr>
              <a:t> (ФСА)</a:t>
            </a:r>
            <a:r>
              <a:rPr dirty="0">
                <a:solidFill>
                  <a:srgbClr val="1D1D1B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endParaRPr dirty="0">
              <a:solidFill>
                <a:srgbClr val="1D1D1B"/>
              </a:solidFill>
            </a:endParaRPr>
          </a:p>
          <a:p>
            <a:pPr marL="342900" indent="-342900">
              <a:lnSpc>
                <a:spcPct val="150000"/>
              </a:lnSpc>
              <a:buSzPct val="100000"/>
              <a:buAutoNum type="arabicPeriod"/>
            </a:pPr>
            <a:r>
              <a:rPr dirty="0">
                <a:solidFill>
                  <a:srgbClr val="1D1D1B"/>
                </a:solidFill>
              </a:rPr>
              <a:t>ТР ТС 004 «О </a:t>
            </a:r>
            <a:r>
              <a:rPr dirty="0" err="1">
                <a:solidFill>
                  <a:srgbClr val="1D1D1B"/>
                </a:solidFill>
              </a:rPr>
              <a:t>безопасности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низковольтного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оборудования</a:t>
            </a:r>
            <a:r>
              <a:rPr dirty="0">
                <a:solidFill>
                  <a:srgbClr val="1D1D1B"/>
                </a:solidFill>
              </a:rPr>
              <a:t>»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</a:pPr>
            <a:r>
              <a:rPr dirty="0">
                <a:solidFill>
                  <a:srgbClr val="1D1D1B"/>
                </a:solidFill>
              </a:rPr>
              <a:t>ТР ТС 007 «О </a:t>
            </a:r>
            <a:r>
              <a:rPr dirty="0" err="1">
                <a:solidFill>
                  <a:srgbClr val="1D1D1B"/>
                </a:solidFill>
              </a:rPr>
              <a:t>безопасности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продукции</a:t>
            </a:r>
            <a:r>
              <a:rPr dirty="0">
                <a:solidFill>
                  <a:srgbClr val="1D1D1B"/>
                </a:solidFill>
              </a:rPr>
              <a:t>, </a:t>
            </a:r>
            <a:r>
              <a:rPr dirty="0" err="1">
                <a:solidFill>
                  <a:srgbClr val="1D1D1B"/>
                </a:solidFill>
              </a:rPr>
              <a:t>предназначенной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для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детей</a:t>
            </a:r>
            <a:r>
              <a:rPr dirty="0">
                <a:solidFill>
                  <a:srgbClr val="1D1D1B"/>
                </a:solidFill>
              </a:rPr>
              <a:t> и </a:t>
            </a:r>
            <a:r>
              <a:rPr dirty="0" err="1">
                <a:solidFill>
                  <a:srgbClr val="1D1D1B"/>
                </a:solidFill>
              </a:rPr>
              <a:t>подростков</a:t>
            </a:r>
            <a:r>
              <a:rPr dirty="0">
                <a:solidFill>
                  <a:srgbClr val="1D1D1B"/>
                </a:solidFill>
              </a:rPr>
              <a:t>»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</a:pPr>
            <a:r>
              <a:rPr dirty="0">
                <a:solidFill>
                  <a:srgbClr val="1D1D1B"/>
                </a:solidFill>
              </a:rPr>
              <a:t>ТР ТС 008 «О </a:t>
            </a:r>
            <a:r>
              <a:rPr dirty="0" err="1">
                <a:solidFill>
                  <a:srgbClr val="1D1D1B"/>
                </a:solidFill>
              </a:rPr>
              <a:t>безопасности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игрушек</a:t>
            </a:r>
            <a:r>
              <a:rPr dirty="0">
                <a:solidFill>
                  <a:srgbClr val="1D1D1B"/>
                </a:solidFill>
              </a:rPr>
              <a:t>»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</a:pPr>
            <a:r>
              <a:rPr dirty="0">
                <a:solidFill>
                  <a:srgbClr val="1D1D1B"/>
                </a:solidFill>
              </a:rPr>
              <a:t>ТР ТС 010 «О </a:t>
            </a:r>
            <a:r>
              <a:rPr dirty="0" err="1">
                <a:solidFill>
                  <a:srgbClr val="1D1D1B"/>
                </a:solidFill>
              </a:rPr>
              <a:t>безопасности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машин</a:t>
            </a:r>
            <a:r>
              <a:rPr dirty="0">
                <a:solidFill>
                  <a:srgbClr val="1D1D1B"/>
                </a:solidFill>
              </a:rPr>
              <a:t> и </a:t>
            </a:r>
            <a:r>
              <a:rPr dirty="0" err="1">
                <a:solidFill>
                  <a:srgbClr val="1D1D1B"/>
                </a:solidFill>
              </a:rPr>
              <a:t>оборудования</a:t>
            </a:r>
            <a:r>
              <a:rPr dirty="0">
                <a:solidFill>
                  <a:srgbClr val="1D1D1B"/>
                </a:solidFill>
              </a:rPr>
              <a:t>»</a:t>
            </a:r>
          </a:p>
          <a:p>
            <a:pPr marL="342900" indent="-342900">
              <a:lnSpc>
                <a:spcPct val="150000"/>
              </a:lnSpc>
              <a:buSzPct val="100000"/>
              <a:buAutoNum type="arabicPeriod"/>
            </a:pPr>
            <a:r>
              <a:rPr dirty="0">
                <a:solidFill>
                  <a:srgbClr val="1D1D1B"/>
                </a:solidFill>
              </a:rPr>
              <a:t>ТР ТС 017 «О </a:t>
            </a:r>
            <a:r>
              <a:rPr dirty="0" err="1">
                <a:solidFill>
                  <a:srgbClr val="1D1D1B"/>
                </a:solidFill>
              </a:rPr>
              <a:t>безопасности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продукции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лёгкой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промышленности</a:t>
            </a:r>
            <a:r>
              <a:rPr dirty="0">
                <a:solidFill>
                  <a:srgbClr val="1D1D1B"/>
                </a:solidFill>
              </a:rPr>
              <a:t>»</a:t>
            </a:r>
            <a:endParaRPr lang="ru-RU" dirty="0">
              <a:solidFill>
                <a:srgbClr val="1D1D1B"/>
              </a:solidFill>
            </a:endParaRPr>
          </a:p>
          <a:p>
            <a:pPr marL="342900" indent="-342900">
              <a:lnSpc>
                <a:spcPct val="150000"/>
              </a:lnSpc>
              <a:buSzPct val="100000"/>
              <a:buAutoNum type="arabicPeriod"/>
            </a:pPr>
            <a:r>
              <a:rPr dirty="0">
                <a:solidFill>
                  <a:srgbClr val="1D1D1B"/>
                </a:solidFill>
              </a:rPr>
              <a:t>ТР ТС 020 «</a:t>
            </a:r>
            <a:r>
              <a:rPr dirty="0" err="1">
                <a:solidFill>
                  <a:srgbClr val="1D1D1B"/>
                </a:solidFill>
              </a:rPr>
              <a:t>Электромагнитная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совместимость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технических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средств</a:t>
            </a:r>
            <a:r>
              <a:rPr dirty="0">
                <a:solidFill>
                  <a:srgbClr val="1D1D1B"/>
                </a:solidFill>
              </a:rPr>
              <a:t>»</a:t>
            </a:r>
            <a:endParaRPr lang="ru-RU" dirty="0">
              <a:solidFill>
                <a:srgbClr val="1D1D1B"/>
              </a:solidFill>
            </a:endParaRPr>
          </a:p>
          <a:p>
            <a:pPr marL="342900" indent="-342900">
              <a:lnSpc>
                <a:spcPct val="150000"/>
              </a:lnSpc>
              <a:buSzPct val="100000"/>
              <a:buFontTx/>
              <a:buAutoNum type="arabicPeriod"/>
            </a:pPr>
            <a:r>
              <a:rPr lang="ru-RU" dirty="0">
                <a:solidFill>
                  <a:srgbClr val="1D1D1B"/>
                </a:solidFill>
              </a:rPr>
              <a:t>ТР ТС 032 «О безопасности оборудования, работающего под избыточным давлением»</a:t>
            </a:r>
            <a:endParaRPr dirty="0">
              <a:solidFill>
                <a:srgbClr val="1D1D1B"/>
              </a:solidFill>
            </a:endParaRPr>
          </a:p>
          <a:p>
            <a:pPr>
              <a:defRPr sz="1600"/>
            </a:pPr>
            <a:endParaRPr dirty="0"/>
          </a:p>
          <a:p>
            <a:pPr marL="342900" indent="-342900">
              <a:buSzPct val="100000"/>
              <a:buAutoNum type="arabicPeriod"/>
              <a:defRPr sz="1600"/>
            </a:pPr>
            <a:endParaRPr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6507E-FF46-DA8D-DEBF-97E1BED234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51" r="65235" b="52997"/>
          <a:stretch>
            <a:fillRect/>
          </a:stretch>
        </p:blipFill>
        <p:spPr>
          <a:xfrm>
            <a:off x="7593577" y="1813439"/>
            <a:ext cx="1597457" cy="12330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9A1ABA-1EC0-7D4D-9221-EE628E6A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471" t="2079" r="7453" b="48243"/>
          <a:stretch>
            <a:fillRect/>
          </a:stretch>
        </p:blipFill>
        <p:spPr>
          <a:xfrm>
            <a:off x="10363994" y="1481817"/>
            <a:ext cx="1382025" cy="1521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CAF86E-7444-C423-C3CA-97DA2B87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536" r="74018" b="13089"/>
          <a:stretch>
            <a:fillRect/>
          </a:stretch>
        </p:blipFill>
        <p:spPr>
          <a:xfrm>
            <a:off x="9284087" y="3156494"/>
            <a:ext cx="1193918" cy="10530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E72FA5-BF39-0C2A-1C82-724C561204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15" t="51478" r="29515" b="12705"/>
          <a:stretch>
            <a:fillRect/>
          </a:stretch>
        </p:blipFill>
        <p:spPr>
          <a:xfrm>
            <a:off x="10598725" y="3096672"/>
            <a:ext cx="1014127" cy="10972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5D430E-DE6B-1BFB-3515-A32FCB3CCB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378" t="53587" r="8999" b="8526"/>
          <a:stretch>
            <a:fillRect/>
          </a:stretch>
        </p:blipFill>
        <p:spPr>
          <a:xfrm>
            <a:off x="10563619" y="4337326"/>
            <a:ext cx="901660" cy="11606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1A3695-76A2-939A-3B1C-70AF1669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39" t="55407" r="53239" b="9505"/>
          <a:stretch>
            <a:fillRect/>
          </a:stretch>
        </p:blipFill>
        <p:spPr>
          <a:xfrm>
            <a:off x="9430216" y="1971623"/>
            <a:ext cx="901660" cy="10749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9" descr="Рисунок 19"/>
          <p:cNvPicPr>
            <a:picLocks noChangeAspect="1"/>
          </p:cNvPicPr>
          <p:nvPr/>
        </p:nvPicPr>
        <p:blipFill>
          <a:blip r:embed="rId2"/>
          <a:srcRect b="59017"/>
          <a:stretch>
            <a:fillRect/>
          </a:stretch>
        </p:blipFill>
        <p:spPr>
          <a:xfrm rot="13193786" flipH="1">
            <a:off x="7703983" y="-1450516"/>
            <a:ext cx="6809159" cy="40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3"/>
          <a:srcRect r="7"/>
          <a:stretch>
            <a:fillRect/>
          </a:stretch>
        </p:blipFill>
        <p:spPr>
          <a:xfrm>
            <a:off x="9290070" y="1790176"/>
            <a:ext cx="2367360" cy="1577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01" y="0"/>
                </a:moveTo>
                <a:cubicBezTo>
                  <a:pt x="1076" y="0"/>
                  <a:pt x="0" y="1614"/>
                  <a:pt x="0" y="3602"/>
                </a:cubicBezTo>
                <a:lnTo>
                  <a:pt x="0" y="17998"/>
                </a:lnTo>
                <a:cubicBezTo>
                  <a:pt x="0" y="19986"/>
                  <a:pt x="1076" y="21600"/>
                  <a:pt x="2401" y="21600"/>
                </a:cubicBezTo>
                <a:lnTo>
                  <a:pt x="19203" y="21600"/>
                </a:lnTo>
                <a:cubicBezTo>
                  <a:pt x="20528" y="21600"/>
                  <a:pt x="21600" y="19986"/>
                  <a:pt x="21600" y="17998"/>
                </a:cubicBezTo>
                <a:lnTo>
                  <a:pt x="21600" y="3602"/>
                </a:lnTo>
                <a:cubicBezTo>
                  <a:pt x="21600" y="1614"/>
                  <a:pt x="20528" y="0"/>
                  <a:pt x="19203" y="0"/>
                </a:cubicBezTo>
                <a:lnTo>
                  <a:pt x="2401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4"/>
          <a:srcRect r="6"/>
          <a:stretch>
            <a:fillRect/>
          </a:stretch>
        </p:blipFill>
        <p:spPr>
          <a:xfrm>
            <a:off x="6538919" y="1832166"/>
            <a:ext cx="2214564" cy="1557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32" y="0"/>
                </a:moveTo>
                <a:cubicBezTo>
                  <a:pt x="1133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133" y="21600"/>
                  <a:pt x="2532" y="21600"/>
                </a:cubicBezTo>
                <a:lnTo>
                  <a:pt x="19068" y="21600"/>
                </a:lnTo>
                <a:cubicBezTo>
                  <a:pt x="20467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467" y="0"/>
                  <a:pt x="19068" y="0"/>
                </a:cubicBezTo>
                <a:lnTo>
                  <a:pt x="253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46" name="TextBox 44"/>
          <p:cNvSpPr txBox="1"/>
          <p:nvPr/>
        </p:nvSpPr>
        <p:spPr>
          <a:xfrm>
            <a:off x="9508579" y="3391175"/>
            <a:ext cx="196714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корпоративное обучение</a:t>
            </a:r>
          </a:p>
        </p:txBody>
      </p:sp>
      <p:grpSp>
        <p:nvGrpSpPr>
          <p:cNvPr id="149" name="Овал 72"/>
          <p:cNvGrpSpPr/>
          <p:nvPr/>
        </p:nvGrpSpPr>
        <p:grpSpPr>
          <a:xfrm>
            <a:off x="8622114" y="1594357"/>
            <a:ext cx="1008001" cy="1008001"/>
            <a:chOff x="0" y="0"/>
            <a:chExt cx="1008000" cy="1008000"/>
          </a:xfrm>
        </p:grpSpPr>
        <p:sp>
          <p:nvSpPr>
            <p:cNvPr id="147" name="Кружок"/>
            <p:cNvSpPr/>
            <p:nvPr/>
          </p:nvSpPr>
          <p:spPr>
            <a:xfrm>
              <a:off x="-1" y="-1"/>
              <a:ext cx="1008002" cy="1008002"/>
            </a:xfrm>
            <a:prstGeom prst="ellipse">
              <a:avLst/>
            </a:prstGeom>
            <a:solidFill>
              <a:srgbClr val="1A22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8" name="04"/>
            <p:cNvSpPr txBox="1"/>
            <p:nvPr/>
          </p:nvSpPr>
          <p:spPr>
            <a:xfrm>
              <a:off x="193337" y="248730"/>
              <a:ext cx="621326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MuseoSansCyrl-900"/>
                  <a:ea typeface="MuseoSansCyrl-900"/>
                  <a:cs typeface="MuseoSansCyrl-900"/>
                  <a:sym typeface="MuseoSansCyrl-900"/>
                </a:defRPr>
              </a:lvl1pPr>
            </a:lstStyle>
            <a:p>
              <a:r>
                <a:t>04</a:t>
              </a:r>
            </a:p>
          </p:txBody>
        </p:sp>
      </p:grpSp>
      <p:pic>
        <p:nvPicPr>
          <p:cNvPr id="150" name="Рисунок 20" descr="Рисунок 20"/>
          <p:cNvPicPr>
            <a:picLocks noChangeAspect="1"/>
          </p:cNvPicPr>
          <p:nvPr/>
        </p:nvPicPr>
        <p:blipFill>
          <a:blip r:embed="rId2"/>
          <a:srcRect l="51318" b="76977"/>
          <a:stretch>
            <a:fillRect/>
          </a:stretch>
        </p:blipFill>
        <p:spPr>
          <a:xfrm rot="5400000" flipH="1">
            <a:off x="-140755" y="4387644"/>
            <a:ext cx="2480482" cy="246023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extBox 47"/>
          <p:cNvSpPr txBox="1"/>
          <p:nvPr/>
        </p:nvSpPr>
        <p:spPr>
          <a:xfrm>
            <a:off x="1028945" y="4608399"/>
            <a:ext cx="10177535" cy="1274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numCol="2"/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Конкурентная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стоимость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услуг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Квалифицированные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преподаватели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Разработка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учебных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программ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совместно</a:t>
            </a:r>
            <a:r>
              <a:rPr dirty="0">
                <a:solidFill>
                  <a:srgbClr val="1D1D1B"/>
                </a:solidFill>
              </a:rPr>
              <a:t> </a:t>
            </a:r>
            <a:br>
              <a:rPr dirty="0">
                <a:solidFill>
                  <a:srgbClr val="1D1D1B"/>
                </a:solidFill>
              </a:rPr>
            </a:br>
            <a:r>
              <a:rPr dirty="0">
                <a:solidFill>
                  <a:srgbClr val="1D1D1B"/>
                </a:solidFill>
              </a:rPr>
              <a:t>с </a:t>
            </a:r>
            <a:r>
              <a:rPr dirty="0" err="1">
                <a:solidFill>
                  <a:srgbClr val="1D1D1B"/>
                </a:solidFill>
              </a:rPr>
              <a:t>ведущими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преподавателями-практиками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Выдача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удостоверений</a:t>
            </a:r>
            <a:r>
              <a:rPr dirty="0">
                <a:solidFill>
                  <a:srgbClr val="1D1D1B"/>
                </a:solidFill>
              </a:rPr>
              <a:t> о </a:t>
            </a:r>
            <a:r>
              <a:rPr dirty="0" err="1">
                <a:solidFill>
                  <a:srgbClr val="1D1D1B"/>
                </a:solidFill>
              </a:rPr>
              <a:t>повышении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квалификации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Наличие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лицензии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на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образовательную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деятельность</a:t>
            </a:r>
            <a:r>
              <a:rPr dirty="0">
                <a:solidFill>
                  <a:srgbClr val="1D1D1B"/>
                </a:solidFill>
              </a:rPr>
              <a:t> №039901 </a:t>
            </a:r>
            <a:r>
              <a:rPr dirty="0" err="1">
                <a:solidFill>
                  <a:srgbClr val="1D1D1B"/>
                </a:solidFill>
              </a:rPr>
              <a:t>от</a:t>
            </a:r>
            <a:r>
              <a:rPr dirty="0">
                <a:solidFill>
                  <a:srgbClr val="1D1D1B"/>
                </a:solidFill>
              </a:rPr>
              <a:t> 11.02.2019</a:t>
            </a:r>
          </a:p>
        </p:txBody>
      </p:sp>
      <p:sp>
        <p:nvSpPr>
          <p:cNvPr id="152" name="Прямоугольник: скругленные углы 49"/>
          <p:cNvSpPr/>
          <p:nvPr/>
        </p:nvSpPr>
        <p:spPr>
          <a:xfrm>
            <a:off x="839787" y="4358905"/>
            <a:ext cx="10512427" cy="1557338"/>
          </a:xfrm>
          <a:prstGeom prst="roundRect">
            <a:avLst>
              <a:gd name="adj" fmla="val 9786"/>
            </a:avLst>
          </a:prstGeom>
          <a:ln w="127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404040"/>
                </a:solidFill>
              </a:defRPr>
            </a:pPr>
            <a:endParaRPr/>
          </a:p>
        </p:txBody>
      </p:sp>
      <p:sp>
        <p:nvSpPr>
          <p:cNvPr id="153" name="Заголовок 1"/>
          <p:cNvSpPr txBox="1"/>
          <p:nvPr/>
        </p:nvSpPr>
        <p:spPr>
          <a:xfrm>
            <a:off x="5146777" y="4187698"/>
            <a:ext cx="1898447" cy="370841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B89C64">
                    <a:alpha val="64999"/>
                  </a:srgbClr>
                </a:solidFill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t>Преимущества</a:t>
            </a:r>
          </a:p>
        </p:txBody>
      </p:sp>
      <p:pic>
        <p:nvPicPr>
          <p:cNvPr id="154" name="Рисунок 15" descr="Рисунок 15"/>
          <p:cNvPicPr>
            <a:picLocks noChangeAspect="1"/>
          </p:cNvPicPr>
          <p:nvPr/>
        </p:nvPicPr>
        <p:blipFill>
          <a:blip r:embed="rId5"/>
          <a:srcRect l="1426" r="1430"/>
          <a:stretch>
            <a:fillRect/>
          </a:stretch>
        </p:blipFill>
        <p:spPr>
          <a:xfrm>
            <a:off x="979605" y="1861021"/>
            <a:ext cx="2145507" cy="147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69" y="0"/>
                </a:moveTo>
                <a:cubicBezTo>
                  <a:pt x="1105" y="0"/>
                  <a:pt x="0" y="1610"/>
                  <a:pt x="0" y="3598"/>
                </a:cubicBezTo>
                <a:lnTo>
                  <a:pt x="0" y="18002"/>
                </a:lnTo>
                <a:cubicBezTo>
                  <a:pt x="0" y="19990"/>
                  <a:pt x="1105" y="21600"/>
                  <a:pt x="2469" y="21600"/>
                </a:cubicBezTo>
                <a:lnTo>
                  <a:pt x="19131" y="21600"/>
                </a:lnTo>
                <a:cubicBezTo>
                  <a:pt x="20495" y="21600"/>
                  <a:pt x="21600" y="19990"/>
                  <a:pt x="21600" y="18002"/>
                </a:cubicBezTo>
                <a:lnTo>
                  <a:pt x="21600" y="3598"/>
                </a:lnTo>
                <a:cubicBezTo>
                  <a:pt x="21600" y="1610"/>
                  <a:pt x="20495" y="0"/>
                  <a:pt x="19131" y="0"/>
                </a:cubicBezTo>
                <a:lnTo>
                  <a:pt x="2469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sp>
        <p:nvSpPr>
          <p:cNvPr id="155" name="TextBox 40"/>
          <p:cNvSpPr txBox="1"/>
          <p:nvPr/>
        </p:nvSpPr>
        <p:spPr>
          <a:xfrm>
            <a:off x="1146063" y="3391175"/>
            <a:ext cx="18165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курсы</a:t>
            </a:r>
          </a:p>
        </p:txBody>
      </p:sp>
      <p:grpSp>
        <p:nvGrpSpPr>
          <p:cNvPr id="158" name="Овал 67"/>
          <p:cNvGrpSpPr/>
          <p:nvPr/>
        </p:nvGrpSpPr>
        <p:grpSpPr>
          <a:xfrm>
            <a:off x="298995" y="1594357"/>
            <a:ext cx="1008001" cy="1008001"/>
            <a:chOff x="0" y="0"/>
            <a:chExt cx="1008000" cy="1008000"/>
          </a:xfrm>
        </p:grpSpPr>
        <p:sp>
          <p:nvSpPr>
            <p:cNvPr id="156" name="Кружок"/>
            <p:cNvSpPr/>
            <p:nvPr/>
          </p:nvSpPr>
          <p:spPr>
            <a:xfrm>
              <a:off x="-1" y="-1"/>
              <a:ext cx="1008002" cy="1008002"/>
            </a:xfrm>
            <a:prstGeom prst="ellipse">
              <a:avLst/>
            </a:prstGeom>
            <a:solidFill>
              <a:srgbClr val="1A22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7" name="01"/>
            <p:cNvSpPr txBox="1"/>
            <p:nvPr/>
          </p:nvSpPr>
          <p:spPr>
            <a:xfrm>
              <a:off x="193337" y="248730"/>
              <a:ext cx="621326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MuseoSansCyrl-900"/>
                  <a:ea typeface="MuseoSansCyrl-900"/>
                  <a:cs typeface="MuseoSansCyrl-900"/>
                  <a:sym typeface="MuseoSansCyrl-900"/>
                </a:defRPr>
              </a:lvl1pPr>
            </a:lstStyle>
            <a:p>
              <a:r>
                <a:t>01</a:t>
              </a:r>
            </a:p>
          </p:txBody>
        </p:sp>
      </p:grpSp>
      <p:sp>
        <p:nvSpPr>
          <p:cNvPr id="159" name="TextBox 43"/>
          <p:cNvSpPr txBox="1"/>
          <p:nvPr/>
        </p:nvSpPr>
        <p:spPr>
          <a:xfrm>
            <a:off x="3923735" y="3391175"/>
            <a:ext cx="18165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семинары</a:t>
            </a:r>
          </a:p>
        </p:txBody>
      </p:sp>
      <p:pic>
        <p:nvPicPr>
          <p:cNvPr id="160" name="Рисунок 3" descr="Рисунок 3"/>
          <p:cNvPicPr>
            <a:picLocks noChangeAspect="1"/>
          </p:cNvPicPr>
          <p:nvPr/>
        </p:nvPicPr>
        <p:blipFill>
          <a:blip r:embed="rId6"/>
          <a:srcRect l="1456" r="1456"/>
          <a:stretch>
            <a:fillRect/>
          </a:stretch>
        </p:blipFill>
        <p:spPr>
          <a:xfrm>
            <a:off x="3758865" y="1861021"/>
            <a:ext cx="2146301" cy="1473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72" y="0"/>
                </a:moveTo>
                <a:cubicBezTo>
                  <a:pt x="1108" y="0"/>
                  <a:pt x="0" y="1614"/>
                  <a:pt x="0" y="3602"/>
                </a:cubicBezTo>
                <a:lnTo>
                  <a:pt x="0" y="17998"/>
                </a:lnTo>
                <a:cubicBezTo>
                  <a:pt x="0" y="19986"/>
                  <a:pt x="1108" y="21600"/>
                  <a:pt x="2472" y="21600"/>
                </a:cubicBezTo>
                <a:lnTo>
                  <a:pt x="19128" y="21600"/>
                </a:lnTo>
                <a:cubicBezTo>
                  <a:pt x="20492" y="21600"/>
                  <a:pt x="21600" y="19986"/>
                  <a:pt x="21600" y="17998"/>
                </a:cubicBezTo>
                <a:lnTo>
                  <a:pt x="21600" y="3602"/>
                </a:lnTo>
                <a:cubicBezTo>
                  <a:pt x="21600" y="1614"/>
                  <a:pt x="20492" y="0"/>
                  <a:pt x="19128" y="0"/>
                </a:cubicBezTo>
                <a:lnTo>
                  <a:pt x="2472" y="0"/>
                </a:lnTo>
                <a:close/>
              </a:path>
            </a:pathLst>
          </a:cu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grpSp>
        <p:nvGrpSpPr>
          <p:cNvPr id="163" name="Овал 68"/>
          <p:cNvGrpSpPr/>
          <p:nvPr/>
        </p:nvGrpSpPr>
        <p:grpSpPr>
          <a:xfrm>
            <a:off x="3070207" y="1594357"/>
            <a:ext cx="1008001" cy="1008001"/>
            <a:chOff x="0" y="0"/>
            <a:chExt cx="1008000" cy="1008000"/>
          </a:xfrm>
        </p:grpSpPr>
        <p:sp>
          <p:nvSpPr>
            <p:cNvPr id="161" name="Кружок"/>
            <p:cNvSpPr/>
            <p:nvPr/>
          </p:nvSpPr>
          <p:spPr>
            <a:xfrm>
              <a:off x="-1" y="-1"/>
              <a:ext cx="1008002" cy="1008002"/>
            </a:xfrm>
            <a:prstGeom prst="ellipse">
              <a:avLst/>
            </a:prstGeom>
            <a:solidFill>
              <a:srgbClr val="1A22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2" name="02"/>
            <p:cNvSpPr txBox="1"/>
            <p:nvPr/>
          </p:nvSpPr>
          <p:spPr>
            <a:xfrm>
              <a:off x="193337" y="248730"/>
              <a:ext cx="621326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MuseoSansCyrl-900"/>
                  <a:ea typeface="MuseoSansCyrl-900"/>
                  <a:cs typeface="MuseoSansCyrl-900"/>
                  <a:sym typeface="MuseoSansCyrl-900"/>
                </a:defRPr>
              </a:lvl1pPr>
            </a:lstStyle>
            <a:p>
              <a:r>
                <a:t>02</a:t>
              </a:r>
            </a:p>
          </p:txBody>
        </p:sp>
      </p:grpSp>
      <p:sp>
        <p:nvSpPr>
          <p:cNvPr id="164" name="TextBox 42"/>
          <p:cNvSpPr txBox="1"/>
          <p:nvPr/>
        </p:nvSpPr>
        <p:spPr>
          <a:xfrm>
            <a:off x="6755530" y="3391175"/>
            <a:ext cx="181656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вебинары</a:t>
            </a:r>
          </a:p>
        </p:txBody>
      </p:sp>
      <p:grpSp>
        <p:nvGrpSpPr>
          <p:cNvPr id="167" name="Овал 71"/>
          <p:cNvGrpSpPr/>
          <p:nvPr/>
        </p:nvGrpSpPr>
        <p:grpSpPr>
          <a:xfrm>
            <a:off x="5845342" y="1594357"/>
            <a:ext cx="1008001" cy="1008001"/>
            <a:chOff x="0" y="0"/>
            <a:chExt cx="1008000" cy="1008000"/>
          </a:xfrm>
        </p:grpSpPr>
        <p:sp>
          <p:nvSpPr>
            <p:cNvPr id="165" name="Кружок"/>
            <p:cNvSpPr/>
            <p:nvPr/>
          </p:nvSpPr>
          <p:spPr>
            <a:xfrm>
              <a:off x="-1" y="-1"/>
              <a:ext cx="1008002" cy="1008002"/>
            </a:xfrm>
            <a:prstGeom prst="ellipse">
              <a:avLst/>
            </a:prstGeom>
            <a:solidFill>
              <a:srgbClr val="1A22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6" name="03"/>
            <p:cNvSpPr txBox="1"/>
            <p:nvPr/>
          </p:nvSpPr>
          <p:spPr>
            <a:xfrm>
              <a:off x="193337" y="248730"/>
              <a:ext cx="621326" cy="510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>
                  <a:solidFill>
                    <a:srgbClr val="FFFFFF"/>
                  </a:solidFill>
                  <a:latin typeface="MuseoSansCyrl-900"/>
                  <a:ea typeface="MuseoSansCyrl-900"/>
                  <a:cs typeface="MuseoSansCyrl-900"/>
                  <a:sym typeface="MuseoSansCyrl-900"/>
                </a:defRPr>
              </a:lvl1pPr>
            </a:lstStyle>
            <a:p>
              <a:r>
                <a:t>03</a:t>
              </a:r>
            </a:p>
          </p:txBody>
        </p:sp>
      </p:grpSp>
      <p:sp>
        <p:nvSpPr>
          <p:cNvPr id="168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647361" y="6259830"/>
            <a:ext cx="196978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69" name="Заголовок 1"/>
          <p:cNvSpPr txBox="1"/>
          <p:nvPr/>
        </p:nvSpPr>
        <p:spPr>
          <a:xfrm>
            <a:off x="569971" y="459931"/>
            <a:ext cx="9590194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rPr dirty="0"/>
              <a:t>УЧЕБНЫЙ ЦЕНТР</a:t>
            </a:r>
          </a:p>
        </p:txBody>
      </p:sp>
      <p:sp>
        <p:nvSpPr>
          <p:cNvPr id="170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3769B0-0302-9C64-FE2E-D35535A95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Рисунок 19" descr="Рисунок 19"/>
          <p:cNvPicPr>
            <a:picLocks noChangeAspect="1"/>
          </p:cNvPicPr>
          <p:nvPr/>
        </p:nvPicPr>
        <p:blipFill>
          <a:blip r:embed="rId2"/>
          <a:srcRect b="59017"/>
          <a:stretch>
            <a:fillRect/>
          </a:stretch>
        </p:blipFill>
        <p:spPr>
          <a:xfrm rot="13193786" flipH="1">
            <a:off x="7784300" y="-1539877"/>
            <a:ext cx="6809159" cy="4059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Рисунок 20" descr="Рисунок 20"/>
          <p:cNvPicPr>
            <a:picLocks noChangeAspect="1"/>
          </p:cNvPicPr>
          <p:nvPr/>
        </p:nvPicPr>
        <p:blipFill>
          <a:blip r:embed="rId2"/>
          <a:srcRect l="51318" b="76977"/>
          <a:stretch>
            <a:fillRect/>
          </a:stretch>
        </p:blipFill>
        <p:spPr>
          <a:xfrm rot="5400000" flipH="1">
            <a:off x="-140754" y="4387644"/>
            <a:ext cx="2480481" cy="246023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extBox 47"/>
          <p:cNvSpPr txBox="1"/>
          <p:nvPr/>
        </p:nvSpPr>
        <p:spPr>
          <a:xfrm>
            <a:off x="1028945" y="4829685"/>
            <a:ext cx="10177535" cy="1274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numCol="2"/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Высококвалифицированные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эксперты</a:t>
            </a: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Собственная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лаборатория</a:t>
            </a:r>
            <a:r>
              <a:rPr dirty="0">
                <a:solidFill>
                  <a:srgbClr val="1D1D1B"/>
                </a:solidFill>
              </a:rPr>
              <a:t> НК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endParaRPr dirty="0">
              <a:solidFill>
                <a:srgbClr val="1D1D1B"/>
              </a:solidFill>
            </a:endParaRP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 err="1">
                <a:solidFill>
                  <a:srgbClr val="1D1D1B"/>
                </a:solidFill>
              </a:rPr>
              <a:t>Наличие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лицензии</a:t>
            </a:r>
            <a:r>
              <a:rPr dirty="0">
                <a:solidFill>
                  <a:srgbClr val="1D1D1B"/>
                </a:solidFill>
              </a:rPr>
              <a:t> </a:t>
            </a:r>
            <a:r>
              <a:rPr dirty="0" err="1">
                <a:solidFill>
                  <a:srgbClr val="1D1D1B"/>
                </a:solidFill>
              </a:rPr>
              <a:t>Ростехнадзора</a:t>
            </a:r>
            <a:r>
              <a:rPr dirty="0">
                <a:solidFill>
                  <a:srgbClr val="1D1D1B"/>
                </a:solidFill>
              </a:rPr>
              <a:t> </a:t>
            </a:r>
          </a:p>
          <a:p>
            <a:pPr>
              <a:spcBef>
                <a:spcPts val="300"/>
              </a:spcBef>
              <a:defRPr sz="1600">
                <a:latin typeface="MuseoSansCyrl-300"/>
                <a:ea typeface="MuseoSansCyrl-300"/>
                <a:cs typeface="MuseoSansCyrl-300"/>
                <a:sym typeface="MuseoSansCyrl-300"/>
              </a:defRPr>
            </a:pPr>
            <a:r>
              <a:rPr dirty="0">
                <a:solidFill>
                  <a:srgbClr val="1D1D1B"/>
                </a:solidFill>
              </a:rPr>
              <a:t>      № Л043-00109-77/00651188</a:t>
            </a:r>
          </a:p>
        </p:txBody>
      </p:sp>
      <p:sp>
        <p:nvSpPr>
          <p:cNvPr id="216" name="Прямоугольник: скругленные углы 49"/>
          <p:cNvSpPr/>
          <p:nvPr/>
        </p:nvSpPr>
        <p:spPr>
          <a:xfrm>
            <a:off x="839787" y="4580191"/>
            <a:ext cx="10512427" cy="1097150"/>
          </a:xfrm>
          <a:prstGeom prst="roundRect">
            <a:avLst>
              <a:gd name="adj" fmla="val 13891"/>
            </a:avLst>
          </a:prstGeom>
          <a:ln w="12700">
            <a:solidFill>
              <a:srgbClr val="B89C64">
                <a:alpha val="38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404040"/>
                </a:solidFill>
              </a:defRPr>
            </a:pPr>
            <a:endParaRPr/>
          </a:p>
        </p:txBody>
      </p:sp>
      <p:sp>
        <p:nvSpPr>
          <p:cNvPr id="217" name="Заголовок 1"/>
          <p:cNvSpPr txBox="1"/>
          <p:nvPr/>
        </p:nvSpPr>
        <p:spPr>
          <a:xfrm>
            <a:off x="5146777" y="4408984"/>
            <a:ext cx="1898447" cy="370841"/>
          </a:xfrm>
          <a:prstGeom prst="rect">
            <a:avLst/>
          </a:prstGeom>
          <a:solidFill>
            <a:srgbClr val="F5F5F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B89C64">
                    <a:alpha val="64999"/>
                  </a:srgbClr>
                </a:solidFill>
                <a:latin typeface="MuseoSansCyrl-300"/>
                <a:ea typeface="MuseoSansCyrl-300"/>
                <a:cs typeface="MuseoSansCyrl-300"/>
                <a:sym typeface="MuseoSansCyrl-300"/>
              </a:defRPr>
            </a:lvl1pPr>
          </a:lstStyle>
          <a:p>
            <a:r>
              <a:t>Преимущества</a:t>
            </a:r>
          </a:p>
        </p:txBody>
      </p:sp>
      <p:sp>
        <p:nvSpPr>
          <p:cNvPr id="218" name="TextBox 40"/>
          <p:cNvSpPr txBox="1"/>
          <p:nvPr/>
        </p:nvSpPr>
        <p:spPr>
          <a:xfrm>
            <a:off x="2290946" y="3467117"/>
            <a:ext cx="181656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Технические устройства</a:t>
            </a:r>
          </a:p>
        </p:txBody>
      </p:sp>
      <p:sp>
        <p:nvSpPr>
          <p:cNvPr id="219" name="TextBox 43"/>
          <p:cNvSpPr txBox="1"/>
          <p:nvPr/>
        </p:nvSpPr>
        <p:spPr>
          <a:xfrm>
            <a:off x="5101894" y="3467117"/>
            <a:ext cx="181656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Здания и сооружения</a:t>
            </a:r>
          </a:p>
        </p:txBody>
      </p:sp>
      <p:sp>
        <p:nvSpPr>
          <p:cNvPr id="220" name="TextBox 42"/>
          <p:cNvSpPr txBox="1"/>
          <p:nvPr/>
        </p:nvSpPr>
        <p:spPr>
          <a:xfrm>
            <a:off x="7802464" y="3467117"/>
            <a:ext cx="181656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Проектная документация</a:t>
            </a:r>
          </a:p>
        </p:txBody>
      </p:sp>
      <p:sp>
        <p:nvSpPr>
          <p:cNvPr id="221" name="Номер слайда 8"/>
          <p:cNvSpPr txBox="1">
            <a:spLocks noGrp="1"/>
          </p:cNvSpPr>
          <p:nvPr>
            <p:ph type="sldNum" sz="quarter" idx="2"/>
          </p:nvPr>
        </p:nvSpPr>
        <p:spPr>
          <a:xfrm>
            <a:off x="11657559" y="6259830"/>
            <a:ext cx="186780" cy="2565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222" name="Заголовок 1"/>
          <p:cNvSpPr txBox="1"/>
          <p:nvPr/>
        </p:nvSpPr>
        <p:spPr>
          <a:xfrm>
            <a:off x="530438" y="232077"/>
            <a:ext cx="9590193" cy="10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3200">
                <a:solidFill>
                  <a:srgbClr val="AF9768"/>
                </a:solidFill>
                <a:latin typeface="MuseoSansCyrl-900"/>
                <a:ea typeface="MuseoSansCyrl-900"/>
                <a:cs typeface="MuseoSansCyrl-900"/>
                <a:sym typeface="MuseoSansCyrl-900"/>
              </a:defRPr>
            </a:lvl1pPr>
          </a:lstStyle>
          <a:p>
            <a:r>
              <a:t>ЭКСПЕРТИЗА ПРОМЫШЛЕННОЙ БЕЗОПАСНОСТИ</a:t>
            </a:r>
          </a:p>
        </p:txBody>
      </p:sp>
      <p:sp>
        <p:nvSpPr>
          <p:cNvPr id="223" name="object 9"/>
          <p:cNvSpPr txBox="1"/>
          <p:nvPr/>
        </p:nvSpPr>
        <p:spPr>
          <a:xfrm>
            <a:off x="623887" y="6311901"/>
            <a:ext cx="3440114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1100" spc="60">
                <a:solidFill>
                  <a:srgbClr val="BFBFBF"/>
                </a:solidFill>
                <a:latin typeface="MuseoSansCyrl-500"/>
                <a:ea typeface="MuseoSansCyrl-500"/>
                <a:cs typeface="MuseoSansCyrl-500"/>
                <a:sym typeface="MuseoSansCyrl-500"/>
              </a:defRPr>
            </a:lvl1pPr>
          </a:lstStyle>
          <a:p>
            <a:r>
              <a:t>АО «Кволити +»</a:t>
            </a:r>
          </a:p>
        </p:txBody>
      </p:sp>
      <p:pic>
        <p:nvPicPr>
          <p:cNvPr id="2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975" y="1890719"/>
            <a:ext cx="2447216" cy="1385899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2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551" y="1890719"/>
            <a:ext cx="2237196" cy="1385899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27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098" y="1884699"/>
            <a:ext cx="2147502" cy="1397939"/>
          </a:xfrm>
          <a:prstGeom prst="rect">
            <a:avLst/>
          </a:prstGeom>
          <a:ln w="12700">
            <a:miter lim="400000"/>
          </a:ln>
          <a:effectLst>
            <a:outerShdw blurRad="76200" dist="38100" dir="7800000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BDD352-6EC7-2135-CD12-ACF92C1AC2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621" y="103890"/>
            <a:ext cx="2052977" cy="117238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1034</Words>
  <Application>Microsoft Office PowerPoint</Application>
  <PresentationFormat>Широкоэкранный</PresentationFormat>
  <Paragraphs>589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MuseoSansCyrl-300</vt:lpstr>
      <vt:lpstr>MuseoSansCyrl-500</vt:lpstr>
      <vt:lpstr>var(--fontFamily)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Паршин Алексей Андреевич</dc:creator>
  <cp:lastModifiedBy>Паршин Алексей Андреевич</cp:lastModifiedBy>
  <cp:revision>16</cp:revision>
  <cp:lastPrinted>2025-07-14T12:09:15Z</cp:lastPrinted>
  <dcterms:modified xsi:type="dcterms:W3CDTF">2025-07-14T14:53:18Z</dcterms:modified>
</cp:coreProperties>
</file>