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3" r:id="rId5"/>
    <p:sldId id="260" r:id="rId6"/>
    <p:sldId id="268" r:id="rId7"/>
    <p:sldId id="278" r:id="rId8"/>
    <p:sldId id="285" r:id="rId9"/>
    <p:sldId id="272" r:id="rId10"/>
    <p:sldId id="269" r:id="rId11"/>
    <p:sldId id="280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5794" autoAdjust="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7105C3-5E98-4B42-B119-2FB5440E2D41}" type="datetime1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D10010-827D-4F0A-AB0A-92FA8B783D5A}" type="datetime1">
              <a:rPr lang="ru-RU" noProof="0" smtClean="0"/>
              <a:t>06.10.2023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4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9847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90375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5583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17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введ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</a:t>
            </a:r>
            <a:br>
              <a:rPr lang="ru-RU" noProof="0"/>
            </a:br>
            <a:r>
              <a:rPr lang="ru-RU" noProof="0"/>
              <a:t>свое фото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8" name="Объект 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6" name="Стрелка: Правая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9" name="Стрелка: Правая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 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 с фотографией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вам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Веб-сайт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фотографией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5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Полилиния: Фигура 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6" name="Полилиния: Фигура 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43" name="Полилиния: Фигура 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7" name="Полилиния: Фигура 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2" name="Полилиния: Фигура 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4" name="Полилиния: фигура 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8" name="Рисунок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9" name="Рисунок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1" name="Рисунок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 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Рисунок 2" descr="Изображение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 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2" name="Рисунок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6" name="Рисунок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"/>
              <a:t>Заголовок слайда</a:t>
            </a:r>
            <a:endParaRPr lang="en-Z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Z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4 X, вариант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 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3" name="Рисунок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7" name="Рисунок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8" name="Рисунок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52" name="Подзаголовок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Рисунок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свое изображение экрана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192" name="Группа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Полилиния: Фигура 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grpSp>
          <p:nvGrpSpPr>
            <p:cNvPr id="182" name="Группа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Полилиния: Фигура 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4" name="Полилиния: Фигура 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5" name="Полилиния: Фигура 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6" name="Полилиния: Фигура 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7" name="Полилиния: Фигура 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8" name="Полилиния: Фигура 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9" name="Полилиния: Фигура 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0" name="Полилиния: Фигура 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1" name="Полилиния: Фигура 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5" Type="http://schemas.openxmlformats.org/officeDocument/2006/relationships/image" Target="../media/image17.jpeg"/><Relationship Id="rId10" Type="http://schemas.openxmlformats.org/officeDocument/2006/relationships/image" Target="../media/image14.png"/><Relationship Id="rId19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openxmlformats.org/officeDocument/2006/relationships/image" Target="../media/image13.jpe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22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000" dirty="0"/>
              <a:t>КОММЕРЧЕСКОЕ </a:t>
            </a:r>
            <a:br>
              <a:rPr lang="ru-RU" sz="4000" dirty="0"/>
            </a:br>
            <a:r>
              <a:rPr lang="ru-RU" sz="4000" dirty="0"/>
              <a:t>ПРЕДЛОЖЕНИЕ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8362" y="5390323"/>
            <a:ext cx="4286727" cy="1103242"/>
          </a:xfrm>
        </p:spPr>
        <p:txBody>
          <a:bodyPr rtlCol="0"/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endParaRPr lang="ru-RU" sz="1200" dirty="0"/>
          </a:p>
          <a:p>
            <a:pPr rtl="0">
              <a:lnSpc>
                <a:spcPct val="100000"/>
              </a:lnSpc>
              <a:spcBef>
                <a:spcPts val="0"/>
              </a:spcBef>
            </a:pPr>
            <a:endParaRPr lang="ru-RU" sz="1200" dirty="0"/>
          </a:p>
          <a:p>
            <a:pPr rtl="0">
              <a:lnSpc>
                <a:spcPct val="100000"/>
              </a:lnSpc>
              <a:spcBef>
                <a:spcPts val="0"/>
              </a:spcBef>
            </a:pPr>
            <a:endParaRPr lang="ru-RU" sz="1200" dirty="0"/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Общество </a:t>
            </a:r>
            <a:r>
              <a:rPr lang="ru-RU" sz="1200" noProof="1"/>
              <a:t>С ограниченной ответственностью 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noProof="1"/>
              <a:t>«КАТ ЛОГИСТИК»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sz="1200" noProof="1"/>
              <a:t>2021 - 2023</a:t>
            </a:r>
          </a:p>
          <a:p>
            <a:pPr rtl="0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8A0520-36DB-4CF2-AE3A-5DFDAF9E6B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6650" r="16650"/>
          <a:stretch/>
        </p:blipFill>
        <p:spPr>
          <a:xfrm>
            <a:off x="1215571" y="1165243"/>
            <a:ext cx="4686677" cy="4686677"/>
          </a:xfr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B696000-2DA6-901A-5042-9DFEBD1F9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354" r="92479">
                        <a14:foregroundMark x1="5417" y1="36500" x2="5417" y2="39400"/>
                        <a14:foregroundMark x1="81963" y1="38000" x2="92479" y2="38200"/>
                        <a14:foregroundMark x1="28043" y1="38900" x2="41364" y2="39300"/>
                        <a14:foregroundMark x1="17272" y1="50900" x2="29892" y2="50000"/>
                        <a14:foregroundMark x1="19567" y1="61600" x2="19567" y2="61600"/>
                        <a14:foregroundMark x1="19822" y1="74900" x2="19822" y2="74900"/>
                        <a14:foregroundMark x1="27597" y1="75300" x2="27597" y2="75300"/>
                        <a14:foregroundMark x1="39197" y1="71800" x2="39197" y2="71800"/>
                        <a14:foregroundMark x1="49012" y1="71600" x2="49012" y2="71600"/>
                        <a14:foregroundMark x1="59783" y1="72700" x2="59783" y2="72700"/>
                        <a14:foregroundMark x1="71638" y1="72000" x2="71638" y2="72000"/>
                        <a14:foregroundMark x1="80561" y1="74200" x2="80561" y2="74200"/>
                        <a14:foregroundMark x1="91714" y1="74200" x2="91714" y2="74200"/>
                        <a14:backgroundMark x1="83238" y1="74000" x2="83238" y2="74000"/>
                      </a14:backgroundRemoval>
                    </a14:imgEffect>
                    <a14:imgEffect>
                      <a14:brightnessContrast bright="26000"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0373" y="1165243"/>
            <a:ext cx="3574716" cy="22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309" y="3218180"/>
            <a:ext cx="4444800" cy="2728844"/>
          </a:xfrm>
        </p:spPr>
        <p:txBody>
          <a:bodyPr rtlCol="0"/>
          <a:lstStyle/>
          <a:p>
            <a:pPr rtl="0"/>
            <a:r>
              <a:rPr lang="ru-RU" noProof="1"/>
              <a:t>Надежный партнер в области грузоперевозок, транспортных и экспедиционных услуг.</a:t>
            </a:r>
          </a:p>
          <a:p>
            <a:pPr rtl="0"/>
            <a:r>
              <a:rPr lang="ru-RU" noProof="1"/>
              <a:t>Осуществляем грузовые автомобильные, железнодорожные, морские и авиа-перевозки по территории России, стран СНГ и ЕС.</a:t>
            </a:r>
          </a:p>
          <a:p>
            <a:pPr rtl="0"/>
            <a:r>
              <a:rPr lang="ru-RU" noProof="1"/>
              <a:t>Предоставляем весь спектр услуг по доставке сборных и комплектных грузов из Европы, Турции и Юго-Восточной Азии.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2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8604" t="-80" r="4696" b="80"/>
          <a:stretch/>
        </p:blipFill>
        <p:spPr>
          <a:xfrm>
            <a:off x="4428258" y="265817"/>
            <a:ext cx="3674812" cy="3674812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ru-RU"/>
              <a:t>О нас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8E41F722-BA6E-4DCA-864E-876ECDFB533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635241" y="3708115"/>
            <a:ext cx="4087450" cy="1415429"/>
          </a:xfrm>
        </p:spPr>
        <p:txBody>
          <a:bodyPr rtlCol="0"/>
          <a:lstStyle/>
          <a:p>
            <a:pPr rtl="0"/>
            <a:r>
              <a:rPr lang="ru-RU" noProof="1"/>
              <a:t>Работаем на рынке транспортно-экпедиционных услуг с 2021 года.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34975"/>
            <a:ext cx="357187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28">
            <a:extLst>
              <a:ext uri="{FF2B5EF4-FFF2-40B4-BE49-F238E27FC236}">
                <a16:creationId xmlns:a16="http://schemas.microsoft.com/office/drawing/2014/main" id="{A362839C-0A6B-4785-ACD4-42645537AFF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7992026" y="2609835"/>
            <a:ext cx="3120238" cy="3120238"/>
          </a:xfrm>
        </p:spPr>
        <p:txBody>
          <a:bodyPr rtlCol="0"/>
          <a:lstStyle/>
          <a:p>
            <a:pPr rtl="0"/>
            <a:r>
              <a:rPr lang="ru-RU" dirty="0"/>
              <a:t>Постоянных </a:t>
            </a:r>
          </a:p>
          <a:p>
            <a:pPr rtl="0"/>
            <a:r>
              <a:rPr lang="ru-RU" dirty="0"/>
              <a:t>крупных</a:t>
            </a:r>
          </a:p>
          <a:p>
            <a:pPr rtl="0"/>
            <a:r>
              <a:rPr lang="ru-RU" dirty="0"/>
              <a:t> партнеров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3C7B196D-A4EB-4450-8C2E-D4F26C77F84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>
          <a:xfrm>
            <a:off x="1331887" y="2651484"/>
            <a:ext cx="3312680" cy="3283650"/>
          </a:xfrm>
        </p:spPr>
        <p:txBody>
          <a:bodyPr rtlCol="0"/>
          <a:lstStyle/>
          <a:p>
            <a:pPr rtl="0"/>
            <a:endParaRPr lang="ru-RU" dirty="0"/>
          </a:p>
          <a:p>
            <a:pPr rtl="0"/>
            <a:r>
              <a:rPr lang="ru-RU" dirty="0"/>
              <a:t>Перевозок в месяц</a:t>
            </a:r>
          </a:p>
          <a:p>
            <a:pPr rtl="0"/>
            <a:r>
              <a:rPr lang="ru-RU" dirty="0"/>
              <a:t>По всей России  странам СНГ и ЕС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B42237DE-8579-4920-9331-C835DA7AE69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1547051" y="2240163"/>
            <a:ext cx="2811618" cy="1440000"/>
          </a:xfrm>
        </p:spPr>
        <p:txBody>
          <a:bodyPr rtlCol="0"/>
          <a:lstStyle/>
          <a:p>
            <a:pPr rtl="0"/>
            <a:r>
              <a:rPr lang="en-US" sz="6600" dirty="0"/>
              <a:t>&gt; </a:t>
            </a:r>
            <a:r>
              <a:rPr lang="en-US" sz="8000" dirty="0"/>
              <a:t>1500</a:t>
            </a:r>
            <a:endParaRPr lang="ru-RU" sz="8000" dirty="0"/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FB4B73B3-17D0-4AD4-A250-23C177FEC52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5195140" y="3120088"/>
            <a:ext cx="2811618" cy="1440000"/>
          </a:xfrm>
        </p:spPr>
        <p:txBody>
          <a:bodyPr rtlCol="0"/>
          <a:lstStyle/>
          <a:p>
            <a:pPr rtl="0"/>
            <a:r>
              <a:rPr lang="ru-RU" sz="3200" dirty="0"/>
              <a:t>Собственный</a:t>
            </a:r>
          </a:p>
          <a:p>
            <a:pPr rtl="0"/>
            <a:r>
              <a:rPr lang="ru-RU" sz="3200" dirty="0"/>
              <a:t>Автопарк</a:t>
            </a:r>
          </a:p>
          <a:p>
            <a:pPr rtl="0"/>
            <a:r>
              <a:rPr lang="ru-RU" sz="3200" dirty="0"/>
              <a:t>и</a:t>
            </a:r>
          </a:p>
          <a:p>
            <a:pPr rtl="0"/>
            <a:r>
              <a:rPr lang="ru-RU" sz="3200" dirty="0"/>
              <a:t> Арендованный   Автопарк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D57220B4-795B-4602-8E69-5D53D12DCC8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5572849" y="4646100"/>
            <a:ext cx="1980000" cy="720000"/>
          </a:xfrm>
        </p:spPr>
        <p:txBody>
          <a:bodyPr rtlCol="0"/>
          <a:lstStyle/>
          <a:p>
            <a:pPr rtl="0"/>
            <a:r>
              <a:rPr lang="en-US" sz="1800" noProof="1"/>
              <a:t>Renault, Volvo FH, Scania, Mercedes Actros</a:t>
            </a:r>
            <a:endParaRPr lang="ru-RU" sz="1800" noProof="1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8A326F89-BEF6-4EB6-94DD-7B443FAADD1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8235330" y="2194806"/>
            <a:ext cx="2597043" cy="1440000"/>
          </a:xfrm>
        </p:spPr>
        <p:txBody>
          <a:bodyPr rtlCol="0"/>
          <a:lstStyle/>
          <a:p>
            <a:pPr rtl="0"/>
            <a:r>
              <a:rPr lang="en-US" dirty="0"/>
              <a:t>&gt; </a:t>
            </a:r>
            <a:r>
              <a:rPr lang="en-US" sz="6000" dirty="0"/>
              <a:t>100</a:t>
            </a:r>
            <a:endParaRPr lang="ru-RU" sz="6000" dirty="0"/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432000"/>
            <a:ext cx="11329401" cy="432000"/>
          </a:xfrm>
        </p:spPr>
        <p:txBody>
          <a:bodyPr rtlCol="0"/>
          <a:lstStyle/>
          <a:p>
            <a:pPr rtl="0"/>
            <a:r>
              <a:rPr lang="ru-RU" dirty="0"/>
              <a:t>О компании в цифрах: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C5ADA44E-F9BC-4E0D-B323-27D643553A97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smtClean="0"/>
              <a:pPr algn="ctr" rtl="0"/>
              <a:t>3</a:t>
            </a:fld>
            <a:endParaRPr lang="ru-RU" dirty="0"/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B696000-2DA6-901A-5042-9DFEBD1F9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54" r="92479">
                        <a14:foregroundMark x1="5417" y1="36500" x2="5417" y2="39400"/>
                        <a14:foregroundMark x1="81963" y1="38000" x2="92479" y2="38200"/>
                        <a14:foregroundMark x1="28043" y1="38900" x2="41364" y2="39300"/>
                        <a14:foregroundMark x1="17272" y1="50900" x2="29892" y2="50000"/>
                        <a14:foregroundMark x1="19567" y1="61600" x2="19567" y2="61600"/>
                        <a14:foregroundMark x1="19822" y1="74900" x2="19822" y2="74900"/>
                        <a14:foregroundMark x1="27597" y1="75300" x2="27597" y2="75300"/>
                        <a14:foregroundMark x1="39197" y1="71800" x2="39197" y2="71800"/>
                        <a14:foregroundMark x1="49012" y1="71600" x2="49012" y2="71600"/>
                        <a14:foregroundMark x1="59783" y1="72700" x2="59783" y2="72700"/>
                        <a14:foregroundMark x1="71638" y1="72000" x2="71638" y2="72000"/>
                        <a14:foregroundMark x1="80561" y1="74200" x2="80561" y2="74200"/>
                        <a14:foregroundMark x1="91714" y1="74200" x2="91714" y2="74200"/>
                        <a14:backgroundMark x1="83238" y1="74000" x2="83238" y2="74000"/>
                      </a14:backgroundRemoval>
                    </a14:imgEffect>
                    <a14:imgEffect>
                      <a14:brightnessContrast bright="26000"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0373" y="-215227"/>
            <a:ext cx="3574716" cy="22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alpha val="46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: Фигура 36" descr="Декоративный элемент">
            <a:extLst>
              <a:ext uri="{FF2B5EF4-FFF2-40B4-BE49-F238E27FC236}">
                <a16:creationId xmlns:a16="http://schemas.microsoft.com/office/drawing/2014/main" id="{9172D952-E964-4C1C-8560-9E3363212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100392" y="2624801"/>
            <a:ext cx="805120" cy="7945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5BC95-9A61-42D6-889E-D19E72BE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/>
          <a:p>
            <a:pPr rtl="0"/>
            <a:r>
              <a:rPr lang="ru-RU" dirty="0"/>
              <a:t>Наши партнеры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CC787-1A83-470D-B4AB-87F5237EA9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smtClean="0"/>
              <a:pPr algn="ctr" rtl="0"/>
              <a:t>4</a:t>
            </a:fld>
            <a:endParaRPr lang="ru-RU" dirty="0"/>
          </a:p>
        </p:txBody>
      </p:sp>
      <p:sp>
        <p:nvSpPr>
          <p:cNvPr id="39" name="Полилиния: Фигура 36" descr="Декоративный элемент">
            <a:extLst>
              <a:ext uri="{FF2B5EF4-FFF2-40B4-BE49-F238E27FC236}">
                <a16:creationId xmlns:a16="http://schemas.microsoft.com/office/drawing/2014/main" id="{156979DF-AED8-66C8-1320-FD45C5091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919019" y="1327863"/>
            <a:ext cx="985859" cy="97285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41ECDA8-03DF-BE65-D142-F817FC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342" y="1605083"/>
            <a:ext cx="2196199" cy="48344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723F26D-9B96-CFB8-04AB-4CD8C6834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168" y="2913952"/>
            <a:ext cx="1622544" cy="529810"/>
          </a:xfrm>
          <a:prstGeom prst="rect">
            <a:avLst/>
          </a:prstGeom>
        </p:spPr>
      </p:pic>
      <p:sp>
        <p:nvSpPr>
          <p:cNvPr id="42" name="Полилиния: Фигура 36" descr="Декоративный элемент">
            <a:extLst>
              <a:ext uri="{FF2B5EF4-FFF2-40B4-BE49-F238E27FC236}">
                <a16:creationId xmlns:a16="http://schemas.microsoft.com/office/drawing/2014/main" id="{F058E157-F298-217D-4806-A48443825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10101" y="3921042"/>
            <a:ext cx="985859" cy="97285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6BBAE3D-DC72-5CDF-9EA6-91D69A8C2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37" y="4168128"/>
            <a:ext cx="1418804" cy="546299"/>
          </a:xfrm>
          <a:prstGeom prst="rect">
            <a:avLst/>
          </a:prstGeom>
        </p:spPr>
      </p:pic>
      <p:sp>
        <p:nvSpPr>
          <p:cNvPr id="44" name="Полилиния: Фигура 36" descr="Декоративный элемент">
            <a:extLst>
              <a:ext uri="{FF2B5EF4-FFF2-40B4-BE49-F238E27FC236}">
                <a16:creationId xmlns:a16="http://schemas.microsoft.com/office/drawing/2014/main" id="{B0D65875-61E3-2B47-CC57-08119AAA6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769865" y="748114"/>
            <a:ext cx="985859" cy="97285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pic>
        <p:nvPicPr>
          <p:cNvPr id="45" name="Picture 4" descr="http://news.unipack.ru/light_editor_img/images/2015-2-3/file1422875939.jpg">
            <a:extLst>
              <a:ext uri="{FF2B5EF4-FFF2-40B4-BE49-F238E27FC236}">
                <a16:creationId xmlns:a16="http://schemas.microsoft.com/office/drawing/2014/main" id="{A5BDE107-AE04-E169-EAB6-311175A8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8542" l="2500" r="98500">
                        <a14:foregroundMark x1="10750" y1="21875" x2="10750" y2="21875"/>
                        <a14:foregroundMark x1="2500" y1="35417" x2="2500" y2="35417"/>
                        <a14:foregroundMark x1="33000" y1="40625" x2="33000" y2="40625"/>
                        <a14:foregroundMark x1="45500" y1="52083" x2="45500" y2="52083"/>
                        <a14:foregroundMark x1="62250" y1="34375" x2="62250" y2="34375"/>
                        <a14:foregroundMark x1="70000" y1="32292" x2="70000" y2="32292"/>
                        <a14:foregroundMark x1="75250" y1="51042" x2="75250" y2="51042"/>
                        <a14:foregroundMark x1="93000" y1="48958" x2="93000" y2="48958"/>
                        <a14:foregroundMark x1="94750" y1="44792" x2="94750" y2="44792"/>
                        <a14:foregroundMark x1="98500" y1="72917" x2="98500" y2="72917"/>
                        <a14:foregroundMark x1="17750" y1="64583" x2="17750" y2="6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64" y="971154"/>
            <a:ext cx="2316810" cy="5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олилиния: Фигура 36" descr="Декоративный элемент">
            <a:extLst>
              <a:ext uri="{FF2B5EF4-FFF2-40B4-BE49-F238E27FC236}">
                <a16:creationId xmlns:a16="http://schemas.microsoft.com/office/drawing/2014/main" id="{29C33F76-61C1-3727-69BF-BA3AA46BA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669967" y="4799001"/>
            <a:ext cx="985859" cy="97285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pic>
        <p:nvPicPr>
          <p:cNvPr id="47" name="Picture 2" descr="Saftplast logo">
            <a:extLst>
              <a:ext uri="{FF2B5EF4-FFF2-40B4-BE49-F238E27FC236}">
                <a16:creationId xmlns:a16="http://schemas.microsoft.com/office/drawing/2014/main" id="{D79B4F81-1A12-A85F-1A3F-E7CA1BDBE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68" y="5032591"/>
            <a:ext cx="1488688" cy="62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олилиния: Фигура 36" descr="Декоративный элемент">
            <a:extLst>
              <a:ext uri="{FF2B5EF4-FFF2-40B4-BE49-F238E27FC236}">
                <a16:creationId xmlns:a16="http://schemas.microsoft.com/office/drawing/2014/main" id="{1F77FF3C-B280-9F80-C21E-734DB853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959326" y="3711058"/>
            <a:ext cx="985859" cy="97285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pic>
        <p:nvPicPr>
          <p:cNvPr id="49" name="Picture 20" descr="http://borisovmarket.by/img/m/34.jpg">
            <a:extLst>
              <a:ext uri="{FF2B5EF4-FFF2-40B4-BE49-F238E27FC236}">
                <a16:creationId xmlns:a16="http://schemas.microsoft.com/office/drawing/2014/main" id="{71DDE342-2951-4651-3422-C300A6E75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225" y="3927527"/>
            <a:ext cx="1005919" cy="55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олилиния: Фигура 36" descr="Декоративный элемент">
            <a:extLst>
              <a:ext uri="{FF2B5EF4-FFF2-40B4-BE49-F238E27FC236}">
                <a16:creationId xmlns:a16="http://schemas.microsoft.com/office/drawing/2014/main" id="{C2FE28FF-315E-4B56-EB5C-E14C5C6D7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86111" y="1952641"/>
            <a:ext cx="805120" cy="7945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A3DE47C-9BB7-2D48-7CED-9B7099BAA0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36" b="96074" l="1953" r="96387">
                        <a14:foregroundMark x1="39844" y1="7159" x2="28906" y2="23672"/>
                        <a14:foregroundMark x1="28906" y1="23672" x2="23242" y2="28406"/>
                        <a14:foregroundMark x1="43066" y1="9469" x2="43066" y2="9469"/>
                        <a14:foregroundMark x1="57520" y1="6351" x2="57520" y2="6351"/>
                        <a14:foregroundMark x1="23926" y1="12587" x2="51074" y2="4157"/>
                        <a14:foregroundMark x1="51074" y1="4157" x2="64648" y2="6236"/>
                        <a14:foregroundMark x1="64648" y1="6236" x2="73438" y2="11201"/>
                        <a14:foregroundMark x1="77050" y1="18463" x2="77344" y2="19053"/>
                        <a14:foregroundMark x1="73438" y1="11201" x2="75706" y2="15760"/>
                        <a14:foregroundMark x1="77344" y1="19053" x2="88477" y2="25058"/>
                        <a14:foregroundMark x1="88477" y1="25058" x2="92285" y2="30485"/>
                        <a14:foregroundMark x1="92285" y1="30485" x2="95898" y2="46651"/>
                        <a14:foregroundMark x1="95898" y1="46651" x2="95801" y2="51155"/>
                        <a14:foregroundMark x1="32520" y1="17898" x2="55176" y2="14896"/>
                        <a14:foregroundMark x1="55176" y1="14896" x2="64746" y2="17436"/>
                        <a14:foregroundMark x1="64746" y1="17436" x2="72168" y2="23441"/>
                        <a14:foregroundMark x1="72168" y1="23441" x2="90430" y2="29792"/>
                        <a14:foregroundMark x1="79297" y1="25866" x2="70410" y2="23326"/>
                        <a14:foregroundMark x1="70117" y1="21247" x2="65039" y2="17667"/>
                        <a14:foregroundMark x1="34277" y1="17090" x2="49609" y2="14434"/>
                        <a14:foregroundMark x1="20077" y1="19786" x2="7324" y2="28637"/>
                        <a14:foregroundMark x1="25293" y1="16166" x2="23839" y2="17175"/>
                        <a14:foregroundMark x1="7324" y1="28637" x2="2246" y2="44342"/>
                        <a14:foregroundMark x1="2246" y1="44342" x2="3613" y2="69746"/>
                        <a14:foregroundMark x1="3613" y1="69746" x2="7031" y2="79099"/>
                        <a14:foregroundMark x1="7031" y1="79099" x2="11523" y2="85566"/>
                        <a14:foregroundMark x1="11523" y1="85566" x2="35352" y2="94919"/>
                        <a14:foregroundMark x1="35352" y1="94919" x2="56836" y2="95843"/>
                        <a14:foregroundMark x1="56836" y1="95843" x2="78418" y2="90069"/>
                        <a14:foregroundMark x1="78418" y1="90069" x2="88184" y2="83949"/>
                        <a14:foregroundMark x1="88184" y1="83949" x2="94336" y2="75404"/>
                        <a14:foregroundMark x1="94336" y1="75404" x2="98145" y2="58661"/>
                        <a14:foregroundMark x1="98145" y1="58661" x2="96484" y2="35681"/>
                        <a14:foregroundMark x1="96484" y1="35681" x2="91602" y2="25520"/>
                        <a14:foregroundMark x1="25000" y1="93649" x2="49023" y2="96074"/>
                        <a14:foregroundMark x1="49023" y1="96074" x2="76758" y2="93072"/>
                        <a14:foregroundMark x1="25195" y1="25520" x2="7813" y2="30485"/>
                        <a14:foregroundMark x1="7813" y1="30485" x2="2930" y2="40069"/>
                        <a14:foregroundMark x1="2930" y1="40069" x2="2637" y2="66975"/>
                        <a14:foregroundMark x1="2637" y1="66975" x2="6348" y2="79215"/>
                        <a14:foregroundMark x1="79785" y1="32910" x2="72852" y2="33834"/>
                        <a14:foregroundMark x1="72852" y1="33834" x2="78613" y2="46074"/>
                        <a14:foregroundMark x1="78613" y1="46074" x2="71582" y2="51617"/>
                        <a14:foregroundMark x1="71582" y1="51617" x2="71582" y2="51617"/>
                        <a14:foregroundMark x1="75684" y1="31409" x2="71191" y2="36143"/>
                        <a14:foregroundMark x1="71191" y1="36143" x2="74805" y2="40762"/>
                        <a14:foregroundMark x1="79980" y1="45612" x2="74707" y2="52309"/>
                        <a14:foregroundMark x1="74707" y1="52309" x2="69629" y2="52656"/>
                        <a14:foregroundMark x1="64258" y1="35566" x2="56250" y2="35104"/>
                        <a14:foregroundMark x1="56250" y1="35104" x2="56250" y2="46882"/>
                        <a14:foregroundMark x1="56250" y1="46882" x2="63867" y2="51155"/>
                        <a14:foregroundMark x1="63867" y1="51155" x2="63965" y2="51155"/>
                        <a14:foregroundMark x1="56836" y1="42379" x2="63965" y2="42494"/>
                        <a14:foregroundMark x1="54395" y1="44573" x2="56348" y2="51617"/>
                        <a14:foregroundMark x1="56348" y1="51617" x2="64648" y2="52079"/>
                        <a14:foregroundMark x1="49023" y1="34411" x2="41406" y2="34642"/>
                        <a14:foregroundMark x1="41406" y1="34642" x2="39941" y2="52425"/>
                        <a14:foregroundMark x1="41016" y1="43072" x2="47559" y2="43187"/>
                        <a14:foregroundMark x1="33594" y1="31409" x2="25000" y2="32102"/>
                        <a14:foregroundMark x1="25000" y1="32102" x2="23535" y2="49538"/>
                        <a14:foregroundMark x1="23535" y1="49538" x2="33398" y2="51386"/>
                        <a14:foregroundMark x1="25195" y1="40993" x2="32715" y2="40993"/>
                        <a14:foregroundMark x1="31348" y1="71478" x2="31836" y2="59584"/>
                        <a14:foregroundMark x1="31836" y1="59584" x2="36133" y2="64896"/>
                        <a14:foregroundMark x1="36133" y1="64896" x2="34961" y2="67436"/>
                        <a14:foregroundMark x1="39160" y1="66397" x2="43164" y2="71478"/>
                        <a14:foregroundMark x1="43164" y1="71478" x2="43164" y2="71478"/>
                        <a14:foregroundMark x1="44238" y1="62240" x2="44629" y2="71016"/>
                        <a14:foregroundMark x1="44629" y1="71016" x2="47070" y2="71709"/>
                        <a14:foregroundMark x1="52051" y1="65820" x2="48535" y2="71824"/>
                        <a14:foregroundMark x1="48535" y1="71824" x2="48535" y2="71709"/>
                        <a14:foregroundMark x1="54297" y1="68360" x2="59863" y2="71478"/>
                        <a14:foregroundMark x1="59863" y1="71478" x2="59961" y2="71478"/>
                        <a14:foregroundMark x1="58301" y1="68129" x2="55762" y2="70208"/>
                        <a14:foregroundMark x1="62109" y1="66166" x2="67383" y2="70670"/>
                        <a14:foregroundMark x1="67383" y1="70670" x2="69629" y2="71594"/>
                        <a14:foregroundMark x1="62500" y1="67090" x2="62305" y2="71247"/>
                        <a14:foregroundMark x1="6445" y1="73557" x2="13184" y2="81293"/>
                        <a14:foregroundMark x1="12891" y1="81640" x2="6934" y2="75751"/>
                        <a14:foregroundMark x1="1953" y1="50577" x2="1953" y2="63741"/>
                        <a14:foregroundMark x1="11426" y1="26559" x2="24414" y2="23672"/>
                        <a14:foregroundMark x1="24414" y1="23672" x2="29102" y2="19977"/>
                        <a14:backgroundMark x1="20801" y1="18014" x2="21094" y2="18129"/>
                        <a14:backgroundMark x1="21484" y1="18591" x2="23633" y2="16975"/>
                        <a14:backgroundMark x1="23926" y1="17321" x2="23242" y2="17436"/>
                        <a14:backgroundMark x1="24121" y1="16975" x2="24121" y2="16975"/>
                        <a14:backgroundMark x1="20410" y1="19169" x2="21387" y2="19169"/>
                        <a14:backgroundMark x1="75781" y1="15704" x2="77344" y2="18245"/>
                        <a14:backgroundMark x1="76855" y1="18245" x2="77344" y2="185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503" y="2148480"/>
            <a:ext cx="939456" cy="794501"/>
          </a:xfrm>
          <a:prstGeom prst="rect">
            <a:avLst/>
          </a:prstGeom>
        </p:spPr>
      </p:pic>
      <p:sp>
        <p:nvSpPr>
          <p:cNvPr id="51" name="Полилиния: Фигура 36" descr="Декоративный элемент">
            <a:extLst>
              <a:ext uri="{FF2B5EF4-FFF2-40B4-BE49-F238E27FC236}">
                <a16:creationId xmlns:a16="http://schemas.microsoft.com/office/drawing/2014/main" id="{10EB4CBD-2592-15D5-B489-D950A9CB4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351004" y="1711697"/>
            <a:ext cx="862850" cy="85146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5787B11-1EFD-E793-FB94-A125E77217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0939" y="1935642"/>
            <a:ext cx="2480819" cy="425676"/>
          </a:xfrm>
          <a:prstGeom prst="rect">
            <a:avLst/>
          </a:prstGeom>
        </p:spPr>
      </p:pic>
      <p:sp>
        <p:nvSpPr>
          <p:cNvPr id="53" name="Полилиния: Фигура 36" descr="Декоративный элемент">
            <a:extLst>
              <a:ext uri="{FF2B5EF4-FFF2-40B4-BE49-F238E27FC236}">
                <a16:creationId xmlns:a16="http://schemas.microsoft.com/office/drawing/2014/main" id="{99F72D1F-0517-C9F6-FD99-C324A8CF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757414" y="3428998"/>
            <a:ext cx="749009" cy="73912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89E8552-5C23-0BF6-E539-5E6A0F430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8" b="89778" l="5778" r="91556">
                        <a14:foregroundMark x1="28178" y1="56444" x2="34222" y2="64000"/>
                        <a14:foregroundMark x1="27823" y1="56000" x2="28178" y2="56444"/>
                        <a14:foregroundMark x1="27494" y1="55589" x2="27823" y2="56000"/>
                        <a14:foregroundMark x1="9333" y1="32889" x2="26998" y2="54971"/>
                        <a14:foregroundMark x1="34222" y1="64000" x2="74667" y2="52889"/>
                        <a14:foregroundMark x1="74667" y1="52889" x2="89333" y2="33778"/>
                        <a14:foregroundMark x1="20444" y1="48889" x2="59111" y2="31111"/>
                        <a14:foregroundMark x1="59111" y1="31111" x2="9778" y2="36444"/>
                        <a14:foregroundMark x1="5778" y1="34667" x2="7556" y2="52889"/>
                        <a14:foregroundMark x1="91556" y1="34667" x2="90667" y2="52444"/>
                        <a14:foregroundMark x1="24889" y1="53333" x2="31111" y2="5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8092" y="3283701"/>
            <a:ext cx="1199861" cy="1199861"/>
          </a:xfrm>
          <a:prstGeom prst="rect">
            <a:avLst/>
          </a:prstGeom>
        </p:spPr>
      </p:pic>
      <p:sp>
        <p:nvSpPr>
          <p:cNvPr id="55" name="Полилиния: Фигура 36" descr="Декоративный элемент">
            <a:extLst>
              <a:ext uri="{FF2B5EF4-FFF2-40B4-BE49-F238E27FC236}">
                <a16:creationId xmlns:a16="http://schemas.microsoft.com/office/drawing/2014/main" id="{1C3015BA-BE0D-1059-4B3C-17050BCCB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768029" y="4946208"/>
            <a:ext cx="985859" cy="97285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pic>
        <p:nvPicPr>
          <p:cNvPr id="56" name="Picture 10" descr="http://blog.epoint.ro/wp-content/uploads/2011/10/dbschenker.jpg">
            <a:extLst>
              <a:ext uri="{FF2B5EF4-FFF2-40B4-BE49-F238E27FC236}">
                <a16:creationId xmlns:a16="http://schemas.microsoft.com/office/drawing/2014/main" id="{88B52847-1C18-5105-1C08-30DEDD5BB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65" y="5146303"/>
            <a:ext cx="2014716" cy="64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олилиния: Фигура 36" descr="Декоративный элемент">
            <a:extLst>
              <a:ext uri="{FF2B5EF4-FFF2-40B4-BE49-F238E27FC236}">
                <a16:creationId xmlns:a16="http://schemas.microsoft.com/office/drawing/2014/main" id="{4FF7863D-CC50-9780-BEC4-B9048B50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383636" y="3973353"/>
            <a:ext cx="985859" cy="97285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4CADEBD-59B7-8A4E-2CE0-FFCB758E2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31" y="4114726"/>
            <a:ext cx="1698238" cy="73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олилиния: Фигура 36" descr="Декоративный элемент">
            <a:extLst>
              <a:ext uri="{FF2B5EF4-FFF2-40B4-BE49-F238E27FC236}">
                <a16:creationId xmlns:a16="http://schemas.microsoft.com/office/drawing/2014/main" id="{D8E828CD-726F-2A96-C878-98256255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9554170" y="478497"/>
            <a:ext cx="985859" cy="97285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DE55638-B1C4-74AC-2615-B5708F5E79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07749" y="448344"/>
            <a:ext cx="1742698" cy="1045619"/>
          </a:xfrm>
          <a:prstGeom prst="rect">
            <a:avLst/>
          </a:prstGeom>
        </p:spPr>
      </p:pic>
      <p:sp>
        <p:nvSpPr>
          <p:cNvPr id="63" name="Полилиния: Фигура 36" descr="Декоративный элемент">
            <a:extLst>
              <a:ext uri="{FF2B5EF4-FFF2-40B4-BE49-F238E27FC236}">
                <a16:creationId xmlns:a16="http://schemas.microsoft.com/office/drawing/2014/main" id="{5A9863DD-613A-67BF-163A-4B44E797B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9102629" y="2743274"/>
            <a:ext cx="805120" cy="7945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09F35F4-8D4C-543C-8D4F-3CB4DE19EF8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696" b="89130" l="823" r="28909">
                        <a14:foregroundMark x1="26646" y1="25362" x2="27469" y2="65217"/>
                        <a14:foregroundMark x1="28807" y1="37681" x2="29012" y2="57246"/>
                        <a14:foregroundMark x1="2058" y1="56522" x2="823" y2="68841"/>
                        <a14:foregroundMark x1="720" y1="73913" x2="3704" y2="71739"/>
                      </a14:backgroundRemoval>
                    </a14:imgEffect>
                  </a14:imgLayer>
                </a14:imgProps>
              </a:ext>
            </a:extLst>
          </a:blip>
          <a:srcRect r="69331"/>
          <a:stretch/>
        </p:blipFill>
        <p:spPr>
          <a:xfrm>
            <a:off x="9318651" y="2792988"/>
            <a:ext cx="1494368" cy="691775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26BB6E6B-5AA2-6779-5B53-B123546AC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417CBDB4-21F0-F353-C633-5C1ED71CBE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2988727"/>
            <a:ext cx="745073" cy="74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7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130300"/>
            <a:ext cx="5168900" cy="6099442"/>
          </a:xfrm>
        </p:spPr>
        <p:txBody>
          <a:bodyPr/>
          <a:lstStyle/>
          <a:p>
            <a:pPr algn="l" fontAlgn="ctr">
              <a:lnSpc>
                <a:spcPct val="150000"/>
              </a:lnSpc>
            </a:pPr>
            <a:br>
              <a:rPr lang="ru-RU" sz="1800" b="0" dirty="0">
                <a:latin typeface="+mn-lt"/>
              </a:rPr>
            </a:br>
            <a:r>
              <a:rPr lang="ru-RU" sz="1600" b="0" dirty="0">
                <a:latin typeface="+mn-lt"/>
              </a:rPr>
              <a:t>- 4 представительства в России;</a:t>
            </a:r>
            <a:br>
              <a:rPr lang="ru-RU" sz="1600" b="0" dirty="0">
                <a:latin typeface="+mn-lt"/>
              </a:rPr>
            </a:br>
            <a:r>
              <a:rPr lang="ru-RU" sz="1600" b="0" dirty="0">
                <a:latin typeface="+mn-lt"/>
              </a:rPr>
              <a:t>- БОЛЕЕ 1500 перевозок в месяц</a:t>
            </a:r>
            <a:br>
              <a:rPr lang="ru-RU" sz="1600" b="0" dirty="0">
                <a:latin typeface="+mn-lt"/>
              </a:rPr>
            </a:br>
            <a:r>
              <a:rPr lang="ru-RU" sz="1600" b="0" dirty="0">
                <a:latin typeface="+mn-lt"/>
              </a:rPr>
              <a:t>- Средний опыт работы сотрудников в логистике ОТ 10-ТИ лет</a:t>
            </a:r>
            <a:br>
              <a:rPr lang="ru-RU" sz="1800" b="0" dirty="0">
                <a:latin typeface="+mn-lt"/>
              </a:rPr>
            </a:br>
            <a:r>
              <a:rPr lang="ru-RU" sz="18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География наших перевозок:</a:t>
            </a:r>
            <a:br>
              <a:rPr lang="ru-RU" sz="1800" dirty="0">
                <a:latin typeface="+mn-lt"/>
              </a:rPr>
            </a:br>
            <a:r>
              <a:rPr lang="ru-RU" sz="1800" b="0" dirty="0">
                <a:latin typeface="+mn-lt"/>
              </a:rPr>
              <a:t>- Все регионы России</a:t>
            </a:r>
            <a:br>
              <a:rPr lang="ru-RU" sz="1800" b="0" dirty="0">
                <a:latin typeface="+mn-lt"/>
              </a:rPr>
            </a:br>
            <a:r>
              <a:rPr lang="ru-RU" sz="1800" b="0" dirty="0">
                <a:latin typeface="+mn-lt"/>
              </a:rPr>
              <a:t>- Все страны СНГ</a:t>
            </a:r>
            <a:br>
              <a:rPr lang="ru-RU" sz="1800" b="0" dirty="0">
                <a:latin typeface="+mn-lt"/>
              </a:rPr>
            </a:br>
            <a:r>
              <a:rPr lang="ru-RU" sz="1800" b="0" dirty="0">
                <a:latin typeface="+mn-lt"/>
              </a:rPr>
              <a:t>- Некоторые страны Европы</a:t>
            </a:r>
            <a:br>
              <a:rPr lang="ru-RU" sz="1800" b="0" dirty="0">
                <a:latin typeface="+mn-lt"/>
              </a:rPr>
            </a:br>
            <a:r>
              <a:rPr lang="ru-RU" sz="18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наши ПАРТНЁРЫ:</a:t>
            </a:r>
            <a:br>
              <a:rPr lang="ru-RU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ARMSTRONG</a:t>
            </a:r>
            <a:r>
              <a:rPr lang="ru-RU" sz="1800" b="0" dirty="0">
                <a:latin typeface="+mn-lt"/>
              </a:rPr>
              <a:t>, К</a:t>
            </a:r>
            <a:r>
              <a:rPr lang="en-US" sz="1800" b="0" dirty="0">
                <a:latin typeface="+mn-lt"/>
              </a:rPr>
              <a:t>NAUF</a:t>
            </a:r>
            <a:r>
              <a:rPr lang="ru-RU" sz="1800" b="0" dirty="0">
                <a:latin typeface="+mn-lt"/>
              </a:rPr>
              <a:t>, </a:t>
            </a:r>
            <a:r>
              <a:rPr lang="en-US" sz="1800" b="0" dirty="0">
                <a:latin typeface="+mn-lt"/>
              </a:rPr>
              <a:t>DANAFLEX</a:t>
            </a:r>
            <a:r>
              <a:rPr lang="ru-RU" sz="1800" b="0" dirty="0">
                <a:latin typeface="+mn-lt"/>
              </a:rPr>
              <a:t>,</a:t>
            </a:r>
            <a:br>
              <a:rPr lang="ru-RU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NEFIS</a:t>
            </a:r>
            <a:r>
              <a:rPr lang="ru-RU" sz="1800" b="0" dirty="0">
                <a:latin typeface="+mn-lt"/>
              </a:rPr>
              <a:t>, М-Видео, Завод им. Горького, </a:t>
            </a:r>
            <a:r>
              <a:rPr lang="en-US" sz="1800" b="0" dirty="0">
                <a:latin typeface="+mn-lt"/>
              </a:rPr>
              <a:t> DANONE</a:t>
            </a:r>
            <a:r>
              <a:rPr lang="ru-RU" sz="1800" b="0" dirty="0">
                <a:latin typeface="+mn-lt"/>
              </a:rPr>
              <a:t>, </a:t>
            </a:r>
            <a:r>
              <a:rPr lang="en-US" sz="1800" b="0" dirty="0">
                <a:latin typeface="+mn-lt"/>
              </a:rPr>
              <a:t>GRAND LINE</a:t>
            </a:r>
            <a:r>
              <a:rPr lang="ru-RU" sz="1800" b="0" dirty="0">
                <a:latin typeface="+mn-lt"/>
              </a:rPr>
              <a:t>, </a:t>
            </a:r>
            <a:r>
              <a:rPr lang="en-US" sz="1800" b="0" dirty="0">
                <a:latin typeface="+mn-lt"/>
              </a:rPr>
              <a:t> </a:t>
            </a:r>
            <a:r>
              <a:rPr lang="ru-RU" sz="1800" b="0" dirty="0">
                <a:latin typeface="+mn-lt"/>
              </a:rPr>
              <a:t>ТЕХНОНИКОЛЬ, </a:t>
            </a:r>
            <a:r>
              <a:rPr lang="en-US" sz="1800" b="0" dirty="0">
                <a:latin typeface="+mn-lt"/>
              </a:rPr>
              <a:t>KAMAZ</a:t>
            </a:r>
            <a:r>
              <a:rPr lang="ru-RU" sz="1800" b="0" dirty="0">
                <a:latin typeface="+mn-lt"/>
              </a:rPr>
              <a:t>, ХОЛДИНГ АКВА, СТАРЫЙ ИСТОЧНИК, ОБНИНСКОРГСИНТЕЗ И ДРУГИЕ…</a:t>
            </a:r>
            <a:br>
              <a:rPr lang="ru-RU" sz="1800" b="0" dirty="0">
                <a:latin typeface="+mn-lt"/>
              </a:rPr>
            </a:br>
            <a:endParaRPr lang="ru-RU" b="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8600" y="475423"/>
            <a:ext cx="4965700" cy="1048939"/>
          </a:xfrm>
        </p:spPr>
        <p:txBody>
          <a:bodyPr/>
          <a:lstStyle/>
          <a:p>
            <a:pPr algn="ctr" fontAlgn="ctr"/>
            <a:r>
              <a:rPr lang="ru-RU" sz="1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Наши полезные особенности</a:t>
            </a:r>
          </a:p>
          <a:p>
            <a:pPr algn="ctr" fontAlgn="ctr"/>
            <a:r>
              <a:rPr lang="ru-RU" sz="1800" b="0" dirty="0"/>
              <a:t>Собственный парк современных автомобилей;</a:t>
            </a:r>
          </a:p>
          <a:p>
            <a:pPr algn="ctr" fontAlgn="ctr"/>
            <a:r>
              <a:rPr lang="ru-RU" sz="1800" b="0" dirty="0"/>
              <a:t>Парк арендованных автомобилей;</a:t>
            </a:r>
          </a:p>
          <a:p>
            <a:pPr algn="ctr" fontAlgn="ctr"/>
            <a:r>
              <a:rPr lang="ru-RU" sz="1800" b="0" dirty="0"/>
              <a:t>ШИРОКАЯ база привлеченного проверенного парка перевозчиков;</a:t>
            </a:r>
          </a:p>
          <a:p>
            <a:pPr algn="ctr" fontAlgn="ctr"/>
            <a:r>
              <a:rPr lang="ru-RU" sz="1800" b="0" dirty="0"/>
              <a:t>Постоянное страхование ответственности экспедитора;</a:t>
            </a:r>
          </a:p>
          <a:p>
            <a:pPr algn="ctr" fontAlgn="ctr"/>
            <a:r>
              <a:rPr lang="ru-RU" sz="1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Индивидуальный подход к условиям заказчика:</a:t>
            </a:r>
          </a:p>
          <a:p>
            <a:pPr algn="ctr" fontAlgn="ctr"/>
            <a:r>
              <a:rPr lang="ru-RU" sz="1800" b="0" dirty="0"/>
              <a:t>- Гибкая система ценообразования</a:t>
            </a:r>
            <a:br>
              <a:rPr lang="ru-RU" sz="1800" dirty="0"/>
            </a:br>
            <a:r>
              <a:rPr lang="ru-RU" sz="1800" b="0" dirty="0"/>
              <a:t>- возможность работы с отсрочкой платежа</a:t>
            </a:r>
            <a:br>
              <a:rPr lang="ru-RU" sz="1800" b="0" dirty="0"/>
            </a:br>
            <a:r>
              <a:rPr lang="ru-RU" sz="1800" b="0" dirty="0"/>
              <a:t>- страхование груза заказчика в каждой   конкретной перевозке</a:t>
            </a:r>
            <a:br>
              <a:rPr lang="ru-RU" sz="1800" b="0" dirty="0"/>
            </a:br>
            <a:r>
              <a:rPr lang="ru-RU" sz="1800" b="0" dirty="0"/>
              <a:t>- выполнение требований заказчика к документообороту </a:t>
            </a:r>
          </a:p>
          <a:p>
            <a:pPr algn="ctr" fontAlgn="ctr"/>
            <a:r>
              <a:rPr lang="ru-RU" sz="1800" b="0" dirty="0"/>
              <a:t>Полное сопровождение личным специалистом компании всего цикла перевозки до полного исполнения принятых обязательств</a:t>
            </a:r>
          </a:p>
          <a:p>
            <a:endParaRPr lang="ru-RU" dirty="0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B696000-2DA6-901A-5042-9DFEBD1F9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354" r="92479">
                        <a14:foregroundMark x1="5417" y1="36500" x2="5417" y2="39400"/>
                        <a14:foregroundMark x1="81963" y1="38000" x2="92479" y2="38200"/>
                        <a14:foregroundMark x1="28043" y1="38900" x2="41364" y2="39300"/>
                        <a14:foregroundMark x1="17272" y1="50900" x2="29892" y2="50000"/>
                        <a14:foregroundMark x1="19567" y1="61600" x2="19567" y2="61600"/>
                        <a14:foregroundMark x1="19822" y1="74900" x2="19822" y2="74900"/>
                        <a14:foregroundMark x1="27597" y1="75300" x2="27597" y2="75300"/>
                        <a14:foregroundMark x1="39197" y1="71800" x2="39197" y2="71800"/>
                        <a14:foregroundMark x1="49012" y1="71600" x2="49012" y2="71600"/>
                        <a14:foregroundMark x1="59783" y1="72700" x2="59783" y2="72700"/>
                        <a14:foregroundMark x1="71638" y1="72000" x2="71638" y2="72000"/>
                        <a14:foregroundMark x1="80561" y1="74200" x2="80561" y2="74200"/>
                        <a14:foregroundMark x1="91714" y1="74200" x2="91714" y2="74200"/>
                        <a14:backgroundMark x1="83238" y1="74000" x2="83238" y2="74000"/>
                      </a14:backgroundRemoval>
                    </a14:imgEffect>
                    <a14:imgEffect>
                      <a14:brightnessContrast bright="26000"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773" y="-316827"/>
            <a:ext cx="3574716" cy="22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8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AD5B11C5-EB75-4884-ADDC-73EA04FE9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sz="2400" b="1" dirty="0"/>
              <a:t>Грузоперевозки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444DFB7-7E28-41B4-9BF9-BE436E0FC9E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r>
              <a:rPr lang="ru-RU" dirty="0"/>
              <a:t>По Российской Федерации. </a:t>
            </a:r>
          </a:p>
          <a:p>
            <a:pPr marL="0" indent="0" rtl="0">
              <a:buNone/>
            </a:pPr>
            <a:r>
              <a:rPr lang="ru-RU" dirty="0"/>
              <a:t>В страны СНГ.</a:t>
            </a:r>
          </a:p>
          <a:p>
            <a:pPr marL="0" indent="0" rtl="0">
              <a:buNone/>
            </a:pPr>
            <a:r>
              <a:rPr lang="ru-RU" dirty="0"/>
              <a:t>Некоторые страны ЕС.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1931C4D-A892-4FF3-8E0D-09189255CCF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/>
          <a:lstStyle/>
          <a:p>
            <a:pPr rtl="0"/>
            <a:r>
              <a:rPr lang="ru-RU" sz="2400" b="1" dirty="0"/>
              <a:t>Контейнерные перевозки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1F20C0-022B-4E7D-BF64-E9B2AFE01D1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8" y="2448000"/>
            <a:ext cx="3321301" cy="3631338"/>
          </a:xfrm>
        </p:spPr>
        <p:txBody>
          <a:bodyPr rtlCol="0"/>
          <a:lstStyle/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r>
              <a:rPr lang="ru-RU" dirty="0"/>
              <a:t>Из Китая различными видами транспорта. </a:t>
            </a:r>
          </a:p>
          <a:p>
            <a:pPr marL="0" indent="0" rtl="0">
              <a:buNone/>
            </a:pPr>
            <a:r>
              <a:rPr lang="ru-RU" dirty="0"/>
              <a:t>Мультимодальные перевозки.</a:t>
            </a:r>
          </a:p>
          <a:p>
            <a:pPr marL="0" indent="0" rtl="0">
              <a:buNone/>
            </a:pPr>
            <a:r>
              <a:rPr lang="ru-RU" dirty="0"/>
              <a:t> Контейнерные перевозки автомобильным транспортом по территории РФ. </a:t>
            </a:r>
          </a:p>
          <a:p>
            <a:pPr marL="0" indent="0" rtl="0">
              <a:buNone/>
            </a:pPr>
            <a:r>
              <a:rPr lang="ru-RU" dirty="0"/>
              <a:t>Предоставление контейнеров в аренду для перевозки груза из Китая.</a:t>
            </a:r>
          </a:p>
          <a:p>
            <a:pPr rtl="0"/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09A5516D-8C31-4428-AF93-D3D26BBCBCDF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 rtlCol="0"/>
          <a:lstStyle/>
          <a:p>
            <a:pPr rtl="0"/>
            <a:r>
              <a:rPr lang="ru-RU" sz="2400" b="1" dirty="0"/>
              <a:t>Таможенное оформление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356C085-A0B2-4CAD-B8CD-22F8E31F72C7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r>
              <a:rPr lang="ru-RU" dirty="0"/>
              <a:t>Оформление экспортных, импортных и транзитных деклараций. </a:t>
            </a:r>
          </a:p>
          <a:p>
            <a:pPr marL="0" indent="0" rtl="0">
              <a:buNone/>
            </a:pPr>
            <a:r>
              <a:rPr lang="ru-RU" dirty="0"/>
              <a:t>Перевозки в режиме таможенного транзита.</a:t>
            </a:r>
          </a:p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3196A-A76D-47F1-A8FB-7438D050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2412800" cy="432000"/>
          </a:xfrm>
        </p:spPr>
        <p:txBody>
          <a:bodyPr rtlCol="0"/>
          <a:lstStyle/>
          <a:p>
            <a:pPr rtl="0"/>
            <a:r>
              <a:rPr lang="ru-RU" dirty="0"/>
              <a:t>Деятельность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6F0AC6A-5FB2-4428-B693-24FC5DD0F2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BB1AB1-BCAC-49C5-AF28-BBDC686990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1003300"/>
            <a:ext cx="5676901" cy="256700"/>
          </a:xfrm>
        </p:spPr>
        <p:txBody>
          <a:bodyPr rtlCol="0"/>
          <a:lstStyle/>
          <a:p>
            <a:pPr rtl="0"/>
            <a:r>
              <a:rPr lang="ru-RU" dirty="0"/>
              <a:t>Комплексное решение по организации автомобильных,</a:t>
            </a:r>
          </a:p>
          <a:p>
            <a:pPr rtl="0"/>
            <a:r>
              <a:rPr lang="ru-RU" dirty="0"/>
              <a:t> железнодорожных, морских и авиа-перевозок грузов</a:t>
            </a: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B696000-2DA6-901A-5042-9DFEBD1F9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54" r="92479">
                        <a14:foregroundMark x1="5417" y1="36500" x2="5417" y2="39400"/>
                        <a14:foregroundMark x1="81963" y1="38000" x2="92479" y2="38200"/>
                        <a14:foregroundMark x1="28043" y1="38900" x2="41364" y2="39300"/>
                        <a14:foregroundMark x1="17272" y1="50900" x2="29892" y2="50000"/>
                        <a14:foregroundMark x1="19567" y1="61600" x2="19567" y2="61600"/>
                        <a14:foregroundMark x1="19822" y1="74900" x2="19822" y2="74900"/>
                        <a14:foregroundMark x1="27597" y1="75300" x2="27597" y2="75300"/>
                        <a14:foregroundMark x1="39197" y1="71800" x2="39197" y2="71800"/>
                        <a14:foregroundMark x1="49012" y1="71600" x2="49012" y2="71600"/>
                        <a14:foregroundMark x1="59783" y1="72700" x2="59783" y2="72700"/>
                        <a14:foregroundMark x1="71638" y1="72000" x2="71638" y2="72000"/>
                        <a14:foregroundMark x1="80561" y1="74200" x2="80561" y2="74200"/>
                        <a14:foregroundMark x1="91714" y1="74200" x2="91714" y2="74200"/>
                        <a14:backgroundMark x1="83238" y1="74000" x2="83238" y2="74000"/>
                      </a14:backgroundRemoval>
                    </a14:imgEffect>
                    <a14:imgEffect>
                      <a14:brightnessContrast bright="26000"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1373" y="-257157"/>
            <a:ext cx="3574716" cy="22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8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63821FC-5A1C-47E8-A586-3177C349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/>
          <a:p>
            <a:pPr rtl="0"/>
            <a:r>
              <a:rPr lang="ru-RU" dirty="0"/>
              <a:t>Дополнительные услуги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1E6F3DC0-5F30-4986-B8AE-2B5D7CE3D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33100"/>
            <a:ext cx="4860000" cy="360000"/>
          </a:xfrm>
        </p:spPr>
        <p:txBody>
          <a:bodyPr rtlCol="0"/>
          <a:lstStyle/>
          <a:p>
            <a:pPr rtl="0"/>
            <a:r>
              <a:rPr lang="ru-RU" dirty="0"/>
              <a:t>Аутсорсинг логистики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964BC-35A3-4E70-94B0-3FF95E131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765100"/>
            <a:ext cx="4860000" cy="2993443"/>
          </a:xfrm>
        </p:spPr>
        <p:txBody>
          <a:bodyPr rtlCol="0"/>
          <a:lstStyle/>
          <a:p>
            <a:r>
              <a:rPr lang="ru-RU" sz="1600" noProof="1"/>
              <a:t>Организация доставки в зависимости от условий поставки</a:t>
            </a:r>
          </a:p>
          <a:p>
            <a:r>
              <a:rPr lang="ru-RU" sz="1600" noProof="1"/>
              <a:t>Страхование и охрана грузов</a:t>
            </a:r>
          </a:p>
          <a:p>
            <a:r>
              <a:rPr lang="ru-RU" sz="1600" noProof="1"/>
              <a:t>Оформление всех необходимых товаросопроводительных и экспортных документов</a:t>
            </a:r>
          </a:p>
          <a:p>
            <a:r>
              <a:rPr lang="ru-RU" sz="1600" noProof="1"/>
              <a:t>Доставка груза различными видами транспорта: морской, автомобильный, железнодорожный или авиационный в любом их сочетании</a:t>
            </a:r>
          </a:p>
          <a:p>
            <a:r>
              <a:rPr lang="ru-RU" sz="1600" noProof="1"/>
              <a:t>Доставка тяжеловесных и негабаритных грузов</a:t>
            </a:r>
          </a:p>
          <a:p>
            <a:r>
              <a:rPr lang="ru-RU" sz="1600" noProof="1"/>
              <a:t>Прием, раскредитация и вывоз контейнеров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306B281-9CD0-4712-BC2A-46D16F97E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235" y="2333625"/>
            <a:ext cx="4860000" cy="358775"/>
          </a:xfrm>
        </p:spPr>
        <p:txBody>
          <a:bodyPr rtlCol="0"/>
          <a:lstStyle/>
          <a:p>
            <a:pPr rtl="0"/>
            <a:r>
              <a:rPr lang="ru-RU" dirty="0"/>
              <a:t>Аутсорсинг ВЭД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A5DB88-69E3-46D5-A161-0AAEFD20F5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5235" y="2765425"/>
            <a:ext cx="4860000" cy="3831318"/>
          </a:xfrm>
        </p:spPr>
        <p:txBody>
          <a:bodyPr rtlCol="0"/>
          <a:lstStyle/>
          <a:p>
            <a:pPr rtl="0"/>
            <a:r>
              <a:rPr lang="ru-RU" sz="1600" noProof="1"/>
              <a:t>Полный комплекс услуг по таможенному оформлению импортируемых и экспортируемых грузов</a:t>
            </a:r>
          </a:p>
          <a:p>
            <a:pPr rtl="0"/>
            <a:r>
              <a:rPr lang="ru-RU" sz="1600" noProof="1"/>
              <a:t>Декларирование грузов (ДТ)</a:t>
            </a:r>
          </a:p>
          <a:p>
            <a:pPr rtl="0"/>
            <a:r>
              <a:rPr lang="ru-RU" sz="1600" noProof="1"/>
              <a:t>Консультирование клиентов по вопросам таможенного оформления</a:t>
            </a:r>
          </a:p>
          <a:p>
            <a:pPr rtl="0"/>
            <a:r>
              <a:rPr lang="ru-RU" sz="1600" noProof="1"/>
              <a:t>Полный комплекс услуг для таможенного транзита</a:t>
            </a:r>
          </a:p>
          <a:p>
            <a:pPr rtl="0"/>
            <a:r>
              <a:rPr lang="ru-RU" sz="1600" noProof="1"/>
              <a:t>Содействие в получении предварительных и классификационных решений ФТС РФ</a:t>
            </a:r>
          </a:p>
          <a:p>
            <a:pPr rtl="0"/>
            <a:r>
              <a:rPr lang="ru-RU" sz="1600" noProof="1"/>
              <a:t>Организация проведения экспертизы и сертификации товаров государственными органами контроля и независимыми экпертными организациями с получением соответствующих документов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051189A-387F-4321-8065-73672D6589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smtClean="0"/>
              <a:pPr algn="ctr" rtl="0"/>
              <a:t>7</a:t>
            </a:fld>
            <a:endParaRPr lang="ru-RU" dirty="0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B696000-2DA6-901A-5042-9DFEBD1F9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54" r="92479">
                        <a14:foregroundMark x1="5417" y1="36500" x2="5417" y2="39400"/>
                        <a14:foregroundMark x1="81963" y1="38000" x2="92479" y2="38200"/>
                        <a14:foregroundMark x1="28043" y1="38900" x2="41364" y2="39300"/>
                        <a14:foregroundMark x1="17272" y1="50900" x2="29892" y2="50000"/>
                        <a14:foregroundMark x1="19567" y1="61600" x2="19567" y2="61600"/>
                        <a14:foregroundMark x1="19822" y1="74900" x2="19822" y2="74900"/>
                        <a14:foregroundMark x1="27597" y1="75300" x2="27597" y2="75300"/>
                        <a14:foregroundMark x1="39197" y1="71800" x2="39197" y2="71800"/>
                        <a14:foregroundMark x1="49012" y1="71600" x2="49012" y2="71600"/>
                        <a14:foregroundMark x1="59783" y1="72700" x2="59783" y2="72700"/>
                        <a14:foregroundMark x1="71638" y1="72000" x2="71638" y2="72000"/>
                        <a14:foregroundMark x1="80561" y1="74200" x2="80561" y2="74200"/>
                        <a14:foregroundMark x1="91714" y1="74200" x2="91714" y2="74200"/>
                        <a14:backgroundMark x1="83238" y1="74000" x2="83238" y2="74000"/>
                      </a14:backgroundRemoval>
                    </a14:imgEffect>
                    <a14:imgEffect>
                      <a14:brightnessContrast bright="26000"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0373" y="-257157"/>
            <a:ext cx="3574716" cy="22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6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7181267" y="4554237"/>
            <a:ext cx="3925765" cy="900358"/>
          </a:xfrm>
        </p:spPr>
        <p:txBody>
          <a:bodyPr rtlCol="0"/>
          <a:lstStyle/>
          <a:p>
            <a:pPr algn="ctr" rtl="0"/>
            <a:r>
              <a:rPr lang="ru-RU" dirty="0"/>
              <a:t>Филиалы: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Казань</a:t>
            </a:r>
            <a:br>
              <a:rPr lang="ru-RU" dirty="0"/>
            </a:br>
            <a:r>
              <a:rPr lang="ru-RU" sz="3600" dirty="0" err="1"/>
              <a:t>Ростов</a:t>
            </a:r>
            <a:r>
              <a:rPr lang="ru-RU" sz="3600" dirty="0"/>
              <a:t>-на-дону</a:t>
            </a:r>
            <a:br>
              <a:rPr lang="ru-RU" dirty="0"/>
            </a:br>
            <a:r>
              <a:rPr lang="ru-RU" dirty="0"/>
              <a:t>Заинск</a:t>
            </a:r>
            <a:br>
              <a:rPr lang="ru-RU" dirty="0"/>
            </a:br>
            <a:r>
              <a:rPr lang="ru-RU" dirty="0"/>
              <a:t>волжск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82CA365-4170-41B8-B4B3-7A2FA6DBD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1005609" y="4071532"/>
            <a:ext cx="4303959" cy="252000"/>
          </a:xfrm>
        </p:spPr>
        <p:txBody>
          <a:bodyPr rtlCol="0"/>
          <a:lstStyle/>
          <a:p>
            <a:pPr algn="l" rtl="0"/>
            <a:r>
              <a:rPr lang="ru-RU" sz="2000" b="1" dirty="0"/>
              <a:t>+7 902 713 20 54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258B848-99A6-4681-9D22-50069C0BD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1005609" y="4528621"/>
            <a:ext cx="4305582" cy="252413"/>
          </a:xfrm>
        </p:spPr>
        <p:txBody>
          <a:bodyPr rtlCol="0"/>
          <a:lstStyle/>
          <a:p>
            <a:pPr algn="l" rtl="0"/>
            <a:r>
              <a:rPr lang="en-US" sz="2400" b="1" i="0" dirty="0">
                <a:effectLst/>
                <a:latin typeface="YS Text"/>
              </a:rPr>
              <a:t>shamsutdinovaeg@kat-log.ru</a:t>
            </a:r>
            <a:endParaRPr lang="ru-RU" sz="2000" b="1" dirty="0"/>
          </a:p>
        </p:txBody>
      </p:sp>
      <p:pic>
        <p:nvPicPr>
          <p:cNvPr id="14" name="Графический объект 13" descr="Смартфон" title="Значок — номер телефона докладчика">
            <a:extLst>
              <a:ext uri="{FF2B5EF4-FFF2-40B4-BE49-F238E27FC236}">
                <a16:creationId xmlns:a16="http://schemas.microsoft.com/office/drawing/2014/main" id="{E51263B5-564A-401A-810D-0896F97EF0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387024" y="3942248"/>
            <a:ext cx="451432" cy="451432"/>
          </a:xfrm>
          <a:prstGeom prst="rect">
            <a:avLst/>
          </a:prstGeom>
        </p:spPr>
      </p:pic>
      <p:pic>
        <p:nvPicPr>
          <p:cNvPr id="13" name="Графический объект 12" descr="Конверт" title="Значок — адрес электронной почты докладчика">
            <a:extLst>
              <a:ext uri="{FF2B5EF4-FFF2-40B4-BE49-F238E27FC236}">
                <a16:creationId xmlns:a16="http://schemas.microsoft.com/office/drawing/2014/main" id="{A24A1417-AE3F-44AE-98EB-3E6ADA1E20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466900" y="4405780"/>
            <a:ext cx="451432" cy="451432"/>
          </a:xfrm>
          <a:prstGeom prst="rect">
            <a:avLst/>
          </a:prstGeom>
        </p:spPr>
      </p:pic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719DF40F-7D18-4AEB-B04C-9870555D2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22" name="Рисунок 21" descr="Маркер со сплошной заливкой">
            <a:extLst>
              <a:ext uri="{FF2B5EF4-FFF2-40B4-BE49-F238E27FC236}">
                <a16:creationId xmlns:a16="http://schemas.microsoft.com/office/drawing/2014/main" id="{4ED5FF47-3077-68B2-2749-7F57B22D71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7086" y="3045276"/>
            <a:ext cx="531308" cy="531308"/>
          </a:xfrm>
          <a:prstGeom prst="rect">
            <a:avLst/>
          </a:prstGeom>
        </p:spPr>
      </p:pic>
      <p:sp>
        <p:nvSpPr>
          <p:cNvPr id="23" name="Текст 7">
            <a:extLst>
              <a:ext uri="{FF2B5EF4-FFF2-40B4-BE49-F238E27FC236}">
                <a16:creationId xmlns:a16="http://schemas.microsoft.com/office/drawing/2014/main" id="{F1C0A24F-010C-30E7-79C0-1D633082E21E}"/>
              </a:ext>
            </a:extLst>
          </p:cNvPr>
          <p:cNvSpPr txBox="1">
            <a:spLocks/>
          </p:cNvSpPr>
          <p:nvPr/>
        </p:nvSpPr>
        <p:spPr bwMode="gray">
          <a:xfrm>
            <a:off x="958269" y="3009061"/>
            <a:ext cx="4518891" cy="7691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420</a:t>
            </a:r>
            <a:r>
              <a:rPr lang="ru-RU" sz="2000" b="1" dirty="0"/>
              <a:t>138</a:t>
            </a:r>
            <a:r>
              <a:rPr lang="en-US" sz="2000" b="1" dirty="0"/>
              <a:t>,</a:t>
            </a:r>
            <a:r>
              <a:rPr lang="ru-RU" sz="2000" b="1" dirty="0"/>
              <a:t> Республика Татарстан,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/>
              <a:t>г. Казань, ул. Рихарда Зорге, д.66 В</a:t>
            </a:r>
            <a:endParaRPr lang="en-US" sz="20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3819" y="4984234"/>
            <a:ext cx="36763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Шамсутдинова Элеонора Галеевна</a:t>
            </a:r>
          </a:p>
          <a:p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Менеджер - логист</a:t>
            </a:r>
          </a:p>
          <a:p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ООО «КАТ ЛОГИСТИК»</a:t>
            </a:r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B696000-2DA6-901A-5042-9DFEBD1F9F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354" r="92479">
                        <a14:foregroundMark x1="5417" y1="36500" x2="5417" y2="39400"/>
                        <a14:foregroundMark x1="81963" y1="38000" x2="92479" y2="38200"/>
                        <a14:foregroundMark x1="28043" y1="38900" x2="41364" y2="39300"/>
                        <a14:foregroundMark x1="17272" y1="50900" x2="29892" y2="50000"/>
                        <a14:foregroundMark x1="19567" y1="61600" x2="19567" y2="61600"/>
                        <a14:foregroundMark x1="19822" y1="74900" x2="19822" y2="74900"/>
                        <a14:foregroundMark x1="27597" y1="75300" x2="27597" y2="75300"/>
                        <a14:foregroundMark x1="39197" y1="71800" x2="39197" y2="71800"/>
                        <a14:foregroundMark x1="49012" y1="71600" x2="49012" y2="71600"/>
                        <a14:foregroundMark x1="59783" y1="72700" x2="59783" y2="72700"/>
                        <a14:foregroundMark x1="71638" y1="72000" x2="71638" y2="72000"/>
                        <a14:foregroundMark x1="80561" y1="74200" x2="80561" y2="74200"/>
                        <a14:foregroundMark x1="91714" y1="74200" x2="91714" y2="74200"/>
                        <a14:backgroundMark x1="83238" y1="74000" x2="83238" y2="74000"/>
                      </a14:backgroundRemoval>
                    </a14:imgEffect>
                    <a14:imgEffect>
                      <a14:brightnessContrast bright="26000"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024" y="629121"/>
            <a:ext cx="3574716" cy="22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262_TF66835393" id="{65F58A1D-EB05-44CB-9085-FD2B20E62064}" vid="{D25AC99C-4738-49CA-8EF6-285053D22B2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FCFEE3-59F5-490C-AC74-047FF9F6A8FC}">
  <ds:schemaRefs>
    <ds:schemaRef ds:uri="http://schemas.microsoft.com/office/infopath/2007/PartnerControls"/>
    <ds:schemaRef ds:uri="16c05727-aa75-4e4a-9b5f-8a80a1165891"/>
    <ds:schemaRef ds:uri="71af3243-3dd4-4a8d-8c0d-dd76da1f02a5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(синие сферы)</Template>
  <TotalTime>362</TotalTime>
  <Words>512</Words>
  <Application>Microsoft Office PowerPoint</Application>
  <PresentationFormat>Широкоэкранный</PresentationFormat>
  <Paragraphs>93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YS Text</vt:lpstr>
      <vt:lpstr>Тема Office</vt:lpstr>
      <vt:lpstr>КОММЕРЧЕСКОЕ  ПРЕДЛОЖЕНИЕ</vt:lpstr>
      <vt:lpstr>О нас</vt:lpstr>
      <vt:lpstr>О компании в цифрах:</vt:lpstr>
      <vt:lpstr>Наши партнеры</vt:lpstr>
      <vt:lpstr> - 4 представительства в России; - БОЛЕЕ 1500 перевозок в месяц - Средний опыт работы сотрудников в логистике ОТ 10-ТИ лет География наших перевозок: - Все регионы России - Все страны СНГ - Некоторые страны Европы наши ПАРТНЁРЫ: ARMSTRONG, КNAUF, DANAFLEX, NEFIS, М-Видео, Завод им. Горького,  DANONE, GRAND LINE,  ТЕХНОНИКОЛЬ, KAMAZ, ХОЛДИНГ АКВА, СТАРЫЙ ИСТОЧНИК, ОБНИНСКОРГСИНТЕЗ И ДРУГИЕ… </vt:lpstr>
      <vt:lpstr>Деятельность</vt:lpstr>
      <vt:lpstr>Дополнительные услуги</vt:lpstr>
      <vt:lpstr>Филиалы:  Казань Ростов-на-дону Заинск волжск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Коммерческое предложение</dc:title>
  <dc:creator>Евгения Шевелева</dc:creator>
  <cp:lastModifiedBy>LOG KAT</cp:lastModifiedBy>
  <cp:revision>17</cp:revision>
  <dcterms:created xsi:type="dcterms:W3CDTF">2022-06-24T08:03:22Z</dcterms:created>
  <dcterms:modified xsi:type="dcterms:W3CDTF">2023-10-06T08:34:51Z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