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4" r:id="rId2"/>
    <p:sldId id="282" r:id="rId3"/>
  </p:sldIdLst>
  <p:sldSz cx="9906000" cy="6858000" type="A4"/>
  <p:notesSz cx="9144000" cy="6858000"/>
  <p:defaultTextStyle>
    <a:defPPr>
      <a:defRPr lang="ru-RU"/>
    </a:defPPr>
    <a:lvl1pPr marL="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1pPr>
    <a:lvl2pPr marL="53637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2pPr>
    <a:lvl3pPr marL="1072743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3pPr>
    <a:lvl4pPr marL="1609115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4pPr>
    <a:lvl5pPr marL="2145487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5pPr>
    <a:lvl6pPr marL="2681859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446" y="108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3C0B3-8B23-47A6-B48D-09DE803D5FFB}" type="datetimeFigureOut">
              <a:rPr lang="ru-RU" smtClean="0"/>
              <a:t>15.08.2025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EF2FF-46D3-4D54-9541-57613C56D81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2893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66AC6-30F3-44C6-9CF6-34BA0FA2BBFB}" type="datetimeFigureOut">
              <a:rPr lang="ru-RU" smtClean="0"/>
              <a:t>15.08.2025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A2D79-67F3-41FE-9A96-36ADF3088FE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1496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1pPr>
    <a:lvl2pPr marL="536372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2pPr>
    <a:lvl3pPr marL="1072743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3pPr>
    <a:lvl4pPr marL="1609115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4pPr>
    <a:lvl5pPr marL="2145487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5pPr>
    <a:lvl6pPr marL="2681859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A2D79-67F3-41FE-9A96-36ADF3088FE4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3970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A2D79-67F3-41FE-9A96-36ADF3088FE4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6109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4"/>
            <a:ext cx="84201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93C99-7257-4D18-84E0-284FDD5A3F38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2504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35AF-D327-4AD7-B8A9-693F713B41EA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599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06377"/>
            <a:ext cx="2228850" cy="438785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06377"/>
            <a:ext cx="6521450" cy="43878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AE8F-27F1-4E5C-A375-B73381815FF6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939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41B36-5DE4-43C9-A2CC-1203F485CCD3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0463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58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1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772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027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286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542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800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056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1D35-B4A3-406C-9624-3784909044D9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903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200153"/>
            <a:ext cx="4375150" cy="3394075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200153"/>
            <a:ext cx="4375150" cy="3394075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16F8-3614-4C26-9900-C203DBA356B2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90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3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58" indent="0">
              <a:buNone/>
              <a:defRPr sz="2167" b="1"/>
            </a:lvl2pPr>
            <a:lvl3pPr marL="990514" indent="0">
              <a:buNone/>
              <a:defRPr sz="1950" b="1"/>
            </a:lvl3pPr>
            <a:lvl4pPr marL="1485772" indent="0">
              <a:buNone/>
              <a:defRPr sz="1733" b="1"/>
            </a:lvl4pPr>
            <a:lvl5pPr marL="1981027" indent="0">
              <a:buNone/>
              <a:defRPr sz="1733" b="1"/>
            </a:lvl5pPr>
            <a:lvl6pPr marL="2476286" indent="0">
              <a:buNone/>
              <a:defRPr sz="1733" b="1"/>
            </a:lvl6pPr>
            <a:lvl7pPr marL="2971542" indent="0">
              <a:buNone/>
              <a:defRPr sz="1733" b="1"/>
            </a:lvl7pPr>
            <a:lvl8pPr marL="3466800" indent="0">
              <a:buNone/>
              <a:defRPr sz="1733" b="1"/>
            </a:lvl8pPr>
            <a:lvl9pPr marL="3962056" indent="0">
              <a:buNone/>
              <a:defRPr sz="17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9" y="1535113"/>
            <a:ext cx="4378590" cy="639763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58" indent="0">
              <a:buNone/>
              <a:defRPr sz="2167" b="1"/>
            </a:lvl2pPr>
            <a:lvl3pPr marL="990514" indent="0">
              <a:buNone/>
              <a:defRPr sz="1950" b="1"/>
            </a:lvl3pPr>
            <a:lvl4pPr marL="1485772" indent="0">
              <a:buNone/>
              <a:defRPr sz="1733" b="1"/>
            </a:lvl4pPr>
            <a:lvl5pPr marL="1981027" indent="0">
              <a:buNone/>
              <a:defRPr sz="1733" b="1"/>
            </a:lvl5pPr>
            <a:lvl6pPr marL="2476286" indent="0">
              <a:buNone/>
              <a:defRPr sz="1733" b="1"/>
            </a:lvl6pPr>
            <a:lvl7pPr marL="2971542" indent="0">
              <a:buNone/>
              <a:defRPr sz="1733" b="1"/>
            </a:lvl7pPr>
            <a:lvl8pPr marL="3466800" indent="0">
              <a:buNone/>
              <a:defRPr sz="1733" b="1"/>
            </a:lvl8pPr>
            <a:lvl9pPr marL="3962056" indent="0">
              <a:buNone/>
              <a:defRPr sz="17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9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51DE-2B43-4CB8-A995-82479B1103F0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1197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150B-A100-4378-B175-FF82DAF5D672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7278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200EB-BF39-4E7E-B268-94FEC393DA5F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363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10" y="273049"/>
            <a:ext cx="3259006" cy="1162051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9" y="273060"/>
            <a:ext cx="5537730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10" y="1435104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58" indent="0">
              <a:buNone/>
              <a:defRPr sz="1300"/>
            </a:lvl2pPr>
            <a:lvl3pPr marL="990514" indent="0">
              <a:buNone/>
              <a:defRPr sz="1083"/>
            </a:lvl3pPr>
            <a:lvl4pPr marL="1485772" indent="0">
              <a:buNone/>
              <a:defRPr sz="975"/>
            </a:lvl4pPr>
            <a:lvl5pPr marL="1981027" indent="0">
              <a:buNone/>
              <a:defRPr sz="975"/>
            </a:lvl5pPr>
            <a:lvl6pPr marL="2476286" indent="0">
              <a:buNone/>
              <a:defRPr sz="975"/>
            </a:lvl6pPr>
            <a:lvl7pPr marL="2971542" indent="0">
              <a:buNone/>
              <a:defRPr sz="975"/>
            </a:lvl7pPr>
            <a:lvl8pPr marL="3466800" indent="0">
              <a:buNone/>
              <a:defRPr sz="975"/>
            </a:lvl8pPr>
            <a:lvl9pPr marL="3962056" indent="0">
              <a:buNone/>
              <a:defRPr sz="9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1662B-43FC-495D-9DC7-51B4818BA98F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5311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9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58" indent="0">
              <a:buNone/>
              <a:defRPr sz="3033"/>
            </a:lvl2pPr>
            <a:lvl3pPr marL="990514" indent="0">
              <a:buNone/>
              <a:defRPr sz="2600"/>
            </a:lvl3pPr>
            <a:lvl4pPr marL="1485772" indent="0">
              <a:buNone/>
              <a:defRPr sz="2167"/>
            </a:lvl4pPr>
            <a:lvl5pPr marL="1981027" indent="0">
              <a:buNone/>
              <a:defRPr sz="2167"/>
            </a:lvl5pPr>
            <a:lvl6pPr marL="2476286" indent="0">
              <a:buNone/>
              <a:defRPr sz="2167"/>
            </a:lvl6pPr>
            <a:lvl7pPr marL="2971542" indent="0">
              <a:buNone/>
              <a:defRPr sz="2167"/>
            </a:lvl7pPr>
            <a:lvl8pPr marL="3466800" indent="0">
              <a:buNone/>
              <a:defRPr sz="2167"/>
            </a:lvl8pPr>
            <a:lvl9pPr marL="3962056" indent="0">
              <a:buNone/>
              <a:defRPr sz="2167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6"/>
            <a:ext cx="5943600" cy="804863"/>
          </a:xfrm>
        </p:spPr>
        <p:txBody>
          <a:bodyPr/>
          <a:lstStyle>
            <a:lvl1pPr marL="0" indent="0">
              <a:buNone/>
              <a:defRPr sz="1517"/>
            </a:lvl1pPr>
            <a:lvl2pPr marL="495258" indent="0">
              <a:buNone/>
              <a:defRPr sz="1300"/>
            </a:lvl2pPr>
            <a:lvl3pPr marL="990514" indent="0">
              <a:buNone/>
              <a:defRPr sz="1083"/>
            </a:lvl3pPr>
            <a:lvl4pPr marL="1485772" indent="0">
              <a:buNone/>
              <a:defRPr sz="975"/>
            </a:lvl4pPr>
            <a:lvl5pPr marL="1981027" indent="0">
              <a:buNone/>
              <a:defRPr sz="975"/>
            </a:lvl5pPr>
            <a:lvl6pPr marL="2476286" indent="0">
              <a:buNone/>
              <a:defRPr sz="975"/>
            </a:lvl6pPr>
            <a:lvl7pPr marL="2971542" indent="0">
              <a:buNone/>
              <a:defRPr sz="975"/>
            </a:lvl7pPr>
            <a:lvl8pPr marL="3466800" indent="0">
              <a:buNone/>
              <a:defRPr sz="975"/>
            </a:lvl8pPr>
            <a:lvl9pPr marL="3962056" indent="0">
              <a:buNone/>
              <a:defRPr sz="9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5D88-A81C-436A-BA25-2B4825A8F41B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163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AC24F-AC90-47FC-88A3-6E4F30BD68C8}" type="datetime1">
              <a:rPr lang="ru-RU" smtClean="0"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8257F-4D96-4311-9F36-A8E135CF02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480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90514" rtl="0" eaLnBrk="1" latinLnBrk="0" hangingPunct="1"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43" indent="-371443" algn="l" defTabSz="99051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793" indent="-309537" algn="l" defTabSz="990514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143" indent="-247628" algn="l" defTabSz="9905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399" indent="-247628" algn="l" defTabSz="990514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657" indent="-247628" algn="l" defTabSz="990514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3916" indent="-247628" algn="l" defTabSz="9905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172" indent="-247628" algn="l" defTabSz="9905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430" indent="-247628" algn="l" defTabSz="9905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685" indent="-247628" algn="l" defTabSz="9905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90514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58" algn="l" defTabSz="990514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14" algn="l" defTabSz="990514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772" algn="l" defTabSz="990514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027" algn="l" defTabSz="990514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286" algn="l" defTabSz="990514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42" algn="l" defTabSz="990514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800" algn="l" defTabSz="990514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056" algn="l" defTabSz="990514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194449" y="486509"/>
            <a:ext cx="4703739" cy="1144347"/>
          </a:xfrm>
          <a:prstGeom prst="rect">
            <a:avLst/>
          </a:prstGeom>
        </p:spPr>
        <p:txBody>
          <a:bodyPr wrap="square" lIns="36000" tIns="0" rIns="36000" bIns="36000">
            <a:spAutoFit/>
          </a:bodyPr>
          <a:lstStyle/>
          <a:p>
            <a:pPr marL="0" lvl="1" algn="just" fontAlgn="base">
              <a:spcBef>
                <a:spcPct val="0"/>
              </a:spcBef>
              <a:buClr>
                <a:srgbClr val="00B050"/>
              </a:buClr>
              <a:defRPr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Услуги для производителей и поставщиков, ведущих торговую деятельность на условиях отсрочки платежа, которые включают финансирование под уступку денежных требований к дебитору, и услуги управления дебиторской задолженностью, мониторинга финансового состояния дебиторов, исключения риска неплатежа.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840784" y="3720020"/>
            <a:ext cx="2262251" cy="275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192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692897" y="3720020"/>
            <a:ext cx="1716191" cy="275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192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92029" y="486509"/>
            <a:ext cx="4712441" cy="1293106"/>
          </a:xfrm>
          <a:prstGeom prst="rect">
            <a:avLst/>
          </a:prstGeom>
        </p:spPr>
        <p:txBody>
          <a:bodyPr wrap="square" lIns="36000" tIns="0" rIns="36000" bIns="36000">
            <a:spAutoFit/>
          </a:bodyPr>
          <a:lstStyle/>
          <a:p>
            <a:pPr algn="just">
              <a:lnSpc>
                <a:spcPts val="1400"/>
              </a:lnSpc>
              <a:buClr>
                <a:srgbClr val="00B050"/>
              </a:buClr>
              <a:defRPr/>
            </a:pPr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Факторинг с регрессом</a:t>
            </a:r>
            <a:r>
              <a:rPr lang="en-US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: </a:t>
            </a:r>
            <a:endParaRPr lang="ru-RU" sz="12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algn="just">
              <a:lnSpc>
                <a:spcPts val="1400"/>
              </a:lnSpc>
              <a:buClr>
                <a:srgbClr val="00B050"/>
              </a:buClr>
              <a:defRPr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предназначен для привлечения финансирования на любые цели</a:t>
            </a:r>
          </a:p>
          <a:p>
            <a:pPr algn="just">
              <a:lnSpc>
                <a:spcPts val="1400"/>
              </a:lnSpc>
              <a:buClr>
                <a:srgbClr val="00B050"/>
              </a:buClr>
              <a:defRPr/>
            </a:pPr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Факторинг без регресса: </a:t>
            </a:r>
          </a:p>
          <a:p>
            <a:pPr algn="just">
              <a:lnSpc>
                <a:spcPts val="1400"/>
              </a:lnSpc>
              <a:buClr>
                <a:srgbClr val="00B050"/>
              </a:buClr>
              <a:defRPr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предназначен для привлечения финансирования на любые цели и исключения рисков возможных неплатежей от покупателей (дебиторов)</a:t>
            </a:r>
          </a:p>
        </p:txBody>
      </p:sp>
      <p:sp>
        <p:nvSpPr>
          <p:cNvPr id="31" name="Прямоугольник 4"/>
          <p:cNvSpPr/>
          <p:nvPr/>
        </p:nvSpPr>
        <p:spPr>
          <a:xfrm>
            <a:off x="1619308" y="1800468"/>
            <a:ext cx="32904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39000" tIns="72000" rIns="39000">
            <a:noAutofit/>
          </a:bodyPr>
          <a:lstStyle/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Привлечение финансирования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Быстрая конвертация дебиторской задолженности в оборотные средства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Удовлетворение запросов покупателей об отсрочках платежа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Управление поступлениями денежных средств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Защита от рисков задержки платежей от покупателей (безрегрессный факторинг)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0470" y="1800468"/>
            <a:ext cx="1368000" cy="234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39000" tIns="72000" rIns="0" rtlCol="0">
            <a:noAutofit/>
          </a:bodyPr>
          <a:lstStyle/>
          <a:p>
            <a:pPr>
              <a:lnSpc>
                <a:spcPts val="1600"/>
              </a:lnSpc>
              <a:spcAft>
                <a:spcPts val="433"/>
              </a:spcAft>
              <a:buSzPct val="100000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Общие преимущества факторинга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0469" y="4200699"/>
            <a:ext cx="1368000" cy="25406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39000" tIns="72000" rIns="0" rtlCol="0">
            <a:noAutofit/>
          </a:bodyPr>
          <a:lstStyle>
            <a:defPPr>
              <a:defRPr lang="ru-RU"/>
            </a:defPPr>
            <a:lvl1pPr>
              <a:lnSpc>
                <a:spcPct val="150000"/>
              </a:lnSpc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>
              <a:lnSpc>
                <a:spcPts val="1600"/>
              </a:lnSpc>
              <a:spcAft>
                <a:spcPts val="433"/>
              </a:spcAft>
              <a:buSzPct val="100000"/>
            </a:pPr>
            <a:r>
              <a:rPr lang="ru-RU" sz="1200" dirty="0">
                <a:solidFill>
                  <a:srgbClr val="002060"/>
                </a:solidFill>
              </a:rPr>
              <a:t>Преимущества факторинга перед кредитом или овердрафтом</a:t>
            </a:r>
          </a:p>
        </p:txBody>
      </p:sp>
      <p:sp>
        <p:nvSpPr>
          <p:cNvPr id="34" name="Прямоугольник 4"/>
          <p:cNvSpPr/>
          <p:nvPr/>
        </p:nvSpPr>
        <p:spPr>
          <a:xfrm>
            <a:off x="1613811" y="4200699"/>
            <a:ext cx="3290400" cy="25406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39000" tIns="72000" rIns="39000">
            <a:noAutofit/>
          </a:bodyPr>
          <a:lstStyle/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Высокая вероятность установления лимита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Быстрое принятие решения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Финансирование на любые цели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Без залогов и поручителей</a:t>
            </a:r>
            <a:endParaRPr lang="en-US" sz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Ограниченный список документов для принятия решения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Без оборотов по счету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Бессрочный договор</a:t>
            </a:r>
          </a:p>
        </p:txBody>
      </p:sp>
      <p:sp>
        <p:nvSpPr>
          <p:cNvPr id="35" name="Прямоугольник 4"/>
          <p:cNvSpPr/>
          <p:nvPr/>
        </p:nvSpPr>
        <p:spPr>
          <a:xfrm>
            <a:off x="6416626" y="1800468"/>
            <a:ext cx="3291742" cy="38043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39000" tIns="39600" rIns="0">
            <a:noAutofit/>
          </a:bodyPr>
          <a:lstStyle/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Лимит на клиента не ограничен, зависит от размера дебиторской задолженности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Финансирование до 100% от размера дебиторской задолженности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Отсрочка платежа по договору поставки до 180 дней, период ожидания до 60 дней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Фиксированная или плавающая ставка вознаграждения (с привязкой с ключевой ставке Банка России)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Индивидуальные тарифы</a:t>
            </a:r>
          </a:p>
          <a:p>
            <a:pPr marL="185732" indent="-185732">
              <a:lnSpc>
                <a:spcPts val="1600"/>
              </a:lnSpc>
              <a:spcAft>
                <a:spcPts val="433"/>
              </a:spcAft>
              <a:buSzPct val="100000"/>
              <a:buFont typeface="Verdana" panose="020B0604030504040204" pitchFamily="34" charset="0"/>
              <a:buChar char="●"/>
            </a:pPr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Полный набор прочих финансовых продуктов и услуг в одном месте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976419" y="1800468"/>
            <a:ext cx="1368000" cy="380434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39000" rIns="0" rtlCol="0">
            <a:noAutofit/>
          </a:bodyPr>
          <a:lstStyle/>
          <a:p>
            <a:pPr>
              <a:lnSpc>
                <a:spcPts val="1600"/>
              </a:lnSpc>
              <a:spcAft>
                <a:spcPts val="433"/>
              </a:spcAft>
              <a:buSzPct val="100000"/>
            </a:pPr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Преимущества Уралсиба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97626" y="5667947"/>
            <a:ext cx="4710742" cy="1073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39000" tIns="0" rIns="36000" rtlCol="0">
            <a:noAutofit/>
          </a:bodyPr>
          <a:lstStyle/>
          <a:p>
            <a:r>
              <a:rPr lang="ru-RU" sz="1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Контакты</a:t>
            </a:r>
          </a:p>
          <a:p>
            <a:pPr>
              <a:lnSpc>
                <a:spcPts val="1100"/>
              </a:lnSpc>
            </a:pPr>
            <a:r>
              <a:rPr lang="ru-RU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Общие вопросы,	Петухов </a:t>
            </a:r>
            <a:r>
              <a:rPr lang="ru-RU" sz="110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Андрей Валерьевич</a:t>
            </a:r>
            <a:endParaRPr lang="ru-RU" sz="11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1100"/>
              </a:lnSpc>
            </a:pPr>
            <a:r>
              <a:rPr lang="ru-RU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клиентский менеджер:	Тел.:</a:t>
            </a:r>
            <a:r>
              <a:rPr lang="en-US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+7 (915)1218159</a:t>
            </a:r>
            <a:endParaRPr lang="ru-RU" sz="11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1100"/>
              </a:lnSpc>
            </a:pPr>
            <a:r>
              <a:rPr lang="ru-RU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	</a:t>
            </a:r>
            <a:r>
              <a:rPr lang="en-US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E-mail</a:t>
            </a:r>
            <a:r>
              <a:rPr lang="ru-RU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en-US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PetukhovAV@uralsib.ru</a:t>
            </a:r>
            <a:endParaRPr lang="ru-RU" sz="11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1100"/>
              </a:lnSpc>
            </a:pPr>
            <a:r>
              <a:rPr lang="ru-RU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Вопросы по процессу	Старцева Елена Юрьевна</a:t>
            </a:r>
          </a:p>
          <a:p>
            <a:pPr>
              <a:lnSpc>
                <a:spcPts val="1100"/>
              </a:lnSpc>
            </a:pPr>
            <a:r>
              <a:rPr lang="ru-RU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документации:	Тел.: </a:t>
            </a:r>
            <a:r>
              <a:rPr lang="en-US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+7 495 7</a:t>
            </a:r>
            <a:r>
              <a:rPr lang="ru-RU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851212, доб.:4985</a:t>
            </a:r>
          </a:p>
          <a:p>
            <a:pPr>
              <a:lnSpc>
                <a:spcPts val="1100"/>
              </a:lnSpc>
            </a:pPr>
            <a:r>
              <a:rPr lang="ru-RU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	</a:t>
            </a:r>
            <a:r>
              <a:rPr lang="en-US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</a:t>
            </a:r>
            <a:r>
              <a:rPr lang="ru-RU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</a:t>
            </a:r>
            <a:r>
              <a:rPr lang="en-US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mail:</a:t>
            </a:r>
            <a:r>
              <a:rPr lang="ru-RU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StartsevaEY@uralsib.ru</a:t>
            </a:r>
            <a:endParaRPr lang="ru-RU" sz="11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38" name="Straight Connector 25"/>
          <p:cNvCxnSpPr/>
          <p:nvPr/>
        </p:nvCxnSpPr>
        <p:spPr>
          <a:xfrm>
            <a:off x="200470" y="1762202"/>
            <a:ext cx="9504000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218734" y="173586"/>
            <a:ext cx="163060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lvl="1" algn="just" fontAlgn="base">
              <a:spcBef>
                <a:spcPct val="0"/>
              </a:spcBef>
              <a:spcAft>
                <a:spcPts val="433"/>
              </a:spcAft>
              <a:buClr>
                <a:srgbClr val="00B050"/>
              </a:buClr>
              <a:defRPr/>
            </a:pPr>
            <a:r>
              <a:rPr lang="ru-RU" sz="1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Факторинг</a:t>
            </a:r>
          </a:p>
        </p:txBody>
      </p:sp>
      <p:pic>
        <p:nvPicPr>
          <p:cNvPr id="17" name="Picture 11">
            <a:extLst>
              <a:ext uri="{FF2B5EF4-FFF2-40B4-BE49-F238E27FC236}">
                <a16:creationId xmlns:a16="http://schemas.microsoft.com/office/drawing/2014/main" id="{8D6EDF87-D9E9-2F43-B960-E4ABF4B88D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3630" y="8096"/>
            <a:ext cx="1443000" cy="44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02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0"/>
          <p:cNvSpPr txBox="1"/>
          <p:nvPr/>
        </p:nvSpPr>
        <p:spPr>
          <a:xfrm>
            <a:off x="153200" y="5703920"/>
            <a:ext cx="94581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*На всех стадиях факторинговой сделки допустимо применение онлайн-платформ, обеспечивающих юридически значимый электронный документооборот (ЮЗЭДО) между участниками факторинговой сделки (клиент, дебитор, банк) за счет применения квалифицированной электронной подписи. Онлайн-платформы (</a:t>
            </a:r>
            <a:r>
              <a:rPr lang="ru-RU" sz="1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факторинговые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платформы): </a:t>
            </a:r>
            <a:r>
              <a:rPr lang="ru-RU" sz="1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Диадок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, Контур–Факторинг, </a:t>
            </a:r>
            <a:r>
              <a:rPr lang="en-US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Factor Plat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,</a:t>
            </a:r>
            <a:r>
              <a:rPr lang="en-US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Factorin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 (иные платформы по согласованию с банком).</a:t>
            </a:r>
          </a:p>
          <a:p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**Если клиент просит изменить условия финансирования или добавить нового дебитора, то Банк запрашивает и анализирует документы, открывает лимит на нового дебитора без заключения дополнительных соглашений.</a:t>
            </a:r>
            <a:endParaRPr lang="ru-RU" sz="1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20503" y="164760"/>
            <a:ext cx="492126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Путь финансирования сделки*</a:t>
            </a:r>
          </a:p>
        </p:txBody>
      </p:sp>
      <p:pic>
        <p:nvPicPr>
          <p:cNvPr id="83" name="Picture 11">
            <a:extLst>
              <a:ext uri="{FF2B5EF4-FFF2-40B4-BE49-F238E27FC236}">
                <a16:creationId xmlns:a16="http://schemas.microsoft.com/office/drawing/2014/main" id="{8D6EDF87-D9E9-2F43-B960-E4ABF4B88D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2789" y="0"/>
            <a:ext cx="1443000" cy="44248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53200" y="546379"/>
            <a:ext cx="9626803" cy="165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1" name="TextBox 90"/>
          <p:cNvSpPr txBox="1"/>
          <p:nvPr/>
        </p:nvSpPr>
        <p:spPr>
          <a:xfrm>
            <a:off x="199060" y="559972"/>
            <a:ext cx="93798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Установление лимита и подписание договора факторинга**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1339126" y="1876972"/>
            <a:ext cx="8277302" cy="138499"/>
            <a:chOff x="1176557" y="2202228"/>
            <a:chExt cx="8277302" cy="138499"/>
          </a:xfrm>
        </p:grpSpPr>
        <p:sp>
          <p:nvSpPr>
            <p:cNvPr id="38" name="TextBox 37"/>
            <p:cNvSpPr txBox="1"/>
            <p:nvPr/>
          </p:nvSpPr>
          <p:spPr>
            <a:xfrm>
              <a:off x="1176557" y="2202228"/>
              <a:ext cx="426399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Клиент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054847" y="2202228"/>
              <a:ext cx="290144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Банк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336137" y="2202228"/>
              <a:ext cx="870431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Клиент и Банк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511597" y="2202228"/>
              <a:ext cx="870431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Клиент и Банк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8001538" y="2202228"/>
              <a:ext cx="1452321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Клиент, Банк и Дебитор</a:t>
              </a:r>
            </a:p>
          </p:txBody>
        </p:sp>
      </p:grpSp>
      <p:sp>
        <p:nvSpPr>
          <p:cNvPr id="103" name="Прямоугольник 102"/>
          <p:cNvSpPr/>
          <p:nvPr/>
        </p:nvSpPr>
        <p:spPr>
          <a:xfrm>
            <a:off x="153200" y="2294061"/>
            <a:ext cx="9626803" cy="165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4" name="TextBox 103"/>
          <p:cNvSpPr txBox="1"/>
          <p:nvPr/>
        </p:nvSpPr>
        <p:spPr>
          <a:xfrm>
            <a:off x="199060" y="2298606"/>
            <a:ext cx="93739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Финансирование</a:t>
            </a:r>
          </a:p>
        </p:txBody>
      </p:sp>
      <p:grpSp>
        <p:nvGrpSpPr>
          <p:cNvPr id="115" name="Группа 114"/>
          <p:cNvGrpSpPr/>
          <p:nvPr/>
        </p:nvGrpSpPr>
        <p:grpSpPr>
          <a:xfrm>
            <a:off x="1339126" y="3658503"/>
            <a:ext cx="4021542" cy="156439"/>
            <a:chOff x="1176557" y="2184288"/>
            <a:chExt cx="4021542" cy="156439"/>
          </a:xfrm>
        </p:grpSpPr>
        <p:sp>
          <p:nvSpPr>
            <p:cNvPr id="116" name="TextBox 115"/>
            <p:cNvSpPr txBox="1"/>
            <p:nvPr/>
          </p:nvSpPr>
          <p:spPr>
            <a:xfrm>
              <a:off x="1176557" y="2202228"/>
              <a:ext cx="426399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Клиент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2764920" y="2184288"/>
              <a:ext cx="944169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Банк и Дебитор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907955" y="2202228"/>
              <a:ext cx="290144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Банк</a:t>
              </a:r>
            </a:p>
          </p:txBody>
        </p:sp>
      </p:grpSp>
      <p:sp>
        <p:nvSpPr>
          <p:cNvPr id="121" name="Прямоугольник 120"/>
          <p:cNvSpPr/>
          <p:nvPr/>
        </p:nvSpPr>
        <p:spPr>
          <a:xfrm>
            <a:off x="153200" y="4033026"/>
            <a:ext cx="9626803" cy="165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2" name="TextBox 121"/>
          <p:cNvSpPr txBox="1"/>
          <p:nvPr/>
        </p:nvSpPr>
        <p:spPr>
          <a:xfrm>
            <a:off x="199060" y="4037571"/>
            <a:ext cx="94191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Оплата поставок и возврат финансирования</a:t>
            </a:r>
          </a:p>
        </p:txBody>
      </p:sp>
      <p:grpSp>
        <p:nvGrpSpPr>
          <p:cNvPr id="133" name="Группа 132"/>
          <p:cNvGrpSpPr/>
          <p:nvPr/>
        </p:nvGrpSpPr>
        <p:grpSpPr>
          <a:xfrm>
            <a:off x="1339126" y="5341045"/>
            <a:ext cx="5757310" cy="166984"/>
            <a:chOff x="1176557" y="2173743"/>
            <a:chExt cx="5757310" cy="166984"/>
          </a:xfrm>
        </p:grpSpPr>
        <p:sp>
          <p:nvSpPr>
            <p:cNvPr id="134" name="TextBox 133"/>
            <p:cNvSpPr txBox="1"/>
            <p:nvPr/>
          </p:nvSpPr>
          <p:spPr>
            <a:xfrm>
              <a:off x="1176557" y="2202228"/>
              <a:ext cx="290144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Банк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941835" y="2184288"/>
              <a:ext cx="500137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Дебитор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6643723" y="2173743"/>
              <a:ext cx="290144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Банк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4913864" y="2184287"/>
              <a:ext cx="290144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Банк</a:t>
              </a: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892333" y="920958"/>
            <a:ext cx="8803456" cy="792000"/>
            <a:chOff x="518344" y="930767"/>
            <a:chExt cx="8803456" cy="792000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518344" y="930767"/>
              <a:ext cx="8803456" cy="792000"/>
              <a:chOff x="1455303" y="1287488"/>
              <a:chExt cx="8803456" cy="792000"/>
            </a:xfrm>
          </p:grpSpPr>
          <p:sp>
            <p:nvSpPr>
              <p:cNvPr id="81" name="Блок-схема: процесс 80"/>
              <p:cNvSpPr/>
              <p:nvPr/>
            </p:nvSpPr>
            <p:spPr>
              <a:xfrm>
                <a:off x="1455303" y="1287488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Передача заявки на факторинг и комплект документов в Банк</a:t>
                </a:r>
              </a:p>
            </p:txBody>
          </p:sp>
          <p:sp>
            <p:nvSpPr>
              <p:cNvPr id="86" name="Блок-схема: процесс 85"/>
              <p:cNvSpPr/>
              <p:nvPr/>
            </p:nvSpPr>
            <p:spPr>
              <a:xfrm>
                <a:off x="6898992" y="1287488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Подписание </a:t>
                </a:r>
                <a:endParaRPr lang="ru-RU" sz="900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договора факторинга</a:t>
                </a:r>
              </a:p>
            </p:txBody>
          </p:sp>
          <p:sp>
            <p:nvSpPr>
              <p:cNvPr id="87" name="Блок-схема: процесс 86"/>
              <p:cNvSpPr/>
              <p:nvPr/>
            </p:nvSpPr>
            <p:spPr>
              <a:xfrm>
                <a:off x="3260657" y="1287488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Решение  о лимите</a:t>
                </a:r>
              </a:p>
            </p:txBody>
          </p:sp>
          <p:sp>
            <p:nvSpPr>
              <p:cNvPr id="88" name="Блок-схема: процесс 87"/>
              <p:cNvSpPr/>
              <p:nvPr/>
            </p:nvSpPr>
            <p:spPr>
              <a:xfrm>
                <a:off x="5066011" y="1287488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Согласование вознаграждения за факторинг</a:t>
                </a:r>
              </a:p>
            </p:txBody>
          </p:sp>
          <p:sp>
            <p:nvSpPr>
              <p:cNvPr id="89" name="Блок-схема: процесс 88"/>
              <p:cNvSpPr/>
              <p:nvPr/>
            </p:nvSpPr>
            <p:spPr>
              <a:xfrm>
                <a:off x="8752315" y="1287488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Подписание уведомления об уступке (акцепт дебитора)</a:t>
                </a:r>
              </a:p>
            </p:txBody>
          </p:sp>
          <p:cxnSp>
            <p:nvCxnSpPr>
              <p:cNvPr id="56" name="Прямая со стрелкой 55"/>
              <p:cNvCxnSpPr/>
              <p:nvPr/>
            </p:nvCxnSpPr>
            <p:spPr>
              <a:xfrm flipV="1">
                <a:off x="2951248" y="1692098"/>
                <a:ext cx="324000" cy="0"/>
              </a:xfrm>
              <a:prstGeom prst="straightConnector1">
                <a:avLst/>
              </a:prstGeom>
              <a:ln w="12700"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Прямая со стрелкой 92"/>
              <p:cNvCxnSpPr/>
              <p:nvPr/>
            </p:nvCxnSpPr>
            <p:spPr>
              <a:xfrm flipV="1">
                <a:off x="4785817" y="1692098"/>
                <a:ext cx="324000" cy="0"/>
              </a:xfrm>
              <a:prstGeom prst="straightConnector1">
                <a:avLst/>
              </a:prstGeom>
              <a:ln w="12700"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Прямая со стрелкой 96"/>
              <p:cNvCxnSpPr/>
              <p:nvPr/>
            </p:nvCxnSpPr>
            <p:spPr>
              <a:xfrm flipV="1">
                <a:off x="6572455" y="1692098"/>
                <a:ext cx="324000" cy="0"/>
              </a:xfrm>
              <a:prstGeom prst="straightConnector1">
                <a:avLst/>
              </a:prstGeom>
              <a:ln w="12700"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Прямая со стрелкой 97"/>
              <p:cNvCxnSpPr/>
              <p:nvPr/>
            </p:nvCxnSpPr>
            <p:spPr>
              <a:xfrm flipV="1">
                <a:off x="8428315" y="1692098"/>
                <a:ext cx="324000" cy="0"/>
              </a:xfrm>
              <a:prstGeom prst="straightConnector1">
                <a:avLst/>
              </a:prstGeom>
              <a:ln w="12700"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" name="TextBox 2"/>
            <p:cNvSpPr txBox="1"/>
            <p:nvPr/>
          </p:nvSpPr>
          <p:spPr>
            <a:xfrm>
              <a:off x="1870349" y="944591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1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651365" y="960006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2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295420" y="950571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4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9137303" y="945947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5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426661" y="946582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3</a:t>
              </a: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892333" y="2726793"/>
            <a:ext cx="5117152" cy="792000"/>
            <a:chOff x="518344" y="2710187"/>
            <a:chExt cx="5117152" cy="792000"/>
          </a:xfrm>
        </p:grpSpPr>
        <p:grpSp>
          <p:nvGrpSpPr>
            <p:cNvPr id="105" name="Группа 104"/>
            <p:cNvGrpSpPr/>
            <p:nvPr/>
          </p:nvGrpSpPr>
          <p:grpSpPr>
            <a:xfrm>
              <a:off x="518344" y="2710187"/>
              <a:ext cx="5117152" cy="792000"/>
              <a:chOff x="653366" y="1261117"/>
              <a:chExt cx="5117152" cy="792000"/>
            </a:xfrm>
          </p:grpSpPr>
          <p:sp>
            <p:nvSpPr>
              <p:cNvPr id="106" name="Блок-схема: процесс 105"/>
              <p:cNvSpPr/>
              <p:nvPr/>
            </p:nvSpPr>
            <p:spPr>
              <a:xfrm>
                <a:off x="653366" y="1261117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Передача реестра поставок и  первичных документов по поставкам в Банк</a:t>
                </a:r>
              </a:p>
            </p:txBody>
          </p:sp>
          <p:sp>
            <p:nvSpPr>
              <p:cNvPr id="108" name="Блок-схема: процесс 107"/>
              <p:cNvSpPr/>
              <p:nvPr/>
            </p:nvSpPr>
            <p:spPr>
              <a:xfrm>
                <a:off x="2458720" y="1261117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Верификация (подтверждение) поставок</a:t>
                </a:r>
              </a:p>
            </p:txBody>
          </p:sp>
          <p:sp>
            <p:nvSpPr>
              <p:cNvPr id="109" name="Блок-схема: процесс 108"/>
              <p:cNvSpPr/>
              <p:nvPr/>
            </p:nvSpPr>
            <p:spPr>
              <a:xfrm>
                <a:off x="4264074" y="1261117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Предоставление финансирования на счет клиента</a:t>
                </a:r>
              </a:p>
            </p:txBody>
          </p:sp>
          <p:cxnSp>
            <p:nvCxnSpPr>
              <p:cNvPr id="111" name="Прямая со стрелкой 110"/>
              <p:cNvCxnSpPr/>
              <p:nvPr/>
            </p:nvCxnSpPr>
            <p:spPr>
              <a:xfrm flipV="1">
                <a:off x="2153902" y="1637351"/>
                <a:ext cx="324000" cy="0"/>
              </a:xfrm>
              <a:prstGeom prst="straightConnector1">
                <a:avLst/>
              </a:prstGeom>
              <a:ln w="12700"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Прямая со стрелкой 111"/>
              <p:cNvCxnSpPr/>
              <p:nvPr/>
            </p:nvCxnSpPr>
            <p:spPr>
              <a:xfrm flipV="1">
                <a:off x="3983880" y="1637351"/>
                <a:ext cx="324000" cy="0"/>
              </a:xfrm>
              <a:prstGeom prst="straightConnector1">
                <a:avLst/>
              </a:prstGeom>
              <a:ln w="12700"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TextBox 56"/>
            <p:cNvSpPr txBox="1"/>
            <p:nvPr/>
          </p:nvSpPr>
          <p:spPr>
            <a:xfrm>
              <a:off x="1860979" y="2746221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1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627144" y="2746221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2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482305" y="2746221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3</a:t>
              </a: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892333" y="4447669"/>
            <a:ext cx="6950133" cy="792000"/>
            <a:chOff x="535791" y="4419185"/>
            <a:chExt cx="6950133" cy="792000"/>
          </a:xfrm>
        </p:grpSpPr>
        <p:grpSp>
          <p:nvGrpSpPr>
            <p:cNvPr id="123" name="Группа 122"/>
            <p:cNvGrpSpPr/>
            <p:nvPr/>
          </p:nvGrpSpPr>
          <p:grpSpPr>
            <a:xfrm>
              <a:off x="535791" y="4419185"/>
              <a:ext cx="6950133" cy="792000"/>
              <a:chOff x="653366" y="1261117"/>
              <a:chExt cx="6950133" cy="792000"/>
            </a:xfrm>
          </p:grpSpPr>
          <p:sp>
            <p:nvSpPr>
              <p:cNvPr id="124" name="Блок-схема: процесс 123"/>
              <p:cNvSpPr/>
              <p:nvPr/>
            </p:nvSpPr>
            <p:spPr>
              <a:xfrm>
                <a:off x="653366" y="1261117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Работа с дебиторской задолженностью</a:t>
                </a:r>
              </a:p>
            </p:txBody>
          </p:sp>
          <p:sp>
            <p:nvSpPr>
              <p:cNvPr id="125" name="Блок-схема: процесс 124"/>
              <p:cNvSpPr/>
              <p:nvPr/>
            </p:nvSpPr>
            <p:spPr>
              <a:xfrm>
                <a:off x="6097055" y="1261117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Предоставление клиенту </a:t>
                </a:r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отчетов (регулярных/</a:t>
                </a:r>
              </a:p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по запросу)</a:t>
                </a:r>
              </a:p>
            </p:txBody>
          </p:sp>
          <p:sp>
            <p:nvSpPr>
              <p:cNvPr id="126" name="Блок-схема: процесс 125"/>
              <p:cNvSpPr/>
              <p:nvPr/>
            </p:nvSpPr>
            <p:spPr>
              <a:xfrm>
                <a:off x="2458720" y="1261117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Оплата поставок на счет Банка</a:t>
                </a:r>
              </a:p>
            </p:txBody>
          </p:sp>
          <p:sp>
            <p:nvSpPr>
              <p:cNvPr id="127" name="Блок-схема: процесс 126"/>
              <p:cNvSpPr/>
              <p:nvPr/>
            </p:nvSpPr>
            <p:spPr>
              <a:xfrm>
                <a:off x="4264074" y="1261117"/>
                <a:ext cx="1506444" cy="792000"/>
              </a:xfrm>
              <a:prstGeom prst="flowChartProcess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Перевод остатка оплаты поставок </a:t>
                </a:r>
              </a:p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(при наличии)</a:t>
                </a:r>
              </a:p>
              <a:p>
                <a:r>
                  <a:rPr lang="ru-RU" sz="900" dirty="0">
                    <a:solidFill>
                      <a:srgbClr val="00206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на счет клиента</a:t>
                </a:r>
              </a:p>
            </p:txBody>
          </p:sp>
          <p:cxnSp>
            <p:nvCxnSpPr>
              <p:cNvPr id="129" name="Прямая со стрелкой 128"/>
              <p:cNvCxnSpPr/>
              <p:nvPr/>
            </p:nvCxnSpPr>
            <p:spPr>
              <a:xfrm flipV="1">
                <a:off x="2158678" y="1648532"/>
                <a:ext cx="324000" cy="0"/>
              </a:xfrm>
              <a:prstGeom prst="straightConnector1">
                <a:avLst/>
              </a:prstGeom>
              <a:ln w="12700"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Прямая со стрелкой 129"/>
              <p:cNvCxnSpPr/>
              <p:nvPr/>
            </p:nvCxnSpPr>
            <p:spPr>
              <a:xfrm flipV="1">
                <a:off x="3993247" y="1648532"/>
                <a:ext cx="324000" cy="0"/>
              </a:xfrm>
              <a:prstGeom prst="straightConnector1">
                <a:avLst/>
              </a:prstGeom>
              <a:ln w="12700"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Прямая со стрелкой 130"/>
              <p:cNvCxnSpPr/>
              <p:nvPr/>
            </p:nvCxnSpPr>
            <p:spPr>
              <a:xfrm flipV="1">
                <a:off x="5779885" y="1648532"/>
                <a:ext cx="324000" cy="0"/>
              </a:xfrm>
              <a:prstGeom prst="straightConnector1">
                <a:avLst/>
              </a:prstGeom>
              <a:ln w="12700"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TextBox 51"/>
            <p:cNvSpPr txBox="1"/>
            <p:nvPr/>
          </p:nvSpPr>
          <p:spPr>
            <a:xfrm>
              <a:off x="3693419" y="4436460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2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875029" y="4436460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1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501753" y="4436460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3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305705" y="4436460"/>
              <a:ext cx="6572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ru-RU" sz="800" dirty="0">
                  <a:latin typeface="Verdana" panose="020B0604030504040204" pitchFamily="34" charset="0"/>
                  <a:ea typeface="Verdana" panose="020B0604030504040204" pitchFamily="34" charset="0"/>
                </a:rPr>
                <a:t>4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194208" y="1876972"/>
            <a:ext cx="1022716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9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Ответственный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94208" y="1257749"/>
            <a:ext cx="47128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9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Задача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4208" y="4794049"/>
            <a:ext cx="47128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9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Задача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94208" y="3055084"/>
            <a:ext cx="47128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9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Задача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94208" y="3658503"/>
            <a:ext cx="1022716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9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Ответственный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15813" y="5366151"/>
            <a:ext cx="1022716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9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Ответственный</a:t>
            </a:r>
          </a:p>
        </p:txBody>
      </p:sp>
    </p:spTree>
    <p:extLst>
      <p:ext uri="{BB962C8B-B14F-4D97-AF65-F5344CB8AC3E}">
        <p14:creationId xmlns:p14="http://schemas.microsoft.com/office/powerpoint/2010/main" val="25584359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3632</TotalTime>
  <Words>482</Words>
  <Application>Microsoft Office PowerPoint</Application>
  <PresentationFormat>Лист A4 (210x297 мм)</PresentationFormat>
  <Paragraphs>88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Тема Office</vt:lpstr>
      <vt:lpstr>Презентация PowerPoint</vt:lpstr>
      <vt:lpstr>Презентация PowerPoint</vt:lpstr>
    </vt:vector>
  </TitlesOfParts>
  <Company>ПАО "БАНК УРАЛСИБ"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Жаворонков Александр Сергеевич</dc:creator>
  <cp:lastModifiedBy>Петухов Андрей Валерьевич</cp:lastModifiedBy>
  <cp:revision>303</cp:revision>
  <cp:lastPrinted>2021-08-24T12:05:49Z</cp:lastPrinted>
  <dcterms:created xsi:type="dcterms:W3CDTF">2018-04-24T15:43:21Z</dcterms:created>
  <dcterms:modified xsi:type="dcterms:W3CDTF">2025-08-15T08:24:14Z</dcterms:modified>
</cp:coreProperties>
</file>