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77" r:id="rId4"/>
    <p:sldId id="279" r:id="rId5"/>
    <p:sldId id="289" r:id="rId6"/>
    <p:sldId id="290" r:id="rId7"/>
    <p:sldId id="292" r:id="rId8"/>
    <p:sldId id="282" r:id="rId9"/>
    <p:sldId id="283" r:id="rId10"/>
    <p:sldId id="274" r:id="rId11"/>
    <p:sldId id="284" r:id="rId12"/>
    <p:sldId id="293" r:id="rId13"/>
    <p:sldId id="294" r:id="rId14"/>
    <p:sldId id="287" r:id="rId15"/>
    <p:sldId id="28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5"/>
    <p:restoredTop sz="94621"/>
  </p:normalViewPr>
  <p:slideViewPr>
    <p:cSldViewPr snapToGrid="0" snapToObjects="1">
      <p:cViewPr varScale="1">
        <p:scale>
          <a:sx n="107" d="100"/>
          <a:sy n="107" d="100"/>
        </p:scale>
        <p:origin x="522" y="96"/>
      </p:cViewPr>
      <p:guideLst/>
    </p:cSldViewPr>
  </p:slideViewPr>
  <p:outlineViewPr>
    <p:cViewPr>
      <p:scale>
        <a:sx n="33" d="100"/>
        <a:sy n="33" d="100"/>
      </p:scale>
      <p:origin x="0" y="-146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оробьёва Ольга" userId="e5a408b3-d486-4d59-8413-927a74c21ee9" providerId="ADAL" clId="{3FB4489C-0B0F-4337-84BA-B0142CC628C8}"/>
    <pc:docChg chg="modSld">
      <pc:chgData name="Воробьёва Ольга" userId="e5a408b3-d486-4d59-8413-927a74c21ee9" providerId="ADAL" clId="{3FB4489C-0B0F-4337-84BA-B0142CC628C8}" dt="2026-02-12T11:03:46.886" v="3" actId="20577"/>
      <pc:docMkLst>
        <pc:docMk/>
      </pc:docMkLst>
      <pc:sldChg chg="modSp mod">
        <pc:chgData name="Воробьёва Ольга" userId="e5a408b3-d486-4d59-8413-927a74c21ee9" providerId="ADAL" clId="{3FB4489C-0B0F-4337-84BA-B0142CC628C8}" dt="2026-02-12T11:03:46.886" v="3" actId="20577"/>
        <pc:sldMkLst>
          <pc:docMk/>
          <pc:sldMk cId="3059870661" sldId="275"/>
        </pc:sldMkLst>
        <pc:spChg chg="mod">
          <ac:chgData name="Воробьёва Ольга" userId="e5a408b3-d486-4d59-8413-927a74c21ee9" providerId="ADAL" clId="{3FB4489C-0B0F-4337-84BA-B0142CC628C8}" dt="2026-02-12T11:03:46.886" v="3" actId="20577"/>
          <ac:spMkLst>
            <pc:docMk/>
            <pc:sldMk cId="3059870661" sldId="275"/>
            <ac:spMk id="3" creationId="{6387B6F2-AC00-1648-ACC5-AA2E0551553D}"/>
          </ac:spMkLst>
        </pc:spChg>
      </pc:sldChg>
    </pc:docChg>
  </pc:docChgLst>
  <pc:docChgLst>
    <pc:chgData name="Воробьёва Ольга" userId="e5a408b3-d486-4d59-8413-927a74c21ee9" providerId="ADAL" clId="{882127BB-6986-47B2-A9DD-43701123E31F}"/>
    <pc:docChg chg="modSld">
      <pc:chgData name="Воробьёва Ольга" userId="e5a408b3-d486-4d59-8413-927a74c21ee9" providerId="ADAL" clId="{882127BB-6986-47B2-A9DD-43701123E31F}" dt="2026-01-21T13:56:52.647" v="4" actId="20577"/>
      <pc:docMkLst>
        <pc:docMk/>
      </pc:docMkLst>
      <pc:sldChg chg="modSp mod">
        <pc:chgData name="Воробьёва Ольга" userId="e5a408b3-d486-4d59-8413-927a74c21ee9" providerId="ADAL" clId="{882127BB-6986-47B2-A9DD-43701123E31F}" dt="2026-01-21T13:56:52.647" v="4" actId="20577"/>
        <pc:sldMkLst>
          <pc:docMk/>
          <pc:sldMk cId="3059870661" sldId="275"/>
        </pc:sldMkLst>
        <pc:spChg chg="mod">
          <ac:chgData name="Воробьёва Ольга" userId="e5a408b3-d486-4d59-8413-927a74c21ee9" providerId="ADAL" clId="{882127BB-6986-47B2-A9DD-43701123E31F}" dt="2026-01-21T13:56:52.647" v="4" actId="20577"/>
          <ac:spMkLst>
            <pc:docMk/>
            <pc:sldMk cId="3059870661" sldId="275"/>
            <ac:spMk id="3" creationId="{6387B6F2-AC00-1648-ACC5-AA2E0551553D}"/>
          </ac:spMkLst>
        </pc:spChg>
      </pc:sldChg>
    </pc:docChg>
  </pc:docChgLst>
  <pc:docChgLst>
    <pc:chgData name="Воробьёва Ольга" userId="e5a408b3-d486-4d59-8413-927a74c21ee9" providerId="ADAL" clId="{82450FD8-0E71-4F71-A2ED-B7BAE5ED8873}"/>
    <pc:docChg chg="custSel modSld">
      <pc:chgData name="Воробьёва Ольга" userId="e5a408b3-d486-4d59-8413-927a74c21ee9" providerId="ADAL" clId="{82450FD8-0E71-4F71-A2ED-B7BAE5ED8873}" dt="2025-09-23T07:19:39.613" v="1007" actId="20577"/>
      <pc:docMkLst>
        <pc:docMk/>
      </pc:docMkLst>
      <pc:sldChg chg="modSp mod">
        <pc:chgData name="Воробьёва Ольга" userId="e5a408b3-d486-4d59-8413-927a74c21ee9" providerId="ADAL" clId="{82450FD8-0E71-4F71-A2ED-B7BAE5ED8873}" dt="2025-09-23T07:19:39.613" v="1007" actId="20577"/>
        <pc:sldMkLst>
          <pc:docMk/>
          <pc:sldMk cId="3059870661" sldId="275"/>
        </pc:sldMkLst>
        <pc:spChg chg="mod">
          <ac:chgData name="Воробьёва Ольга" userId="e5a408b3-d486-4d59-8413-927a74c21ee9" providerId="ADAL" clId="{82450FD8-0E71-4F71-A2ED-B7BAE5ED8873}" dt="2025-09-23T07:19:39.613" v="1007" actId="20577"/>
          <ac:spMkLst>
            <pc:docMk/>
            <pc:sldMk cId="3059870661" sldId="275"/>
            <ac:spMk id="3" creationId="{6387B6F2-AC00-1648-ACC5-AA2E0551553D}"/>
          </ac:spMkLst>
        </pc:spChg>
      </pc:sldChg>
      <pc:sldChg chg="modSp mod">
        <pc:chgData name="Воробьёва Ольга" userId="e5a408b3-d486-4d59-8413-927a74c21ee9" providerId="ADAL" clId="{82450FD8-0E71-4F71-A2ED-B7BAE5ED8873}" dt="2025-09-23T06:29:37.351" v="62" actId="20577"/>
        <pc:sldMkLst>
          <pc:docMk/>
          <pc:sldMk cId="2608464271" sldId="277"/>
        </pc:sldMkLst>
        <pc:spChg chg="mod">
          <ac:chgData name="Воробьёва Ольга" userId="e5a408b3-d486-4d59-8413-927a74c21ee9" providerId="ADAL" clId="{82450FD8-0E71-4F71-A2ED-B7BAE5ED8873}" dt="2025-09-23T06:29:37.351" v="62" actId="20577"/>
          <ac:spMkLst>
            <pc:docMk/>
            <pc:sldMk cId="2608464271" sldId="277"/>
            <ac:spMk id="3" creationId="{6A1D304D-8BDD-5E40-8157-B515CE714197}"/>
          </ac:spMkLst>
        </pc:spChg>
      </pc:sldChg>
      <pc:sldChg chg="modSp mod">
        <pc:chgData name="Воробьёва Ольга" userId="e5a408b3-d486-4d59-8413-927a74c21ee9" providerId="ADAL" clId="{82450FD8-0E71-4F71-A2ED-B7BAE5ED8873}" dt="2025-09-23T06:37:46.890" v="301" actId="20577"/>
        <pc:sldMkLst>
          <pc:docMk/>
          <pc:sldMk cId="2824247692" sldId="279"/>
        </pc:sldMkLst>
        <pc:spChg chg="mod">
          <ac:chgData name="Воробьёва Ольга" userId="e5a408b3-d486-4d59-8413-927a74c21ee9" providerId="ADAL" clId="{82450FD8-0E71-4F71-A2ED-B7BAE5ED8873}" dt="2025-09-23T06:37:46.890" v="301" actId="20577"/>
          <ac:spMkLst>
            <pc:docMk/>
            <pc:sldMk cId="2824247692" sldId="279"/>
            <ac:spMk id="3" creationId="{7FDA53DC-BBA1-AC43-A264-DC52D6F9899F}"/>
          </ac:spMkLst>
        </pc:spChg>
      </pc:sldChg>
      <pc:sldChg chg="modSp mod">
        <pc:chgData name="Воробьёва Ольга" userId="e5a408b3-d486-4d59-8413-927a74c21ee9" providerId="ADAL" clId="{82450FD8-0E71-4F71-A2ED-B7BAE5ED8873}" dt="2025-09-23T06:42:29.019" v="495" actId="20577"/>
        <pc:sldMkLst>
          <pc:docMk/>
          <pc:sldMk cId="3127437413" sldId="283"/>
        </pc:sldMkLst>
        <pc:spChg chg="mod">
          <ac:chgData name="Воробьёва Ольга" userId="e5a408b3-d486-4d59-8413-927a74c21ee9" providerId="ADAL" clId="{82450FD8-0E71-4F71-A2ED-B7BAE5ED8873}" dt="2025-09-23T06:42:29.019" v="495" actId="20577"/>
          <ac:spMkLst>
            <pc:docMk/>
            <pc:sldMk cId="3127437413" sldId="283"/>
            <ac:spMk id="5" creationId="{48F774E2-E9A4-344F-807F-C1F34BDC13FC}"/>
          </ac:spMkLst>
        </pc:spChg>
      </pc:sldChg>
      <pc:sldChg chg="modSp mod">
        <pc:chgData name="Воробьёва Ольга" userId="e5a408b3-d486-4d59-8413-927a74c21ee9" providerId="ADAL" clId="{82450FD8-0E71-4F71-A2ED-B7BAE5ED8873}" dt="2025-09-23T07:18:38.049" v="1004" actId="20577"/>
        <pc:sldMkLst>
          <pc:docMk/>
          <pc:sldMk cId="937114686" sldId="287"/>
        </pc:sldMkLst>
        <pc:spChg chg="mod">
          <ac:chgData name="Воробьёва Ольга" userId="e5a408b3-d486-4d59-8413-927a74c21ee9" providerId="ADAL" clId="{82450FD8-0E71-4F71-A2ED-B7BAE5ED8873}" dt="2025-09-23T07:18:38.049" v="1004" actId="20577"/>
          <ac:spMkLst>
            <pc:docMk/>
            <pc:sldMk cId="937114686" sldId="287"/>
            <ac:spMk id="3" creationId="{0E741330-D7BE-F34C-A05E-3175251FE98E}"/>
          </ac:spMkLst>
        </pc:spChg>
        <pc:picChg chg="mod">
          <ac:chgData name="Воробьёва Ольга" userId="e5a408b3-d486-4d59-8413-927a74c21ee9" providerId="ADAL" clId="{82450FD8-0E71-4F71-A2ED-B7BAE5ED8873}" dt="2025-09-23T07:17:00.401" v="979" actId="14826"/>
          <ac:picMkLst>
            <pc:docMk/>
            <pc:sldMk cId="937114686" sldId="287"/>
            <ac:picMk id="9" creationId="{33789AA0-2566-264B-A5EF-9D8D29B4959A}"/>
          </ac:picMkLst>
        </pc:picChg>
      </pc:sldChg>
      <pc:sldChg chg="modSp mod">
        <pc:chgData name="Воробьёва Ольга" userId="e5a408b3-d486-4d59-8413-927a74c21ee9" providerId="ADAL" clId="{82450FD8-0E71-4F71-A2ED-B7BAE5ED8873}" dt="2025-09-23T06:25:48.548" v="52" actId="20577"/>
        <pc:sldMkLst>
          <pc:docMk/>
          <pc:sldMk cId="4114471809" sldId="288"/>
        </pc:sldMkLst>
        <pc:spChg chg="mod">
          <ac:chgData name="Воробьёва Ольга" userId="e5a408b3-d486-4d59-8413-927a74c21ee9" providerId="ADAL" clId="{82450FD8-0E71-4F71-A2ED-B7BAE5ED8873}" dt="2025-09-23T06:25:48.548" v="52" actId="20577"/>
          <ac:spMkLst>
            <pc:docMk/>
            <pc:sldMk cId="4114471809" sldId="288"/>
            <ac:spMk id="3" creationId="{867DFBDA-FCC8-534D-8007-FFB76E3A0F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12B92-B4F6-334A-BDAE-AAD09A79D524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22682-9B17-EC4C-9EF5-91FC3828C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22682-9B17-EC4C-9EF5-91FC3828C9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2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22682-9B17-EC4C-9EF5-91FC3828C9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7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22682-9B17-EC4C-9EF5-91FC3828C9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3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22682-9B17-EC4C-9EF5-91FC3828C99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1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0B0A5-84FB-024A-8470-847460D79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510B79-4137-0046-A354-01C9CC4F1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74E29E-97B2-C145-9C38-246082A7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135E-BE37-9448-8602-78EBF137C24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5BCB6-5723-A140-99A2-2F986B60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C7392-4138-FA4A-9FCF-F875C2C6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292-6D0C-9047-8575-EB88E79A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9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000B0-9139-6C42-8866-F32BED3D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578898-90A4-CA45-BA4D-B2A9C30C8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1AB4C-C4E8-5040-9C3F-F258B73D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135E-BE37-9448-8602-78EBF137C24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D944A-F300-F746-A2D6-D965D376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E8708-1429-184F-814E-0DFEB764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292-6D0C-9047-8575-EB88E79A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0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DE7808-CE76-C246-BE78-A64CA0A2F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22FE76-672B-C646-8FDE-146801B63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676E78-63BC-394F-BF40-017FE2FD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135E-BE37-9448-8602-78EBF137C24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B5EBFB-E6FC-3C48-9E8F-AE587D71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01143-428B-F143-941D-B2780675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292-6D0C-9047-8575-EB88E79A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8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DB864-1E16-FD43-9C05-E62B28CF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90C8F-A4B9-F041-AF97-B727159AD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C4D304-05A1-EE4D-8D7C-D5CD482F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135E-BE37-9448-8602-78EBF137C24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15D774-4979-B440-A691-594D2EB5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BB5AE-7B4C-D444-AB68-6AF51E88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292-6D0C-9047-8575-EB88E79A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5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3EEE1-0B56-0F42-B232-9D4E70F6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5285C7-27D6-0D44-A8A0-1165EEBC0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0E1E5F-6729-AE43-ABC0-53F1029C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135E-BE37-9448-8602-78EBF137C24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622D40-F145-B844-B434-2622A7D2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D2A83-DB2A-734D-B232-2971B4F0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292-6D0C-9047-8575-EB88E79A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9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649AE-1451-3647-B1C3-B5A4DF0A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F84990-46B8-9346-9F85-AB493C66D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1146E6-16FD-064D-89B2-8FAB9F9AF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E10AB1-12CC-9F46-AB74-61B9D9E97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135E-BE37-9448-8602-78EBF137C24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118F4B-2145-C644-9E0C-B978928A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7510B-EF69-574B-BAF0-F2BA458B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292-6D0C-9047-8575-EB88E79A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9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7768D-C300-4A4D-A07A-06DC3B48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5C6B20-446D-3946-B3AB-D694602EF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DAC970-1360-6745-AA06-2181AF8C1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E76C12-3A01-F245-9CA2-FAFEE722B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4B31B7-14F4-4646-B3FD-36B2A3417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C37BF9-603D-6244-9DF7-D601AE61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135E-BE37-9448-8602-78EBF137C24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B494F0-7142-334B-AE99-82347647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49A9AD-4385-B84E-8DF3-F9160DBF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292-6D0C-9047-8575-EB88E79A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0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2C95D-7E95-864F-B945-1B06861A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2B4A76-4E50-C840-A614-B3558735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135E-BE37-9448-8602-78EBF137C24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E69A4D-9F89-3242-A130-E64F0D00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234B9A-04EE-384C-99AA-F9B1A7A8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292-6D0C-9047-8575-EB88E79A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6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9A991F-3144-5D4A-822B-8672444A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135E-BE37-9448-8602-78EBF137C24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2F6939-830F-984A-AA84-C1CCA860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503866-BD6B-D84C-B80A-D19693F9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292-6D0C-9047-8575-EB88E79A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8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7DB4E-EF66-7F4E-9B58-B8FA293C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3036B-77D4-6644-B391-9329DD69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D4CDF3-E558-E74B-A265-161BA5408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0074C-2B41-1941-AA62-A06B8AE6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135E-BE37-9448-8602-78EBF137C24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38C505-0052-A948-B26C-4652B840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E44601-68CD-424D-A3F2-0F229FE2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292-6D0C-9047-8575-EB88E79A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5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B1C8D-3646-9C44-9F35-63816C1E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99F80-BEDE-734E-91A2-49E69E1E2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615656-AECB-A34C-A73A-1B6274C7E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5575B4-B059-0048-A3C6-5720C335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135E-BE37-9448-8602-78EBF137C24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B06BCD-08F9-DB4A-88D8-282877BF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78F2D0-6BFB-C74E-921B-5EA2B18C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292-6D0C-9047-8575-EB88E79A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A8F88-5657-4E49-BEC3-951E7029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9F8EB3-BA70-1C4F-8D99-A09C4E6D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B906B-38F6-9246-8A27-BDDD84ECA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9135E-BE37-9448-8602-78EBF137C24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9A40EC-365A-1C4C-B0D0-EA311BFC2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D9556-0F50-834D-B500-7F5F3CE83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09292-6D0C-9047-8575-EB88E79A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5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1.tiff"/><Relationship Id="rId39" Type="http://schemas.openxmlformats.org/officeDocument/2006/relationships/image" Target="../media/image64.jpeg"/><Relationship Id="rId21" Type="http://schemas.openxmlformats.org/officeDocument/2006/relationships/image" Target="../media/image47.jpeg"/><Relationship Id="rId34" Type="http://schemas.openxmlformats.org/officeDocument/2006/relationships/image" Target="../media/image59.png"/><Relationship Id="rId42" Type="http://schemas.openxmlformats.org/officeDocument/2006/relationships/image" Target="../media/image67.jpeg"/><Relationship Id="rId47" Type="http://schemas.openxmlformats.org/officeDocument/2006/relationships/image" Target="../media/image72.jpeg"/><Relationship Id="rId50" Type="http://schemas.openxmlformats.org/officeDocument/2006/relationships/image" Target="../media/image75.pn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6" Type="http://schemas.openxmlformats.org/officeDocument/2006/relationships/image" Target="../media/image42.jpg"/><Relationship Id="rId29" Type="http://schemas.openxmlformats.org/officeDocument/2006/relationships/image" Target="../media/image54.png"/><Relationship Id="rId11" Type="http://schemas.openxmlformats.org/officeDocument/2006/relationships/image" Target="../media/image37.jpeg"/><Relationship Id="rId24" Type="http://schemas.openxmlformats.org/officeDocument/2006/relationships/image" Target="../media/image50.jpeg"/><Relationship Id="rId32" Type="http://schemas.openxmlformats.org/officeDocument/2006/relationships/image" Target="../media/image57.png"/><Relationship Id="rId37" Type="http://schemas.openxmlformats.org/officeDocument/2006/relationships/image" Target="../media/image62.jpeg"/><Relationship Id="rId40" Type="http://schemas.openxmlformats.org/officeDocument/2006/relationships/image" Target="../media/image65.jpeg"/><Relationship Id="rId45" Type="http://schemas.openxmlformats.org/officeDocument/2006/relationships/image" Target="../media/image70.jpeg"/><Relationship Id="rId5" Type="http://schemas.openxmlformats.org/officeDocument/2006/relationships/image" Target="../media/image31.jpg"/><Relationship Id="rId15" Type="http://schemas.openxmlformats.org/officeDocument/2006/relationships/image" Target="../media/image41.jpeg"/><Relationship Id="rId23" Type="http://schemas.openxmlformats.org/officeDocument/2006/relationships/image" Target="../media/image49.jpeg"/><Relationship Id="rId28" Type="http://schemas.openxmlformats.org/officeDocument/2006/relationships/image" Target="../media/image53.png"/><Relationship Id="rId36" Type="http://schemas.openxmlformats.org/officeDocument/2006/relationships/image" Target="../media/image61.jpeg"/><Relationship Id="rId49" Type="http://schemas.openxmlformats.org/officeDocument/2006/relationships/image" Target="../media/image74.pn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31" Type="http://schemas.openxmlformats.org/officeDocument/2006/relationships/image" Target="../media/image56.png"/><Relationship Id="rId44" Type="http://schemas.openxmlformats.org/officeDocument/2006/relationships/image" Target="../media/image69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2.tiff"/><Relationship Id="rId30" Type="http://schemas.openxmlformats.org/officeDocument/2006/relationships/image" Target="../media/image55.png"/><Relationship Id="rId35" Type="http://schemas.openxmlformats.org/officeDocument/2006/relationships/image" Target="../media/image60.jpeg"/><Relationship Id="rId43" Type="http://schemas.openxmlformats.org/officeDocument/2006/relationships/image" Target="../media/image68.jpeg"/><Relationship Id="rId48" Type="http://schemas.openxmlformats.org/officeDocument/2006/relationships/image" Target="../media/image73.png"/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3.png"/><Relationship Id="rId33" Type="http://schemas.openxmlformats.org/officeDocument/2006/relationships/image" Target="../media/image58.png"/><Relationship Id="rId38" Type="http://schemas.openxmlformats.org/officeDocument/2006/relationships/image" Target="../media/image63.jpeg"/><Relationship Id="rId46" Type="http://schemas.openxmlformats.org/officeDocument/2006/relationships/image" Target="../media/image71.jpeg"/><Relationship Id="rId20" Type="http://schemas.openxmlformats.org/officeDocument/2006/relationships/image" Target="../media/image46.png"/><Relationship Id="rId41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oleObject" Target="../embeddings/oleObject6.bin"/><Relationship Id="rId3" Type="http://schemas.openxmlformats.org/officeDocument/2006/relationships/image" Target="../media/image76.emf"/><Relationship Id="rId7" Type="http://schemas.openxmlformats.org/officeDocument/2006/relationships/image" Target="../media/image78.emf"/><Relationship Id="rId12" Type="http://schemas.openxmlformats.org/officeDocument/2006/relationships/image" Target="../media/image81.emf"/><Relationship Id="rId17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77.emf"/><Relationship Id="rId15" Type="http://schemas.openxmlformats.org/officeDocument/2006/relationships/image" Target="../media/image83.jpeg"/><Relationship Id="rId10" Type="http://schemas.openxmlformats.org/officeDocument/2006/relationships/image" Target="../media/image80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image" Target="cid:image005.jpg@01D3F369.B044C950" TargetMode="External"/><Relationship Id="rId3" Type="http://schemas.openxmlformats.org/officeDocument/2006/relationships/image" Target="../media/image86.jpeg"/><Relationship Id="rId7" Type="http://schemas.openxmlformats.org/officeDocument/2006/relationships/image" Target="cid:image002.jpg@01D3F369.B044C950" TargetMode="External"/><Relationship Id="rId12" Type="http://schemas.openxmlformats.org/officeDocument/2006/relationships/image" Target="../media/image9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cid:image003.jpg@01D3F369.B044C950" TargetMode="External"/><Relationship Id="rId5" Type="http://schemas.openxmlformats.org/officeDocument/2006/relationships/hyperlink" Target="http://www.gtelog.ru/" TargetMode="External"/><Relationship Id="rId15" Type="http://schemas.openxmlformats.org/officeDocument/2006/relationships/image" Target="cid:image006.jpg@01D3F369.B044C950" TargetMode="External"/><Relationship Id="rId10" Type="http://schemas.openxmlformats.org/officeDocument/2006/relationships/image" Target="../media/image89.jpeg"/><Relationship Id="rId4" Type="http://schemas.openxmlformats.org/officeDocument/2006/relationships/hyperlink" Target="mailto:info@gtelog.ru" TargetMode="External"/><Relationship Id="rId9" Type="http://schemas.openxmlformats.org/officeDocument/2006/relationships/image" Target="cid:image004.jpg@01D3F369.B044C950" TargetMode="External"/><Relationship Id="rId14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дорога, внешний, грузовик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FA5BE94A-3663-7C4B-8A33-33C13DF10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164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0B8F2-9DAB-9A4F-800B-96F52661F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4000" b="1" dirty="0"/>
              <a:t>ГТЭ-ТРАНСПОРТ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E1017B-F330-5C45-BF0B-4C846B45E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Грузовые перевозки во всех направлениях…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05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648" y="1078992"/>
            <a:ext cx="6272784" cy="1545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Благотворительность и волонтёрство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3" r="-1" b="28483"/>
          <a:stretch/>
        </p:blipFill>
        <p:spPr>
          <a:xfrm>
            <a:off x="7527036" y="68580"/>
            <a:ext cx="4507992" cy="22402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2648" y="3355848"/>
            <a:ext cx="6272784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 dirty="0"/>
              <a:t>Мы являемся партнером БФ «Арифметика добра». </a:t>
            </a:r>
            <a:r>
              <a:rPr lang="ru-RU" sz="2000" dirty="0"/>
              <a:t>Б</a:t>
            </a:r>
            <a:r>
              <a:rPr lang="en-US" sz="2000" dirty="0" err="1"/>
              <a:t>лагодаря</a:t>
            </a:r>
            <a:r>
              <a:rPr lang="en-US" sz="2000" dirty="0"/>
              <a:t> нашему сотрудничеству подопечные фонда из детских домов по всей России получают дополнительное образование по программе «Шанс». Что дает им возможность, поступить в хорошие вузы в дальнейшем. </a:t>
            </a:r>
          </a:p>
          <a:p>
            <a:pPr marL="0"/>
            <a:r>
              <a:rPr lang="en-US" sz="2000" dirty="0"/>
              <a:t>Кроме того, </a:t>
            </a:r>
            <a:r>
              <a:rPr lang="en-US" sz="2000" dirty="0" err="1"/>
              <a:t>сотрудники</a:t>
            </a:r>
            <a:r>
              <a:rPr lang="en-US" sz="2000" dirty="0"/>
              <a:t> </a:t>
            </a:r>
            <a:r>
              <a:rPr lang="ru-RU" sz="2000" dirty="0"/>
              <a:t>ГТЭ-ТРАНСПОРТ </a:t>
            </a:r>
            <a:r>
              <a:rPr lang="en-US" sz="2000" dirty="0" err="1"/>
              <a:t>лично</a:t>
            </a:r>
            <a:r>
              <a:rPr lang="en-US" sz="2000" dirty="0"/>
              <a:t> занимаются с детьми по собственной инициативе, проводя On-Line уроки по </a:t>
            </a:r>
            <a:r>
              <a:rPr lang="en-US" sz="2000" dirty="0" err="1"/>
              <a:t>профессии</a:t>
            </a:r>
            <a:r>
              <a:rPr lang="en-US" sz="2000" dirty="0"/>
              <a:t> </a:t>
            </a:r>
            <a:r>
              <a:rPr lang="ru-RU" sz="2000" dirty="0"/>
              <a:t>Л</a:t>
            </a:r>
            <a:r>
              <a:rPr lang="en-US" sz="2000" dirty="0" err="1"/>
              <a:t>огиста</a:t>
            </a:r>
            <a:r>
              <a:rPr lang="en-US" sz="2000" dirty="0"/>
              <a:t>. 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66" b="12511"/>
          <a:stretch/>
        </p:blipFill>
        <p:spPr bwMode="auto">
          <a:xfrm>
            <a:off x="7684008" y="4617720"/>
            <a:ext cx="4507992" cy="224028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A2102520-269B-CF4B-89B2-E66413AA45D1}"/>
              </a:ext>
            </a:extLst>
          </p:cNvPr>
          <p:cNvSpPr txBox="1">
            <a:spLocks/>
          </p:cNvSpPr>
          <p:nvPr/>
        </p:nvSpPr>
        <p:spPr>
          <a:xfrm>
            <a:off x="0" y="6392528"/>
            <a:ext cx="12192000" cy="408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www.gtelog.ru                                                      8 800 333 61 87             Info@gtelog.ru 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261">
            <a:off x="11005110" y="6173504"/>
            <a:ext cx="952500" cy="5715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85F1C71-2C0F-C54B-872D-B59C2F5E94A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502" y="2935541"/>
            <a:ext cx="2647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6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8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 descr="Изображение выглядит как вода, черепаха, внешний, рептилия&#10;&#10;Автоматически созданное описание">
            <a:extLst>
              <a:ext uri="{FF2B5EF4-FFF2-40B4-BE49-F238E27FC236}">
                <a16:creationId xmlns:a16="http://schemas.microsoft.com/office/drawing/2014/main" id="{29853AAB-0903-0647-954C-B1ABD78FA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44" r="27341"/>
          <a:stretch/>
        </p:blipFill>
        <p:spPr>
          <a:xfrm>
            <a:off x="6376169" y="-1"/>
            <a:ext cx="5815831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Рисунок 5" descr="Изображение выглядит как текст, снимок экрана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95A0125C-5BCA-534A-B73C-CC91BA5E79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2302"/>
          <a:stretch/>
        </p:blipFill>
        <p:spPr>
          <a:xfrm>
            <a:off x="3038141" y="8419"/>
            <a:ext cx="4735566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11" name="Freeform: Shape 8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2" name="Freeform: Shape 8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F5D84-467E-084C-B326-A06E46BC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Зелёная логистика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13" name="Rectangle 8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Rectangle 8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CA91C2-777E-5E47-BF31-FA4EEB6C4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dirty="0"/>
              <a:t>В ГТЭ-ТРАНСПОРТ реализована программа «Зелёная логистика».</a:t>
            </a:r>
          </a:p>
          <a:p>
            <a:pPr marL="742950" indent="-742950">
              <a:buAutoNum type="arabicPeriod"/>
            </a:pPr>
            <a:r>
              <a:rPr lang="ru-RU" sz="1300" dirty="0"/>
              <a:t>Мы оптимизируем маршруты для уменьшения потребления топлива и выброса </a:t>
            </a:r>
            <a:r>
              <a:rPr lang="en-US" sz="1300" dirty="0"/>
              <a:t>CO CH</a:t>
            </a:r>
            <a:r>
              <a:rPr lang="ru-RU" sz="1300" dirty="0"/>
              <a:t> в атмосферу.</a:t>
            </a:r>
          </a:p>
          <a:p>
            <a:pPr marL="742950" indent="-742950">
              <a:buAutoNum type="arabicPeriod"/>
            </a:pPr>
            <a:r>
              <a:rPr lang="ru-RU" sz="1300" dirty="0"/>
              <a:t>Используем шины советующие европейским стандартам качества</a:t>
            </a:r>
            <a:r>
              <a:rPr lang="en-US" sz="1300" dirty="0"/>
              <a:t> (</a:t>
            </a:r>
            <a:r>
              <a:rPr lang="ru-RU" sz="1300" dirty="0"/>
              <a:t>Е4) производства немецкого концерна </a:t>
            </a:r>
            <a:r>
              <a:rPr lang="en-US" sz="1300" dirty="0"/>
              <a:t>Continental</a:t>
            </a:r>
            <a:r>
              <a:rPr lang="ru-RU" sz="1300" dirty="0"/>
              <a:t>.</a:t>
            </a:r>
          </a:p>
          <a:p>
            <a:pPr marL="742950" indent="-742950">
              <a:buAutoNum type="arabicPeriod"/>
            </a:pPr>
            <a:r>
              <a:rPr lang="ru-RU" sz="1300" dirty="0"/>
              <a:t>Утилизируем шины на Дмитровском заводе РТИ.</a:t>
            </a:r>
          </a:p>
          <a:p>
            <a:endParaRPr lang="ru-RU" sz="1300" dirty="0"/>
          </a:p>
        </p:txBody>
      </p:sp>
      <p:sp>
        <p:nvSpPr>
          <p:cNvPr id="37" name="Подзаголовок 2">
            <a:extLst>
              <a:ext uri="{FF2B5EF4-FFF2-40B4-BE49-F238E27FC236}">
                <a16:creationId xmlns:a16="http://schemas.microsoft.com/office/drawing/2014/main" id="{9A052ABA-174A-BD44-A1EF-2D0DA58D017B}"/>
              </a:ext>
            </a:extLst>
          </p:cNvPr>
          <p:cNvSpPr txBox="1">
            <a:spLocks/>
          </p:cNvSpPr>
          <p:nvPr/>
        </p:nvSpPr>
        <p:spPr>
          <a:xfrm>
            <a:off x="0" y="6392528"/>
            <a:ext cx="12192000" cy="408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www.gtelog.ru                                                      8 800 333 61 87             Info@gtelog.ru 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E04E68B-3B55-494F-A9F5-96E8C3791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261">
            <a:off x="11005110" y="6173504"/>
            <a:ext cx="952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9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99AF1-7A6B-8C4F-9D3B-769F0821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65886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Клиенты  ГТЭ-ТРАНСПОРТ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130F54E-C6C9-EB48-B60A-3153673A0775}"/>
              </a:ext>
            </a:extLst>
          </p:cNvPr>
          <p:cNvSpPr txBox="1">
            <a:spLocks/>
          </p:cNvSpPr>
          <p:nvPr/>
        </p:nvSpPr>
        <p:spPr>
          <a:xfrm>
            <a:off x="1171074" y="1396686"/>
            <a:ext cx="3240506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FF"/>
                </a:solidFill>
              </a:rPr>
              <a:t>Клиенты </a:t>
            </a:r>
            <a:r>
              <a:rPr lang="en-US" dirty="0">
                <a:solidFill>
                  <a:srgbClr val="FFFFFF"/>
                </a:solidFill>
              </a:rPr>
              <a:t>GTE Logistics 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1" name="Объект 3">
            <a:extLst>
              <a:ext uri="{FF2B5EF4-FFF2-40B4-BE49-F238E27FC236}">
                <a16:creationId xmlns:a16="http://schemas.microsoft.com/office/drawing/2014/main" id="{060608BF-A675-2641-BA19-E3EB772FE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3" y="3266810"/>
            <a:ext cx="1612172" cy="2086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8ABEE3-95CC-D346-A41F-36F6AFF34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15" y="3587772"/>
            <a:ext cx="1226132" cy="6866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310BD1-0F44-F441-8B47-B34C149F0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93" y="2840922"/>
            <a:ext cx="1260968" cy="9821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2F56799-721C-3A41-8BD8-F01985480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145" y="4131536"/>
            <a:ext cx="1356708" cy="9042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5A21D29-B1A0-004E-863C-90BC5C63FB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50" y="4079041"/>
            <a:ext cx="1319078" cy="37901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E3AD27D-71C7-144A-B077-123F28F318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6" y="4938131"/>
            <a:ext cx="1495716" cy="3676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2A90ED-1BFE-D74D-8C18-D94A0CDAAB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09" y="6648307"/>
            <a:ext cx="475941" cy="3400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415A6D7-C2BA-FB40-909F-9503B5007F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73" y="5323793"/>
            <a:ext cx="1956263" cy="5730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DB1D8D9-E343-2E4F-A53E-960BA191BF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" y="3217633"/>
            <a:ext cx="1309084" cy="77424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42C3859-ECF7-E04C-86EE-365E64DAE8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59" y="4610388"/>
            <a:ext cx="1110556" cy="87166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3957DC-A5A1-E74C-9228-3450AB693B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6" y="1898315"/>
            <a:ext cx="1576663" cy="80804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93B9D06-9BB8-4646-B9EF-6DCE58A0DC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44" y="5151777"/>
            <a:ext cx="2017529" cy="90435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1E16CF2-9A94-A442-9F4F-C0E7E5A570A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278" y="3653428"/>
            <a:ext cx="1232965" cy="77060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4D94EDC-22AB-BB4E-9E50-2670CD66567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57" y="3763871"/>
            <a:ext cx="2121906" cy="102852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9611A6F-04AD-654E-860A-FA957EB5D51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171" y="2706355"/>
            <a:ext cx="1223923" cy="8436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20CAB1E-50D4-2043-861F-C65BB4B8F3A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82" y="2391449"/>
            <a:ext cx="1239127" cy="42526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DCC014-CD8E-0044-A5AF-EEB000D5DEC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09" y="2451888"/>
            <a:ext cx="1855747" cy="139181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D6C5861-99D1-4640-97C2-F3563BEF4F5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73" y="4913603"/>
            <a:ext cx="921939" cy="92193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6DD088-1D15-C448-974F-DDB5CAFDEC8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23" y="1882164"/>
            <a:ext cx="1688336" cy="81324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1A583DA-89C2-144C-9A7E-7703A6B4001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59" y="5465356"/>
            <a:ext cx="1002441" cy="6686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729BAD1-4010-CD41-BAFC-39D490ECAAF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97" y="4612344"/>
            <a:ext cx="1929841" cy="6146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195A440-43F5-5041-B55D-146BF1138FB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20" y="4349303"/>
            <a:ext cx="1158556" cy="84156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7FB6447-A5D2-1645-BA14-7411C62312B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620" y="2151001"/>
            <a:ext cx="844232" cy="874181"/>
          </a:xfrm>
          <a:prstGeom prst="rect">
            <a:avLst/>
          </a:prstGeom>
        </p:spPr>
      </p:pic>
      <p:sp>
        <p:nvSpPr>
          <p:cNvPr id="50" name="Подзаголовок 2">
            <a:extLst>
              <a:ext uri="{FF2B5EF4-FFF2-40B4-BE49-F238E27FC236}">
                <a16:creationId xmlns:a16="http://schemas.microsoft.com/office/drawing/2014/main" id="{49C47359-846C-7843-80AC-25C9CCA5631D}"/>
              </a:ext>
            </a:extLst>
          </p:cNvPr>
          <p:cNvSpPr txBox="1">
            <a:spLocks/>
          </p:cNvSpPr>
          <p:nvPr/>
        </p:nvSpPr>
        <p:spPr>
          <a:xfrm>
            <a:off x="0" y="6392528"/>
            <a:ext cx="12192000" cy="408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www.gtelog.ru                                                      8 800 333 61 87             Info@gtelog.ru 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E1EC018-35F0-2F48-849C-3B84835210C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261">
            <a:off x="11005110" y="6173504"/>
            <a:ext cx="952500" cy="571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4BB78-5132-A04C-841F-CF60431A187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67512" y="3035843"/>
            <a:ext cx="1462340" cy="6141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C7A1D0-0279-B94D-BA23-91465590B62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19307" y="3100291"/>
            <a:ext cx="1028825" cy="84582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BD87BB9-581D-FE43-9D9B-A730568E9A4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78024" y="1406796"/>
            <a:ext cx="1016765" cy="93791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0A1BCB4-FBF8-394E-96E8-58423F0EC38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303071" y="5300088"/>
            <a:ext cx="971236" cy="97123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9395724-92BB-394E-8CE5-0D29C33B62E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26518" y="5201947"/>
            <a:ext cx="971622" cy="976292"/>
          </a:xfrm>
          <a:prstGeom prst="rect">
            <a:avLst/>
          </a:prstGeom>
        </p:spPr>
      </p:pic>
      <p:pic>
        <p:nvPicPr>
          <p:cNvPr id="5127" name="Picture 7" descr="cid:image001.png@01D5116F.05845BA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45" y="2475811"/>
            <a:ext cx="1103678" cy="28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logo"/>
          <p:cNvSpPr>
            <a:spLocks noChangeAspect="1" noChangeArrowheads="1"/>
          </p:cNvSpPr>
          <p:nvPr/>
        </p:nvSpPr>
        <p:spPr bwMode="auto">
          <a:xfrm>
            <a:off x="18790" y="40395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079239" y="1642778"/>
            <a:ext cx="1410048" cy="580608"/>
          </a:xfrm>
          <a:prstGeom prst="rect">
            <a:avLst/>
          </a:prstGeom>
        </p:spPr>
      </p:pic>
      <p:pic>
        <p:nvPicPr>
          <p:cNvPr id="5123" name="Picture 3" descr="Ferrero Rocher logo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2" y="1190726"/>
            <a:ext cx="1402274" cy="10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erfetti Van Melle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25" y="1789076"/>
            <a:ext cx="1558932" cy="6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russkart.com/images/logo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210" y="5317118"/>
            <a:ext cx="1239632" cy="7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avatars.mds.yandex.net/i?id=1749782e8b1ea72b366c0d5bb19a511d896d926b-7545493-images-thumbs&amp;n=13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7" y="2097574"/>
            <a:ext cx="1975164" cy="10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Bunge logo.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61" y="1654632"/>
            <a:ext cx="1098601" cy="6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i?id=74156ed934d52a1174a2a8123852b6a9bf5a983a-8436979-images-thumbs&amp;n=13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50" y="3562051"/>
            <a:ext cx="995859" cy="1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avatars.mds.yandex.net/i?id=59da632dd62a01e29ab2063c386274a7ab4dc3ee-4868622-images-thumbs&amp;n=13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88" y="2820547"/>
            <a:ext cx="1535909" cy="91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avatars.mds.yandex.net/i?id=3605e436d168ae7c855d46687ef3a60f-5668624-images-thumbs&amp;n=13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74" y="3761903"/>
            <a:ext cx="801810" cy="8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avatars.mds.yandex.net/i?id=5863973b8a76398537b5fee88c587be6cc0b817d-8497209-images-thumbs&amp;n=13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35" y="5568430"/>
            <a:ext cx="1180426" cy="74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s://avatars.mds.yandex.net/i?id=9d3b557781333906931871056aba5b45ef1c9dfd-8539554-images-thumbs&amp;n=13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87" y="4531120"/>
            <a:ext cx="812274" cy="8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Whirlpool. 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" y="5728973"/>
            <a:ext cx="1250024" cy="4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ttps://avatars.mds.yandex.net/i?id=23113566ac361fac5925717ca1e92f59-4304172-images-thumbs&amp;n=13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9" y="4003173"/>
            <a:ext cx="1215821" cy="7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https://avatars.mds.yandex.net/i?id=b5704a197f55ee334e21d796268ff1cb4becb72f-9067403-images-thumbs&amp;n=13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59" y="4605985"/>
            <a:ext cx="1055578" cy="5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https://avatars.mds.yandex.net/i?id=19e193584dd7158d458b7ff66590d374b8ee54ed-8185493-images-thumbs&amp;n=13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26" y="5846934"/>
            <a:ext cx="1368760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https://avatars.mds.yandex.net/i?id=79d181d3be65fd8db9bc13d3def6d9ae84c73114-5087168-images-thumbs&amp;n=13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" y="2444249"/>
            <a:ext cx="1353017" cy="5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379660" y="2430978"/>
            <a:ext cx="1343025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850751" y="3568893"/>
            <a:ext cx="1163911" cy="514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723590" y="3342912"/>
            <a:ext cx="1265806" cy="6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4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46EBF-67F9-3045-B790-600A921A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5" y="2003706"/>
            <a:ext cx="5295432" cy="2850588"/>
          </a:xfrm>
        </p:spPr>
        <p:txBody>
          <a:bodyPr>
            <a:normAutofit/>
          </a:bodyPr>
          <a:lstStyle/>
          <a:p>
            <a:r>
              <a:rPr lang="ru-RU" sz="4000" dirty="0"/>
              <a:t>Рекомендательные письма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6D77A8F0-A6BA-1644-9FFE-0B8489136A38}"/>
              </a:ext>
            </a:extLst>
          </p:cNvPr>
          <p:cNvSpPr txBox="1">
            <a:spLocks/>
          </p:cNvSpPr>
          <p:nvPr/>
        </p:nvSpPr>
        <p:spPr>
          <a:xfrm>
            <a:off x="0" y="6392528"/>
            <a:ext cx="12192000" cy="408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www.gtelog.ru                                                      8 800 333 61 87             Info@gtelog.ru 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2507760A-6486-654D-A273-9E21D606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707" y="86830"/>
            <a:ext cx="7307292" cy="6305698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700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18387A39-15FA-E64C-8C94-DA475620DE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6919"/>
              </p:ext>
            </p:extLst>
          </p:nvPr>
        </p:nvGraphicFramePr>
        <p:xfrm>
          <a:off x="8324646" y="2640934"/>
          <a:ext cx="1612377" cy="2278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248" imgH="8010144" progId="AcroExch.Document.7">
                  <p:embed/>
                </p:oleObj>
              </mc:Choice>
              <mc:Fallback>
                <p:oleObj name="Acrobat Document" r:id="rId2" imgW="5667248" imgH="8010144" progId="AcroExch.Document.7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18387A39-15FA-E64C-8C94-DA475620DE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24646" y="2640934"/>
                        <a:ext cx="1612377" cy="2278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D285875B-2AF0-F441-A9BD-6CFBE8ACE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066647"/>
              </p:ext>
            </p:extLst>
          </p:nvPr>
        </p:nvGraphicFramePr>
        <p:xfrm>
          <a:off x="6616035" y="181007"/>
          <a:ext cx="1613755" cy="2283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248" imgH="8019796" progId="AcroExch.Document.7">
                  <p:embed/>
                </p:oleObj>
              </mc:Choice>
              <mc:Fallback>
                <p:oleObj name="Acrobat Document" r:id="rId4" imgW="5667248" imgH="8019796" progId="AcroExch.Document.7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D285875B-2AF0-F441-A9BD-6CFBE8ACE8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6035" y="181007"/>
                        <a:ext cx="1613755" cy="2283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DD814E2F-CF8E-444D-8845-90546F9FF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345281"/>
              </p:ext>
            </p:extLst>
          </p:nvPr>
        </p:nvGraphicFramePr>
        <p:xfrm>
          <a:off x="8340673" y="181007"/>
          <a:ext cx="161553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667248" imgH="8019796" progId="AcroExch.Document.7">
                  <p:embed/>
                </p:oleObj>
              </mc:Choice>
              <mc:Fallback>
                <p:oleObj name="Acrobat Document" r:id="rId6" imgW="5667248" imgH="8019796" progId="AcroExch.Document.7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DD814E2F-CF8E-444D-8845-90546F9FF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40673" y="181007"/>
                        <a:ext cx="1615538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3170D0-2F8F-3C46-9FC7-E364CBD902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92" y="2623632"/>
            <a:ext cx="1612377" cy="2279432"/>
          </a:xfrm>
          <a:prstGeom prst="rect">
            <a:avLst/>
          </a:prstGeom>
        </p:spPr>
      </p:pic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48DE2811-F1D2-B546-8596-C19D08E46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022152"/>
              </p:ext>
            </p:extLst>
          </p:nvPr>
        </p:nvGraphicFramePr>
        <p:xfrm>
          <a:off x="4884707" y="2648608"/>
          <a:ext cx="1646918" cy="233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5667248" imgH="8019796" progId="AcroExch.Document.7">
                  <p:embed/>
                </p:oleObj>
              </mc:Choice>
              <mc:Fallback>
                <p:oleObj name="Acrobat Document" r:id="rId9" imgW="5667248" imgH="8019796" progId="AcroExch.Document.7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48DE2811-F1D2-B546-8596-C19D08E465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4707" y="2648608"/>
                        <a:ext cx="1646918" cy="2330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2FB17F7A-5B5F-B54D-9DD2-9002215E67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772685"/>
              </p:ext>
            </p:extLst>
          </p:nvPr>
        </p:nvGraphicFramePr>
        <p:xfrm>
          <a:off x="6627359" y="2673047"/>
          <a:ext cx="1612377" cy="228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5667248" imgH="8019796" progId="AcroExch.Document.7">
                  <p:embed/>
                </p:oleObj>
              </mc:Choice>
              <mc:Fallback>
                <p:oleObj name="Acrobat Document" r:id="rId11" imgW="5667248" imgH="8019796" progId="AcroExch.Document.7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2FB17F7A-5B5F-B54D-9DD2-9002215E6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27359" y="2673047"/>
                        <a:ext cx="1612377" cy="2281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9549058D-FDCF-E34A-BB89-9ACA89EA73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932428"/>
              </p:ext>
            </p:extLst>
          </p:nvPr>
        </p:nvGraphicFramePr>
        <p:xfrm>
          <a:off x="10028767" y="185052"/>
          <a:ext cx="1610896" cy="227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3" imgW="5667248" imgH="8019796" progId="AcroExch.Document.7">
                  <p:embed/>
                </p:oleObj>
              </mc:Choice>
              <mc:Fallback>
                <p:oleObj name="Acrobat Document" r:id="rId13" imgW="5667248" imgH="8019796" progId="AcroExch.Document.7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9549058D-FDCF-E34A-BB89-9ACA89EA7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028767" y="185052"/>
                        <a:ext cx="1610896" cy="2279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B5F858A-FDFE-FE41-B826-ACFC65BA2CF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74" y="3682814"/>
            <a:ext cx="1665486" cy="2342960"/>
          </a:xfrm>
          <a:prstGeom prst="rect">
            <a:avLst/>
          </a:prstGeom>
        </p:spPr>
      </p:pic>
      <p:pic>
        <p:nvPicPr>
          <p:cNvPr id="9" name="Объект 6">
            <a:extLst>
              <a:ext uri="{FF2B5EF4-FFF2-40B4-BE49-F238E27FC236}">
                <a16:creationId xmlns:a16="http://schemas.microsoft.com/office/drawing/2014/main" id="{BE8663DF-95BD-5349-978F-DC5F64B7BE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12" y="181007"/>
            <a:ext cx="1612900" cy="2286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53813FA-5D44-044C-A55A-38DD193D5E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261">
            <a:off x="10926298" y="6119332"/>
            <a:ext cx="952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74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Канцелярские кнопки лежат, одна стоит">
            <a:extLst>
              <a:ext uri="{FF2B5EF4-FFF2-40B4-BE49-F238E27FC236}">
                <a16:creationId xmlns:a16="http://schemas.microsoft.com/office/drawing/2014/main" id="{33789AA0-2566-264B-A5EF-9D8D29B495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74" r="1207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9" name="Rectangle 4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B1F93-B46D-2F46-B5EA-FE3918BA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098269" cy="1124712"/>
          </a:xfrm>
        </p:spPr>
        <p:txBody>
          <a:bodyPr anchor="b">
            <a:normAutofit/>
          </a:bodyPr>
          <a:lstStyle/>
          <a:p>
            <a:r>
              <a:rPr lang="ru-RU" sz="2800" b="1" dirty="0"/>
              <a:t>Офисы ГТЭ-ТРАНСПОРТ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41330-D7BE-F34C-A05E-3175251F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748324" cy="3507850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ru-RU" sz="1400" dirty="0"/>
              <a:t>За годы успешной работы, нам удалось развить сеть офисов: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/>
              <a:t>Москва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/>
              <a:t>Санкт-Петербург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/>
              <a:t>Липецк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/>
              <a:t>Воронеж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/>
              <a:t>Рязань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/>
              <a:t>Краснодар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err="1"/>
              <a:t>Ростов</a:t>
            </a:r>
            <a:r>
              <a:rPr lang="ru-RU" sz="1400" b="1" dirty="0"/>
              <a:t>-на-Дону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/>
              <a:t>Рязань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/>
              <a:t>Челябинск</a:t>
            </a:r>
            <a:br>
              <a:rPr lang="ru-RU" sz="1400" b="1" dirty="0"/>
            </a:br>
            <a:endParaRPr lang="ru-RU" sz="1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/>
              <a:t>Тюмень</a:t>
            </a:r>
            <a:br>
              <a:rPr lang="ru-RU" sz="1400" b="1" dirty="0"/>
            </a:br>
            <a:endParaRPr lang="ru-RU" sz="1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err="1"/>
              <a:t>Новосибисрк</a:t>
            </a:r>
            <a:endParaRPr lang="ru-RU" sz="1400" b="1" dirty="0"/>
          </a:p>
          <a:p>
            <a:endParaRPr lang="ru-RU" sz="900" dirty="0"/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829E6853-B5A5-6043-9141-38FA2C66CD62}"/>
              </a:ext>
            </a:extLst>
          </p:cNvPr>
          <p:cNvSpPr txBox="1">
            <a:spLocks/>
          </p:cNvSpPr>
          <p:nvPr/>
        </p:nvSpPr>
        <p:spPr>
          <a:xfrm>
            <a:off x="0" y="6392528"/>
            <a:ext cx="12192000" cy="408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www.gtelog.ru                                                      8 800 333 61 87             Info@gtelog.ru 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684C851-8F27-8B4D-A9A5-E36BCDD55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261">
            <a:off x="11005110" y="6173504"/>
            <a:ext cx="952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1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32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чашка, кофе, стол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43F004B0-A1C7-EE4B-A3CC-4610877B7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r="26356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55" name="Freeform: Shape 34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72644-4EDA-7046-A5DA-CB6A88A0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ru-RU" sz="3400" dirty="0"/>
              <a:t>Контакты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7DFBDA-FCC8-534D-8007-FFB76E3A0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74283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r>
              <a:rPr lang="ru-RU" sz="1700" dirty="0"/>
              <a:t>Мы всегда рады ответить на все ваши вопросы!</a:t>
            </a:r>
            <a:endParaRPr lang="en-US" sz="1700" dirty="0"/>
          </a:p>
          <a:p>
            <a:pPr marL="0" indent="0">
              <a:buNone/>
            </a:pPr>
            <a:r>
              <a:rPr lang="ru-RU" sz="1700" dirty="0"/>
              <a:t>Тел.: 8 800 333 61 87</a:t>
            </a:r>
          </a:p>
          <a:p>
            <a:pPr marL="0" indent="0">
              <a:buNone/>
            </a:pPr>
            <a:r>
              <a:rPr lang="ru-RU" sz="1700" dirty="0"/>
              <a:t>+7 495 280 70 04</a:t>
            </a:r>
          </a:p>
          <a:p>
            <a:pPr marL="0" indent="0">
              <a:buNone/>
            </a:pPr>
            <a:r>
              <a:rPr lang="en-US" sz="1700" dirty="0"/>
              <a:t>Email</a:t>
            </a:r>
            <a:r>
              <a:rPr lang="ru-RU" sz="1700" dirty="0"/>
              <a:t>: </a:t>
            </a:r>
            <a:r>
              <a:rPr lang="en-US" sz="17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info@gtelog.ru</a:t>
            </a:r>
            <a:r>
              <a:rPr lang="en-US" sz="1700" dirty="0"/>
              <a:t> </a:t>
            </a:r>
          </a:p>
          <a:p>
            <a:pPr marL="0" indent="0">
              <a:buNone/>
            </a:pPr>
            <a:r>
              <a:rPr lang="ru-RU" sz="1700" dirty="0"/>
              <a:t>Адрес: БЦ Отрадное</a:t>
            </a:r>
            <a:br>
              <a:rPr lang="ru-RU" sz="1700" dirty="0"/>
            </a:br>
            <a:r>
              <a:rPr lang="ru-RU" sz="1700" dirty="0"/>
              <a:t> Москва, ул. Отрадная, д.2Б, стр.6, 2 этаж, офис 228</a:t>
            </a:r>
          </a:p>
          <a:p>
            <a:pPr marL="0" indent="0">
              <a:buNone/>
            </a:pPr>
            <a:r>
              <a:rPr lang="en-US" sz="17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www.gtelog.ru</a:t>
            </a:r>
            <a:r>
              <a:rPr lang="en-US" sz="1700" dirty="0"/>
              <a:t> </a:t>
            </a:r>
            <a:endParaRPr lang="ru-RU" sz="1700" dirty="0"/>
          </a:p>
          <a:p>
            <a:pPr marL="0" indent="0">
              <a:buNone/>
            </a:pPr>
            <a:r>
              <a:rPr lang="ru-RU" sz="1700" dirty="0"/>
              <a:t>Подписывайтесь на нас: </a:t>
            </a:r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endParaRPr lang="ru-RU" sz="1700" dirty="0"/>
          </a:p>
          <a:p>
            <a:endParaRPr lang="ru-RU" sz="1700" dirty="0"/>
          </a:p>
        </p:txBody>
      </p:sp>
      <p:pic>
        <p:nvPicPr>
          <p:cNvPr id="36" name="Picture 50" descr="cid:0188B43B-7471-468C-975E-47DDA2094D80@domain.name">
            <a:extLst>
              <a:ext uri="{FF2B5EF4-FFF2-40B4-BE49-F238E27FC236}">
                <a16:creationId xmlns:a16="http://schemas.microsoft.com/office/drawing/2014/main" id="{6B8E5AD4-93C4-A040-93C5-00B56A9B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9" y="56865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8" descr="cid:A4868C8A-3B1F-4463-B177-CAD3BAFE67F4@domain.name">
            <a:extLst>
              <a:ext uri="{FF2B5EF4-FFF2-40B4-BE49-F238E27FC236}">
                <a16:creationId xmlns:a16="http://schemas.microsoft.com/office/drawing/2014/main" id="{35DC0243-7474-5547-BDDB-1EDEB91AE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6865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9" descr="cid:219989C4-9E61-4417-8EFF-167F9A1B1D51@domain.name">
            <a:extLst>
              <a:ext uri="{FF2B5EF4-FFF2-40B4-BE49-F238E27FC236}">
                <a16:creationId xmlns:a16="http://schemas.microsoft.com/office/drawing/2014/main" id="{F1393633-45AE-9545-B858-5F5C587E3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07" y="56967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7" descr="cid:4EBD049A-9D49-4ED5-AE4B-9EFD233A33F7@domain.name">
            <a:extLst>
              <a:ext uri="{FF2B5EF4-FFF2-40B4-BE49-F238E27FC236}">
                <a16:creationId xmlns:a16="http://schemas.microsoft.com/office/drawing/2014/main" id="{FC071B46-741E-E94D-ABFD-1FEC71DAF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63" y="56967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6" descr="cid:90D4E5B2-8541-4FE8-ACB4-3DFFCA3C0447@domain.name">
            <a:extLst>
              <a:ext uri="{FF2B5EF4-FFF2-40B4-BE49-F238E27FC236}">
                <a16:creationId xmlns:a16="http://schemas.microsoft.com/office/drawing/2014/main" id="{5C62ED17-9CCE-4942-9A58-85D08025E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92" y="56967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7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201F2D-B1FD-5A4C-86A6-23E79408CE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9091" r="1491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7AD71-C5EB-C14F-8401-23438A77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ru-RU" sz="3600" b="1" dirty="0"/>
              <a:t>О компании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7B6F2-AC00-1648-ACC5-AA2E05515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530601"/>
            <a:ext cx="3641069" cy="3394711"/>
          </a:xfrm>
        </p:spPr>
        <p:txBody>
          <a:bodyPr anchor="t"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ru-RU" sz="1400" dirty="0"/>
              <a:t>Опыт работы более </a:t>
            </a:r>
            <a:r>
              <a:rPr lang="ru-RU" sz="1400" b="1" dirty="0">
                <a:solidFill>
                  <a:srgbClr val="FF8443"/>
                </a:solidFill>
              </a:rPr>
              <a:t>16 лет.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1400" dirty="0">
                <a:solidFill>
                  <a:srgbClr val="FF8443"/>
                </a:solidFill>
              </a:rPr>
              <a:t>       </a:t>
            </a:r>
            <a:r>
              <a:rPr lang="ru-RU" sz="1400" b="1" dirty="0">
                <a:solidFill>
                  <a:srgbClr val="FF8443"/>
                </a:solidFill>
              </a:rPr>
              <a:t>2009 </a:t>
            </a:r>
            <a:r>
              <a:rPr lang="ru-RU" sz="1400" dirty="0"/>
              <a:t>– год основания компании;</a:t>
            </a:r>
          </a:p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FF8443"/>
                </a:solidFill>
              </a:rPr>
              <a:t>Собственный </a:t>
            </a:r>
            <a:r>
              <a:rPr lang="ru-RU" sz="1400" b="1">
                <a:solidFill>
                  <a:srgbClr val="FF8443"/>
                </a:solidFill>
              </a:rPr>
              <a:t>автопарк 90</a:t>
            </a:r>
            <a:r>
              <a:rPr lang="ru-RU" sz="1400"/>
              <a:t>  </a:t>
            </a:r>
            <a:r>
              <a:rPr lang="ru-RU" sz="1400" dirty="0"/>
              <a:t>еврофуры тент, </a:t>
            </a:r>
            <a:r>
              <a:rPr lang="ru-RU" sz="1400" dirty="0" err="1"/>
              <a:t>реф</a:t>
            </a:r>
            <a:r>
              <a:rPr lang="ru-RU" sz="1400" dirty="0"/>
              <a:t>) </a:t>
            </a:r>
          </a:p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FF8443"/>
                </a:solidFill>
              </a:rPr>
              <a:t>Наша команда-это десятки специалистов с многолетним опытом</a:t>
            </a:r>
            <a:r>
              <a:rPr lang="ru-RU" sz="1400" dirty="0"/>
              <a:t> (только опытные сотрудники, 80% с профильным образованием), за последние 2 года наша команда выросла в 3 раза;</a:t>
            </a:r>
          </a:p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FF8443"/>
                </a:solidFill>
              </a:rPr>
              <a:t>11 филиалов </a:t>
            </a:r>
            <a:r>
              <a:rPr lang="ru-RU" sz="1400" dirty="0"/>
              <a:t>по России;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140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1400" dirty="0"/>
              <a:t>        Нам доверяют свой бизнес </a:t>
            </a:r>
          </a:p>
          <a:p>
            <a:pPr>
              <a:spcBef>
                <a:spcPct val="0"/>
              </a:spcBef>
            </a:pPr>
            <a:endParaRPr lang="ru-RU" sz="1400" dirty="0"/>
          </a:p>
          <a:p>
            <a:pPr marL="0" indent="0">
              <a:spcBef>
                <a:spcPct val="0"/>
              </a:spcBef>
              <a:buNone/>
            </a:pPr>
            <a:r>
              <a:rPr lang="ru-RU" sz="1400" b="1" dirty="0"/>
              <a:t>       </a:t>
            </a:r>
            <a:r>
              <a:rPr lang="en-US" sz="1400" b="1" dirty="0">
                <a:solidFill>
                  <a:srgbClr val="FF8443"/>
                </a:solidFill>
              </a:rPr>
              <a:t>&gt;</a:t>
            </a:r>
            <a:r>
              <a:rPr lang="ru-RU" sz="1400" b="1" dirty="0">
                <a:solidFill>
                  <a:srgbClr val="FF8443"/>
                </a:solidFill>
              </a:rPr>
              <a:t> 300 </a:t>
            </a:r>
            <a:r>
              <a:rPr lang="ru-RU" sz="1400" dirty="0"/>
              <a:t>крупных клиентов;</a:t>
            </a:r>
          </a:p>
          <a:p>
            <a:pPr marL="0" indent="0">
              <a:spcBef>
                <a:spcPct val="0"/>
              </a:spcBef>
              <a:buNone/>
            </a:pP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FF8443"/>
                </a:solidFill>
              </a:rPr>
              <a:t>30 000 000 </a:t>
            </a:r>
            <a:r>
              <a:rPr lang="ru-RU" sz="1400" dirty="0"/>
              <a:t>– лимит страховой ответственности; </a:t>
            </a:r>
          </a:p>
          <a:p>
            <a:pPr>
              <a:spcBef>
                <a:spcPct val="0"/>
              </a:spcBef>
            </a:pP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FF8443"/>
                </a:solidFill>
              </a:rPr>
              <a:t>От 10000 до 15000</a:t>
            </a:r>
            <a:r>
              <a:rPr lang="ru-RU" sz="1400" dirty="0">
                <a:solidFill>
                  <a:srgbClr val="FF8443"/>
                </a:solidFill>
              </a:rPr>
              <a:t> </a:t>
            </a:r>
            <a:r>
              <a:rPr lang="ru-RU" sz="1400" dirty="0"/>
              <a:t>отгрузок ежемесячно; </a:t>
            </a:r>
          </a:p>
          <a:p>
            <a:pPr marL="0" indent="0">
              <a:spcBef>
                <a:spcPct val="0"/>
              </a:spcBef>
              <a:buNone/>
            </a:pPr>
            <a:endParaRPr lang="ru-RU" sz="1400" dirty="0"/>
          </a:p>
          <a:p>
            <a:pPr>
              <a:spcBef>
                <a:spcPct val="0"/>
              </a:spcBef>
            </a:pP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FF8443"/>
                </a:solidFill>
              </a:rPr>
              <a:t>22 ноября 2019г</a:t>
            </a:r>
            <a:r>
              <a:rPr lang="ru-RU" sz="1400" b="1" dirty="0"/>
              <a:t>.  </a:t>
            </a:r>
            <a:r>
              <a:rPr lang="en-US" sz="1400" dirty="0"/>
              <a:t>GTE Logistics </a:t>
            </a:r>
            <a:r>
              <a:rPr lang="ru-RU" sz="1400" dirty="0"/>
              <a:t>официально присоединилась к Хартии АТС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A55D7D-7973-7549-BD05-7578D7A6B5F2}"/>
              </a:ext>
            </a:extLst>
          </p:cNvPr>
          <p:cNvSpPr txBox="1">
            <a:spLocks/>
          </p:cNvSpPr>
          <p:nvPr/>
        </p:nvSpPr>
        <p:spPr>
          <a:xfrm>
            <a:off x="0" y="6392528"/>
            <a:ext cx="12192000" cy="408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www.gtelog.ru                                                      8 800 333 61 87             Info@gtelog.ru 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42DD52-1F83-FA4B-BE5B-3D0AC8AE6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261">
            <a:off x="11005110" y="6173504"/>
            <a:ext cx="952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7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04E8C-987B-BD44-BC71-DDB2A2FE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ru-RU" sz="5200" b="1" dirty="0"/>
              <a:t>Собственный автопарк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7E3AE3-56A6-BB4F-BD7B-CF92EBAB93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0" b="24219"/>
          <a:stretch/>
        </p:blipFill>
        <p:spPr>
          <a:xfrm>
            <a:off x="7684008" y="4560999"/>
            <a:ext cx="4507992" cy="224028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1D304D-8BDD-5E40-8157-B515CE71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/>
          </a:bodyPr>
          <a:lstStyle/>
          <a:p>
            <a:endParaRPr lang="ru-RU" sz="1700" dirty="0"/>
          </a:p>
          <a:p>
            <a:r>
              <a:rPr lang="ru-RU" sz="16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Современные надежные еврофуры, позволяют нам осуществлять междугородние перевозки грузов весом до 21,5 тонн. Каждая машина оснащена GPS/ГЛОНАСС системой удаленного контроля. Наши водители являются профессионалами своего дела, которых мы выбирали тщательно на протяжении всей нашей деятельности.</a:t>
            </a:r>
          </a:p>
          <a:p>
            <a:r>
              <a:rPr lang="ru-RU" sz="1700" dirty="0"/>
              <a:t>Характеристики: Для магистральных перевозок. 401 </a:t>
            </a:r>
            <a:r>
              <a:rPr lang="ru-RU" sz="1700" dirty="0" err="1"/>
              <a:t>л.с</a:t>
            </a:r>
            <a:r>
              <a:rPr lang="ru-RU" sz="1700" dirty="0"/>
              <a:t>., 12 АКПП без </a:t>
            </a:r>
            <a:r>
              <a:rPr lang="ru-RU" sz="1700" dirty="0" err="1"/>
              <a:t>ретардера</a:t>
            </a:r>
            <a:r>
              <a:rPr lang="ru-RU" sz="1700" dirty="0"/>
              <a:t>, высокая кабина, 1 спальное место, 2 </a:t>
            </a:r>
            <a:r>
              <a:rPr lang="ru-RU" sz="1700" dirty="0" err="1"/>
              <a:t>топл</a:t>
            </a:r>
            <a:r>
              <a:rPr lang="ru-RU" sz="1700" dirty="0"/>
              <a:t>. бака по 450л., ССУ 1150 мм, шины 315/70R22,5</a:t>
            </a:r>
          </a:p>
          <a:p>
            <a:pPr marL="0" indent="0">
              <a:spcBef>
                <a:spcPct val="0"/>
              </a:spcBef>
              <a:buNone/>
            </a:pPr>
            <a:endParaRPr lang="ru-RU" sz="1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A7DD07-5DF3-324D-B3F2-6EFCFF060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2"/>
          <a:stretch/>
        </p:blipFill>
        <p:spPr>
          <a:xfrm>
            <a:off x="7684008" y="2308860"/>
            <a:ext cx="4507992" cy="22402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DC3A8A-5037-8A4B-B5A7-FBE4A27C0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2" b="11557"/>
          <a:stretch/>
        </p:blipFill>
        <p:spPr>
          <a:xfrm>
            <a:off x="7684008" y="47081"/>
            <a:ext cx="4507992" cy="2240280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9BCF9C6-4F16-0347-A5F0-800477CFD477}"/>
              </a:ext>
            </a:extLst>
          </p:cNvPr>
          <p:cNvSpPr txBox="1">
            <a:spLocks/>
          </p:cNvSpPr>
          <p:nvPr/>
        </p:nvSpPr>
        <p:spPr>
          <a:xfrm>
            <a:off x="0" y="6392528"/>
            <a:ext cx="12192000" cy="408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www.gtelog.ru                                                      8 800 333 61 87             Info@gtelog.ru 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37E54EA-C2BA-FB42-93DB-C1E40959D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261">
            <a:off x="11005110" y="6173504"/>
            <a:ext cx="952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6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0AEEC-9199-434F-93D5-4C35E6C0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5466"/>
            <a:ext cx="3611880" cy="1536192"/>
          </a:xfrm>
        </p:spPr>
        <p:txBody>
          <a:bodyPr>
            <a:normAutofit/>
          </a:bodyPr>
          <a:lstStyle/>
          <a:p>
            <a:r>
              <a:rPr lang="ru-RU" sz="3200"/>
              <a:t>Услуги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DE9EF7-9E6C-7D47-BA2F-0AF18C7A2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0" b="1"/>
          <a:stretch/>
        </p:blipFill>
        <p:spPr>
          <a:xfrm>
            <a:off x="20" y="10"/>
            <a:ext cx="12191980" cy="399447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A53DC-BBA1-AC43-A264-DC52D6F98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26" y="4495466"/>
            <a:ext cx="6061022" cy="1713948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1500" dirty="0"/>
              <a:t>Регулярные грузовые автоперевозки по России (в т.ч. Опасные (</a:t>
            </a:r>
            <a:r>
              <a:rPr lang="en-US" sz="1500" dirty="0"/>
              <a:t>ADR</a:t>
            </a:r>
            <a:r>
              <a:rPr lang="ru-RU" sz="1500" dirty="0"/>
              <a:t>), наливные грузы, сыпучие);</a:t>
            </a:r>
          </a:p>
          <a:p>
            <a:pPr>
              <a:spcBef>
                <a:spcPct val="0"/>
              </a:spcBef>
            </a:pPr>
            <a:r>
              <a:rPr lang="ru-RU" sz="1500" dirty="0"/>
              <a:t>Международные перевозки;</a:t>
            </a:r>
          </a:p>
          <a:p>
            <a:pPr>
              <a:spcBef>
                <a:spcPct val="0"/>
              </a:spcBef>
            </a:pPr>
            <a:r>
              <a:rPr lang="ru-RU" sz="1500" dirty="0"/>
              <a:t>Негабаритные/тяжеловесные перевозки;</a:t>
            </a:r>
          </a:p>
          <a:p>
            <a:pPr>
              <a:spcBef>
                <a:spcPct val="0"/>
              </a:spcBef>
            </a:pPr>
            <a:r>
              <a:rPr lang="ru-RU" sz="1500" dirty="0"/>
              <a:t>Сборные перевозки; </a:t>
            </a:r>
          </a:p>
          <a:p>
            <a:pPr>
              <a:spcBef>
                <a:spcPct val="0"/>
              </a:spcBef>
            </a:pPr>
            <a:r>
              <a:rPr lang="ru-RU" sz="1500" dirty="0"/>
              <a:t>Консалтинг;</a:t>
            </a:r>
          </a:p>
          <a:p>
            <a:pPr>
              <a:spcBef>
                <a:spcPct val="0"/>
              </a:spcBef>
            </a:pPr>
            <a:r>
              <a:rPr lang="ru-RU" sz="1500" dirty="0"/>
              <a:t>Страхование грузов в транзите.</a:t>
            </a:r>
          </a:p>
          <a:p>
            <a:endParaRPr lang="ru-RU" sz="1500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7D38A728-8A3E-794A-9D75-2EC74237B18B}"/>
              </a:ext>
            </a:extLst>
          </p:cNvPr>
          <p:cNvSpPr txBox="1">
            <a:spLocks/>
          </p:cNvSpPr>
          <p:nvPr/>
        </p:nvSpPr>
        <p:spPr>
          <a:xfrm>
            <a:off x="0" y="6392528"/>
            <a:ext cx="12192000" cy="408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www.gtelog.ru                                                      8 800 333 61 87             Info@gtelog.ru 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456922-1CA9-3244-BB3B-9E1756BAB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261">
            <a:off x="11005110" y="6173504"/>
            <a:ext cx="952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4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1AAEE-88D9-1A4E-A070-6B61D5F7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ru-RU" sz="4000" dirty="0"/>
              <a:t>Конкурентные преимущества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8A9A5-B2EB-264E-8CBE-6382F2F25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669851"/>
            <a:ext cx="5916603" cy="5255461"/>
          </a:xfrm>
        </p:spPr>
        <p:txBody>
          <a:bodyPr anchor="ctr">
            <a:normAutofit/>
          </a:bodyPr>
          <a:lstStyle/>
          <a:p>
            <a:r>
              <a:rPr lang="en-US" sz="2000" dirty="0"/>
              <a:t>On</a:t>
            </a:r>
            <a:r>
              <a:rPr lang="ru-RU" sz="2000" dirty="0"/>
              <a:t> </a:t>
            </a:r>
            <a:r>
              <a:rPr lang="en-US" sz="2000" dirty="0"/>
              <a:t>Line </a:t>
            </a:r>
            <a:r>
              <a:rPr lang="ru-RU" sz="2000" dirty="0"/>
              <a:t>отслеживание движения вашего груза</a:t>
            </a:r>
            <a:endParaRPr lang="ru-RU" sz="2000" b="1" dirty="0"/>
          </a:p>
          <a:p>
            <a:r>
              <a:rPr lang="ru-RU" sz="2000" dirty="0"/>
              <a:t>Электронный документооборот, </a:t>
            </a:r>
            <a:r>
              <a:rPr lang="ru-RU" sz="2000" dirty="0" err="1"/>
              <a:t>ЭТрН</a:t>
            </a:r>
            <a:endParaRPr lang="ru-RU" sz="2000" dirty="0"/>
          </a:p>
          <a:p>
            <a:r>
              <a:rPr lang="ru-RU" sz="2000" dirty="0"/>
              <a:t>Индивидуальное консультирование каждого клиента</a:t>
            </a:r>
          </a:p>
          <a:p>
            <a:r>
              <a:rPr lang="ru-RU" sz="2000" dirty="0"/>
              <a:t>Прозрачные договорные отношения (работаем с НДС)</a:t>
            </a:r>
          </a:p>
          <a:p>
            <a:r>
              <a:rPr lang="ru-RU" sz="2000" dirty="0"/>
              <a:t>Двойное страхование (ответственности и груза в транзите)</a:t>
            </a:r>
          </a:p>
          <a:p>
            <a:r>
              <a:rPr lang="ru-RU" sz="2000" dirty="0"/>
              <a:t>Отлаженная работа собственной Службы безопасности и информационного контроля</a:t>
            </a:r>
          </a:p>
          <a:p>
            <a:endParaRPr lang="ru-RU" sz="20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ABDE7775-1C6F-5041-BD61-12DF6C63FA1D}"/>
              </a:ext>
            </a:extLst>
          </p:cNvPr>
          <p:cNvSpPr txBox="1">
            <a:spLocks/>
          </p:cNvSpPr>
          <p:nvPr/>
        </p:nvSpPr>
        <p:spPr>
          <a:xfrm>
            <a:off x="798798" y="5045814"/>
            <a:ext cx="10515600" cy="7448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ru-RU" sz="1800" b="1" dirty="0">
              <a:solidFill>
                <a:srgbClr val="FF8443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900" b="1" i="1" dirty="0">
                <a:solidFill>
                  <a:srgbClr val="FF8443"/>
                </a:solidFill>
                <a:latin typeface="+mj-lt"/>
                <a:ea typeface="+mj-ea"/>
                <a:cs typeface="+mj-cs"/>
              </a:rPr>
              <a:t>Инвестируя значительные средства в IT технологии, мы уже сейчас получаем результат в виде сокращения затрат на вашу логистику.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4C52D5-43B3-0549-8103-9A9F3CA90C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5" r="-1" b="14782"/>
          <a:stretch/>
        </p:blipFill>
        <p:spPr>
          <a:xfrm>
            <a:off x="4757224" y="2400441"/>
            <a:ext cx="683455" cy="5037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48BBC6-4397-8D42-8CDB-5184F3A3BC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9" r="-3" b="17339"/>
          <a:stretch/>
        </p:blipFill>
        <p:spPr>
          <a:xfrm>
            <a:off x="4708030" y="1786683"/>
            <a:ext cx="732649" cy="5037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9DCF1C-44C5-574B-9A38-79520ADF94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-2" b="15643"/>
          <a:stretch/>
        </p:blipFill>
        <p:spPr>
          <a:xfrm flipH="1">
            <a:off x="4718303" y="1240607"/>
            <a:ext cx="708435" cy="5247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30AB56-CC7C-784C-90AA-F9254826D5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r="-4" b="-4"/>
          <a:stretch/>
        </p:blipFill>
        <p:spPr>
          <a:xfrm>
            <a:off x="4708030" y="3015473"/>
            <a:ext cx="750119" cy="5142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AA6CD-4C77-3349-B555-DD269A0D5E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3" r="-3" b="6450"/>
          <a:stretch/>
        </p:blipFill>
        <p:spPr>
          <a:xfrm>
            <a:off x="4718303" y="3678046"/>
            <a:ext cx="798394" cy="44650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D96BC11-EA6B-6742-AC6E-B9B069B961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" b="2939"/>
          <a:stretch/>
        </p:blipFill>
        <p:spPr>
          <a:xfrm>
            <a:off x="4768666" y="4259220"/>
            <a:ext cx="748031" cy="691960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314EECB6-CC78-B340-922B-A3B7D0AE524D}"/>
              </a:ext>
            </a:extLst>
          </p:cNvPr>
          <p:cNvSpPr txBox="1">
            <a:spLocks/>
          </p:cNvSpPr>
          <p:nvPr/>
        </p:nvSpPr>
        <p:spPr>
          <a:xfrm>
            <a:off x="0" y="6392528"/>
            <a:ext cx="12192000" cy="408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www.gtelog.ru                                                      8 800 333 61 87             Info@gtelog.ru 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5879343-6ABF-7646-9F4F-96CBAA879A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261">
            <a:off x="11005110" y="6173504"/>
            <a:ext cx="952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3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id="{B7F92867-B3FD-E24C-ABFC-701755299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r="7883" b="9092"/>
          <a:stretch/>
        </p:blipFill>
        <p:spPr>
          <a:xfrm>
            <a:off x="7092833" y="3095218"/>
            <a:ext cx="1583862" cy="12530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C55EC-A59E-104E-80CD-D58D5F2C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0" y="29923"/>
            <a:ext cx="6906347" cy="28567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Как работает большинство транспортных компаний в Р.Ф.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D22CC6-845C-A24B-88A1-CE0816893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12" y="2943375"/>
            <a:ext cx="1918740" cy="19187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104B8B-75F7-D94A-9E8C-82E32A65B0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241" y="2943375"/>
            <a:ext cx="1645195" cy="1645195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F13BB61-1791-7447-A7E2-E4E3A227E469}"/>
              </a:ext>
            </a:extLst>
          </p:cNvPr>
          <p:cNvSpPr txBox="1">
            <a:spLocks/>
          </p:cNvSpPr>
          <p:nvPr/>
        </p:nvSpPr>
        <p:spPr>
          <a:xfrm>
            <a:off x="5264528" y="4740913"/>
            <a:ext cx="5094668" cy="1258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-</a:t>
            </a:r>
            <a:r>
              <a:rPr lang="ru-RU" b="1" dirty="0"/>
              <a:t>В среднем, процесс поиска и расчет стоимости машины занимает от 45 мин до 1 дня;</a:t>
            </a:r>
          </a:p>
          <a:p>
            <a:pPr algn="ctr"/>
            <a:r>
              <a:rPr lang="ru-RU" dirty="0"/>
              <a:t>Далее:</a:t>
            </a:r>
          </a:p>
          <a:p>
            <a:pPr algn="ctr"/>
            <a:r>
              <a:rPr lang="ru-RU" dirty="0"/>
              <a:t>- Подписание договора;</a:t>
            </a:r>
          </a:p>
          <a:p>
            <a:pPr algn="ctr"/>
            <a:r>
              <a:rPr lang="ru-RU" dirty="0"/>
              <a:t>-Оформление страховки;</a:t>
            </a:r>
          </a:p>
          <a:p>
            <a:pPr algn="ctr"/>
            <a:r>
              <a:rPr lang="ru-RU" dirty="0"/>
              <a:t>- Стандартный документооборот по итогам оказания услуг. </a:t>
            </a:r>
          </a:p>
          <a:p>
            <a:pPr marL="571500" indent="-571500" algn="ctr">
              <a:buFontTx/>
              <a:buChar char="-"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2EB38BE-122F-4742-8597-1AEE07A3A007}"/>
              </a:ext>
            </a:extLst>
          </p:cNvPr>
          <p:cNvSpPr/>
          <p:nvPr/>
        </p:nvSpPr>
        <p:spPr>
          <a:xfrm>
            <a:off x="6725711" y="2696281"/>
            <a:ext cx="2318105" cy="5265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Менеджер транспортной компании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0471BEB-8286-DA48-B44E-4A8AF6FCA8A9}"/>
              </a:ext>
            </a:extLst>
          </p:cNvPr>
          <p:cNvCxnSpPr>
            <a:cxnSpLocks/>
          </p:cNvCxnSpPr>
          <p:nvPr/>
        </p:nvCxnSpPr>
        <p:spPr>
          <a:xfrm>
            <a:off x="4968057" y="3884964"/>
            <a:ext cx="19049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2CAA5F9-BBDE-5145-B11F-2A3841B2B597}"/>
              </a:ext>
            </a:extLst>
          </p:cNvPr>
          <p:cNvCxnSpPr>
            <a:cxnSpLocks/>
          </p:cNvCxnSpPr>
          <p:nvPr/>
        </p:nvCxnSpPr>
        <p:spPr>
          <a:xfrm>
            <a:off x="8676695" y="3911858"/>
            <a:ext cx="14990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29C3F367-EE26-E94D-860D-1B6D7A42B247}"/>
              </a:ext>
            </a:extLst>
          </p:cNvPr>
          <p:cNvSpPr txBox="1">
            <a:spLocks/>
          </p:cNvSpPr>
          <p:nvPr/>
        </p:nvSpPr>
        <p:spPr>
          <a:xfrm>
            <a:off x="5920548" y="102814"/>
            <a:ext cx="1816494" cy="1053582"/>
          </a:xfrm>
          <a:prstGeom prst="rect">
            <a:avLst/>
          </a:prstGeom>
          <a:solidFill>
            <a:srgbClr val="FF844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bg1"/>
                </a:solidFill>
              </a:rPr>
              <a:t>Быстро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bg1"/>
                </a:solidFill>
              </a:rPr>
              <a:t>Качественно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bg1"/>
                </a:solidFill>
              </a:rPr>
              <a:t>Недорого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Выберите 2 условия</a:t>
            </a:r>
            <a:endParaRPr lang="ru-RU" sz="2000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id="{D8A40158-3D0F-2B43-9998-724E5E55B7A3}"/>
              </a:ext>
            </a:extLst>
          </p:cNvPr>
          <p:cNvSpPr txBox="1">
            <a:spLocks/>
          </p:cNvSpPr>
          <p:nvPr/>
        </p:nvSpPr>
        <p:spPr>
          <a:xfrm>
            <a:off x="0" y="6392528"/>
            <a:ext cx="12192000" cy="408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www.gtelog.ru                                                      8 800 333 61 87             Info@gtelog.ru 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D6978F0-AB95-774C-A37A-898632627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261">
            <a:off x="11005110" y="6173504"/>
            <a:ext cx="952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7C0E0-2317-0A4D-A4D4-438C9BBB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 dirty="0"/>
              <a:t>Как работает ГТЭ-ТРАНСПОРТ: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3C19F3-E11A-A246-9269-9E047E8BC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7" y="2833887"/>
            <a:ext cx="1485900" cy="1485900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01A2262-CC4C-AD43-986F-BBAE0AF27041}"/>
              </a:ext>
            </a:extLst>
          </p:cNvPr>
          <p:cNvCxnSpPr/>
          <p:nvPr/>
        </p:nvCxnSpPr>
        <p:spPr>
          <a:xfrm>
            <a:off x="2068058" y="3374216"/>
            <a:ext cx="1841411" cy="12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D2AE11D-A91B-9244-B1D4-03BB975E4506}"/>
              </a:ext>
            </a:extLst>
          </p:cNvPr>
          <p:cNvCxnSpPr/>
          <p:nvPr/>
        </p:nvCxnSpPr>
        <p:spPr>
          <a:xfrm>
            <a:off x="8453848" y="3443091"/>
            <a:ext cx="1841411" cy="12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84A88D1-77E3-9A4B-AA15-E623D64728D2}"/>
              </a:ext>
            </a:extLst>
          </p:cNvPr>
          <p:cNvCxnSpPr/>
          <p:nvPr/>
        </p:nvCxnSpPr>
        <p:spPr>
          <a:xfrm flipH="1">
            <a:off x="2075048" y="3487617"/>
            <a:ext cx="17654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8F8C509-3755-BD4A-9424-456009A78B77}"/>
              </a:ext>
            </a:extLst>
          </p:cNvPr>
          <p:cNvCxnSpPr>
            <a:cxnSpLocks/>
          </p:cNvCxnSpPr>
          <p:nvPr/>
        </p:nvCxnSpPr>
        <p:spPr>
          <a:xfrm flipH="1" flipV="1">
            <a:off x="8453848" y="3550818"/>
            <a:ext cx="1841412" cy="8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C4BC43-EB95-8B49-9389-5878E6356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06" y="2695907"/>
            <a:ext cx="696101" cy="5882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9290E39-FE46-D140-8858-37FBFBA03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98" y="3536007"/>
            <a:ext cx="798378" cy="79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60886B-FA37-034A-855B-6D1FFFD7C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29" y="2750758"/>
            <a:ext cx="696101" cy="588206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42C4874A-9097-6645-BE2B-99276C718432}"/>
              </a:ext>
            </a:extLst>
          </p:cNvPr>
          <p:cNvSpPr txBox="1">
            <a:spLocks/>
          </p:cNvSpPr>
          <p:nvPr/>
        </p:nvSpPr>
        <p:spPr>
          <a:xfrm>
            <a:off x="8600202" y="3692176"/>
            <a:ext cx="1301794" cy="257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b="1" dirty="0">
                <a:solidFill>
                  <a:schemeClr val="bg1"/>
                </a:solidFill>
              </a:rPr>
              <a:t>ОТВЕТ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540B009-9331-0940-B766-D2AE1EE38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97" y="3403758"/>
            <a:ext cx="798378" cy="79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68DE8287-38A9-E341-9B08-A5A7AB8A30CF}"/>
              </a:ext>
            </a:extLst>
          </p:cNvPr>
          <p:cNvSpPr txBox="1">
            <a:spLocks/>
          </p:cNvSpPr>
          <p:nvPr/>
        </p:nvSpPr>
        <p:spPr>
          <a:xfrm>
            <a:off x="2192959" y="3550818"/>
            <a:ext cx="1301794" cy="257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b="1" dirty="0">
                <a:solidFill>
                  <a:schemeClr val="bg1"/>
                </a:solidFill>
              </a:rPr>
              <a:t>ОТВЕТ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742D092-C332-C94F-98BB-F27F837BDE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0932" y="1932498"/>
            <a:ext cx="1122683" cy="11226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5E646AB-DE16-E844-BEDB-993427D8D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7216" y="3125741"/>
            <a:ext cx="1122683" cy="11226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6FCFB48-7781-F54E-9FE7-5A0AB6F32F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92" y="4312578"/>
            <a:ext cx="1122683" cy="11226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59B2C8D-9BC3-BB40-914B-5859699393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16" y="2384617"/>
            <a:ext cx="4267200" cy="256336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E2B096-9923-C941-AAED-72293350887F}"/>
              </a:ext>
            </a:extLst>
          </p:cNvPr>
          <p:cNvSpPr/>
          <p:nvPr/>
        </p:nvSpPr>
        <p:spPr>
          <a:xfrm>
            <a:off x="153365" y="4142377"/>
            <a:ext cx="35882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400" b="0" dirty="0"/>
              <a:t>Получаем заявки от клиентов напрямую/ по </a:t>
            </a:r>
            <a:r>
              <a:rPr lang="en-US" sz="1400" b="0" dirty="0"/>
              <a:t>API </a:t>
            </a:r>
            <a:r>
              <a:rPr lang="ru-RU" sz="1400" b="0" dirty="0"/>
              <a:t>через интернет платформы.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400" b="0" dirty="0"/>
              <a:t>Моментально обрабатываем информацию/даем ответ.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400" b="0" dirty="0"/>
              <a:t>Используем все современные способы коммуникаций с водителями и клиентами.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400" b="0" dirty="0"/>
              <a:t>Используем электронный документооборот.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2492FD-4582-8349-B8FB-950D751627B9}"/>
              </a:ext>
            </a:extLst>
          </p:cNvPr>
          <p:cNvSpPr/>
          <p:nvPr/>
        </p:nvSpPr>
        <p:spPr>
          <a:xfrm>
            <a:off x="4042516" y="52527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0" dirty="0">
                <a:solidFill>
                  <a:srgbClr val="FF8443"/>
                </a:solidFill>
              </a:rPr>
              <a:t>Производительность логиста ГТЭ-ТРАНСПОРТ повышается </a:t>
            </a:r>
            <a:r>
              <a:rPr lang="ru-RU" dirty="0">
                <a:solidFill>
                  <a:srgbClr val="FF8443"/>
                </a:solidFill>
              </a:rPr>
              <a:t>в 5 раз. </a:t>
            </a:r>
            <a:r>
              <a:rPr lang="ru-RU" b="0" dirty="0">
                <a:solidFill>
                  <a:srgbClr val="FF8443"/>
                </a:solidFill>
              </a:rPr>
              <a:t>Процесс подбора машины по заявке во внутренней информационной системе занимает около 5</a:t>
            </a:r>
            <a:r>
              <a:rPr lang="en-US" b="0" dirty="0">
                <a:solidFill>
                  <a:srgbClr val="FF8443"/>
                </a:solidFill>
              </a:rPr>
              <a:t> </a:t>
            </a:r>
            <a:r>
              <a:rPr lang="ru-RU" b="0" dirty="0">
                <a:solidFill>
                  <a:srgbClr val="FF8443"/>
                </a:solidFill>
              </a:rPr>
              <a:t>минут</a:t>
            </a:r>
          </a:p>
        </p:txBody>
      </p:sp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id="{A0473679-5BB8-9341-B5E4-C937903C3BEC}"/>
              </a:ext>
            </a:extLst>
          </p:cNvPr>
          <p:cNvSpPr txBox="1">
            <a:spLocks/>
          </p:cNvSpPr>
          <p:nvPr/>
        </p:nvSpPr>
        <p:spPr>
          <a:xfrm>
            <a:off x="0" y="6392528"/>
            <a:ext cx="12192000" cy="408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www.gtelog.ru                                                      8 800 333 61 87             Info@gtelog.ru 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9D87F3-49A9-AD44-ABE8-DE2A9CAD2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261">
            <a:off x="11005110" y="6173504"/>
            <a:ext cx="952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0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2E9C7-A0B1-7C47-98CD-5F8C15CB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5404555" cy="1124712"/>
          </a:xfrm>
        </p:spPr>
        <p:txBody>
          <a:bodyPr anchor="b">
            <a:normAutofit fontScale="90000"/>
          </a:bodyPr>
          <a:lstStyle/>
          <a:p>
            <a:r>
              <a:rPr lang="ru-RU" sz="2800" b="1" dirty="0"/>
              <a:t>Сервис для водителей (собственное мобильное приложение) «</a:t>
            </a:r>
            <a:r>
              <a:rPr lang="en-US" sz="2800" b="1" dirty="0"/>
              <a:t>MULE</a:t>
            </a:r>
            <a:r>
              <a:rPr lang="ru-RU" sz="2800" b="1" dirty="0"/>
              <a:t>»</a:t>
            </a:r>
            <a:endParaRPr lang="ru-RU" sz="2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468350-51ED-1F4E-BC61-B74223F7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 lnSpcReduction="10000"/>
          </a:bodyPr>
          <a:lstStyle/>
          <a:p>
            <a:r>
              <a:rPr lang="ru-RU" sz="900" dirty="0"/>
              <a:t>За счет нашего сервиса, мы повысили производительность логиста в 3-5 раз;</a:t>
            </a:r>
          </a:p>
          <a:p>
            <a:r>
              <a:rPr lang="ru-RU" sz="900" dirty="0"/>
              <a:t>Более 20 000 проверенных перевозчиков в системе ГТЕ </a:t>
            </a:r>
            <a:r>
              <a:rPr lang="ru-RU" sz="900" dirty="0" err="1"/>
              <a:t>Логистикс</a:t>
            </a:r>
            <a:r>
              <a:rPr lang="ru-RU" sz="900" dirty="0"/>
              <a:t>;</a:t>
            </a:r>
          </a:p>
          <a:p>
            <a:r>
              <a:rPr lang="ru-RU" sz="900" dirty="0"/>
              <a:t>Моментальная проверка перевозчика, чтобы избавиться от рисков;</a:t>
            </a:r>
          </a:p>
          <a:p>
            <a:r>
              <a:rPr lang="ru-RU" sz="900" dirty="0"/>
              <a:t>Организуем от 3000 перевозок ежемесячно полными машинами;</a:t>
            </a:r>
          </a:p>
          <a:p>
            <a:r>
              <a:rPr lang="ru-RU" sz="900" dirty="0"/>
              <a:t>Он-лайн контроль передвижения машины;</a:t>
            </a:r>
          </a:p>
          <a:p>
            <a:r>
              <a:rPr lang="ru-RU" sz="900" dirty="0"/>
              <a:t>Используем электронный документооборот;</a:t>
            </a:r>
          </a:p>
          <a:p>
            <a:r>
              <a:rPr lang="ru-RU" sz="900" dirty="0"/>
              <a:t>Страхуем каждый груз, а не только ответственность.</a:t>
            </a:r>
          </a:p>
          <a:p>
            <a:pPr marL="0" indent="0">
              <a:buNone/>
            </a:pPr>
            <a:endParaRPr lang="ru-RU" sz="900" u="sng" dirty="0"/>
          </a:p>
          <a:p>
            <a:pPr marL="0" indent="0">
              <a:buNone/>
            </a:pPr>
            <a:r>
              <a:rPr lang="ru-RU" sz="900" u="sng" dirty="0"/>
              <a:t>Удобные и выгодные опции для водителей:</a:t>
            </a:r>
          </a:p>
          <a:p>
            <a:endParaRPr lang="ru-RU" sz="900" dirty="0"/>
          </a:p>
          <a:p>
            <a:r>
              <a:rPr lang="ru-RU" sz="900" dirty="0"/>
              <a:t>Гарантированное наличие груза;</a:t>
            </a:r>
          </a:p>
          <a:p>
            <a:r>
              <a:rPr lang="ru-RU" sz="900" dirty="0"/>
              <a:t>Гарантия оплаты в течении 12 дней;</a:t>
            </a:r>
          </a:p>
          <a:p>
            <a:r>
              <a:rPr lang="ru-RU" sz="900" dirty="0"/>
              <a:t>Отчетность за перевозчика перед банком;</a:t>
            </a:r>
          </a:p>
          <a:p>
            <a:r>
              <a:rPr lang="ru-RU" sz="900" dirty="0"/>
              <a:t>Виртуальные сервис оплаты топлива для водителя.</a:t>
            </a:r>
          </a:p>
          <a:p>
            <a:endParaRPr lang="ru-RU" sz="700" dirty="0"/>
          </a:p>
        </p:txBody>
      </p:sp>
      <p:pic>
        <p:nvPicPr>
          <p:cNvPr id="16" name="Рисунок 7" descr="image007">
            <a:extLst>
              <a:ext uri="{FF2B5EF4-FFF2-40B4-BE49-F238E27FC236}">
                <a16:creationId xmlns:a16="http://schemas.microsoft.com/office/drawing/2014/main" id="{2FA24D21-9EC2-404C-87E3-404C478A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73" y="616342"/>
            <a:ext cx="2099257" cy="3705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EE6061-A8CE-CF47-B647-81DA11718381}"/>
              </a:ext>
            </a:extLst>
          </p:cNvPr>
          <p:cNvSpPr/>
          <p:nvPr/>
        </p:nvSpPr>
        <p:spPr>
          <a:xfrm>
            <a:off x="5334001" y="55953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Экономия вашего бюджета на логистику за счет мобильного приложения на 5%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A2BCB370-80D7-EC4C-AF25-40D9EF8CA278}"/>
              </a:ext>
            </a:extLst>
          </p:cNvPr>
          <p:cNvSpPr txBox="1">
            <a:spLocks/>
          </p:cNvSpPr>
          <p:nvPr/>
        </p:nvSpPr>
        <p:spPr>
          <a:xfrm>
            <a:off x="0" y="6392528"/>
            <a:ext cx="12192000" cy="408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www.gtelog.ru                                                      8 800 333 61 87             Info@gtelog.ru 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3B4625D-3581-1243-A9CE-A436C716D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261">
            <a:off x="11005110" y="6173504"/>
            <a:ext cx="952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6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4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8A85AEEF-5840-D44D-9578-C2C3BC477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r="5341" b="-1"/>
          <a:stretch/>
        </p:blipFill>
        <p:spPr>
          <a:xfrm>
            <a:off x="3242693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54" name="Freeform: Shape 46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Freeform: Shape 48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90CD3-A4EC-9543-85B5-4B35623E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b="1" dirty="0"/>
              <a:t>Лучшая национальная транспортно-экспедиторская компания в логистических цепях</a:t>
            </a:r>
            <a:r>
              <a:rPr lang="ru-RU" sz="1800" b="1" dirty="0"/>
              <a:t>!</a:t>
            </a:r>
            <a:endParaRPr lang="en-US" sz="18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F774E2-E9A4-344F-807F-C1F34BDC13FC}"/>
              </a:ext>
            </a:extLst>
          </p:cNvPr>
          <p:cNvSpPr/>
          <p:nvPr/>
        </p:nvSpPr>
        <p:spPr>
          <a:xfrm>
            <a:off x="371094" y="2718054"/>
            <a:ext cx="3860664" cy="34448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В </a:t>
            </a:r>
            <a:r>
              <a:rPr lang="ru-RU" sz="1700" dirty="0"/>
              <a:t>2019 и </a:t>
            </a:r>
            <a:r>
              <a:rPr lang="en-US" sz="1700" dirty="0"/>
              <a:t>202</a:t>
            </a:r>
            <a:r>
              <a:rPr lang="ru-RU" sz="1700" dirty="0"/>
              <a:t>2</a:t>
            </a:r>
            <a:r>
              <a:rPr lang="en-US" sz="1700" dirty="0"/>
              <a:t> </a:t>
            </a:r>
            <a:r>
              <a:rPr lang="en-US" sz="1700" dirty="0" err="1"/>
              <a:t>год</a:t>
            </a:r>
            <a:r>
              <a:rPr lang="ru-RU" sz="1700" dirty="0"/>
              <a:t>ах</a:t>
            </a:r>
            <a:r>
              <a:rPr lang="en-US" sz="1700" dirty="0"/>
              <a:t> GTE Logistics приняла участие в Национальной премии «Логистика года». 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По итогам, которые подводят эксперты, мы набрали наибольшую интегральную оценку и победили в номинации:</a:t>
            </a:r>
            <a:r>
              <a:rPr lang="en-US" sz="1700" dirty="0">
                <a:solidFill>
                  <a:srgbClr val="FF8443"/>
                </a:solidFill>
              </a:rPr>
              <a:t>  </a:t>
            </a:r>
            <a:r>
              <a:rPr lang="en-US" sz="1700" b="1" dirty="0">
                <a:solidFill>
                  <a:srgbClr val="FF8443"/>
                </a:solidFill>
              </a:rPr>
              <a:t>«ЛУЧШАЯ НАЦИОНАЛЬН</a:t>
            </a:r>
            <a:r>
              <a:rPr lang="ru-RU" sz="1700" b="1" dirty="0">
                <a:solidFill>
                  <a:srgbClr val="FF8443"/>
                </a:solidFill>
              </a:rPr>
              <a:t>АЯ </a:t>
            </a:r>
            <a:r>
              <a:rPr lang="en-US" sz="1700" b="1" dirty="0">
                <a:solidFill>
                  <a:srgbClr val="FF8443"/>
                </a:solidFill>
              </a:rPr>
              <a:t>ТРАНСПОРТН</a:t>
            </a:r>
            <a:r>
              <a:rPr lang="ru-RU" sz="1700" b="1" dirty="0">
                <a:solidFill>
                  <a:srgbClr val="FF8443"/>
                </a:solidFill>
              </a:rPr>
              <a:t>О-ЭКСПЕДИТОРСКАЯ</a:t>
            </a:r>
            <a:r>
              <a:rPr lang="en-US" sz="1700" b="1" dirty="0">
                <a:solidFill>
                  <a:srgbClr val="FF8443"/>
                </a:solidFill>
              </a:rPr>
              <a:t> КОМПАНИЯ В ЛОГИСТИЧЕСКИХ ЦЕПЯХ»! </a:t>
            </a:r>
            <a:br>
              <a:rPr lang="ru-RU" sz="1700" b="1" dirty="0">
                <a:solidFill>
                  <a:srgbClr val="FF8443"/>
                </a:solidFill>
              </a:rPr>
            </a:br>
            <a:br>
              <a:rPr lang="ru-RU" sz="1700" b="1" dirty="0">
                <a:solidFill>
                  <a:srgbClr val="FF8443"/>
                </a:solidFill>
              </a:rPr>
            </a:br>
            <a:endParaRPr lang="en-US" sz="1700" b="1" dirty="0">
              <a:solidFill>
                <a:srgbClr val="FF8443"/>
              </a:solidFill>
            </a:endParaRPr>
          </a:p>
        </p:txBody>
      </p:sp>
      <p:sp>
        <p:nvSpPr>
          <p:cNvPr id="31" name="Подзаголовок 2">
            <a:extLst>
              <a:ext uri="{FF2B5EF4-FFF2-40B4-BE49-F238E27FC236}">
                <a16:creationId xmlns:a16="http://schemas.microsoft.com/office/drawing/2014/main" id="{5DD9DBA4-C7A5-9246-BE45-0454F44E7ED2}"/>
              </a:ext>
            </a:extLst>
          </p:cNvPr>
          <p:cNvSpPr txBox="1">
            <a:spLocks/>
          </p:cNvSpPr>
          <p:nvPr/>
        </p:nvSpPr>
        <p:spPr>
          <a:xfrm>
            <a:off x="0" y="6392528"/>
            <a:ext cx="12192000" cy="408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www.gtelog.ru                                                      8 800 333 61 87             Info@gtelog.ru 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3016E0A-5639-4142-9BD2-03FF6F62F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261">
            <a:off x="11005110" y="6173504"/>
            <a:ext cx="952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37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971</Words>
  <Application>Microsoft Office PowerPoint</Application>
  <PresentationFormat>Широкоэкранный</PresentationFormat>
  <Paragraphs>129</Paragraphs>
  <Slides>15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Wingdings</vt:lpstr>
      <vt:lpstr>Тема Office</vt:lpstr>
      <vt:lpstr>Acrobat Document</vt:lpstr>
      <vt:lpstr>ГТЭ-ТРАНСПОРТ</vt:lpstr>
      <vt:lpstr>О компании</vt:lpstr>
      <vt:lpstr>Собственный автопарк</vt:lpstr>
      <vt:lpstr>Услуги</vt:lpstr>
      <vt:lpstr>Конкурентные преимущества</vt:lpstr>
      <vt:lpstr>Как работает большинство транспортных компаний в Р.Ф. ?</vt:lpstr>
      <vt:lpstr>Как работает ГТЭ-ТРАНСПОРТ:</vt:lpstr>
      <vt:lpstr>Сервис для водителей (собственное мобильное приложение) «MULE»</vt:lpstr>
      <vt:lpstr>Лучшая национальная транспортно-экспедиторская компания в логистических цепях!</vt:lpstr>
      <vt:lpstr>Презентация PowerPoint</vt:lpstr>
      <vt:lpstr>Зелёная логистика </vt:lpstr>
      <vt:lpstr>Клиенты  ГТЭ-ТРАНСПОРТ</vt:lpstr>
      <vt:lpstr>Рекомендательные письма </vt:lpstr>
      <vt:lpstr>Офисы ГТЭ-ТРАНСПОРТ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GTE Logistics</dc:title>
  <dc:creator>Daria Skvortsova</dc:creator>
  <cp:lastModifiedBy>Воробьёва Ольга</cp:lastModifiedBy>
  <cp:revision>43</cp:revision>
  <dcterms:created xsi:type="dcterms:W3CDTF">2021-01-29T10:36:58Z</dcterms:created>
  <dcterms:modified xsi:type="dcterms:W3CDTF">2026-02-12T11:03:49Z</dcterms:modified>
</cp:coreProperties>
</file>