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57" r:id="rId7"/>
    <p:sldId id="259" r:id="rId8"/>
    <p:sldId id="261" r:id="rId9"/>
    <p:sldId id="267" r:id="rId10"/>
    <p:sldId id="266" r:id="rId11"/>
    <p:sldId id="270" r:id="rId12"/>
    <p:sldId id="264" r:id="rId13"/>
    <p:sldId id="27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34" autoAdjust="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316" y="-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76D7A-2809-48FB-8B30-D4327466DB4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B69A6FF2-2EC5-44F5-B40A-7DDD8EFE880F}">
      <dgm:prSet custT="1"/>
      <dgm:spPr/>
      <dgm:t>
        <a:bodyPr rtlCol="0"/>
        <a:lstStyle/>
        <a:p>
          <a:pPr>
            <a:lnSpc>
              <a:spcPct val="150000"/>
            </a:lnSpc>
            <a:defRPr cap="all"/>
          </a:pP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работаем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на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рынке грузоперевозок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                                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с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Segoe UI Black" panose="020B0A02040204020203" pitchFamily="34" charset="0"/>
              <a:cs typeface="+mn-cs"/>
            </a:rPr>
            <a:t>2007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года</a:t>
          </a:r>
        </a:p>
      </dgm:t>
    </dgm:pt>
    <dgm:pt modelId="{BE6B6F1B-33A1-4839-8A68-BE65EC67356C}" type="parTrans" cxnId="{28A31605-05B7-4894-BFFB-4948D01F6A15}">
      <dgm:prSet/>
      <dgm:spPr/>
      <dgm:t>
        <a:bodyPr rtlCol="0"/>
        <a:lstStyle/>
        <a:p>
          <a:pPr rtl="0"/>
          <a:endParaRPr lang="ru-RU" sz="1800" noProof="1"/>
        </a:p>
      </dgm:t>
    </dgm:pt>
    <dgm:pt modelId="{82683247-3086-4449-8468-0775FB46F868}" type="sibTrans" cxnId="{28A31605-05B7-4894-BFFB-4948D01F6A15}">
      <dgm:prSet/>
      <dgm:spPr/>
      <dgm:t>
        <a:bodyPr rtlCol="0"/>
        <a:lstStyle/>
        <a:p>
          <a:pPr rtl="0"/>
          <a:endParaRPr lang="ru-RU" sz="1800" noProof="1"/>
        </a:p>
      </dgm:t>
    </dgm:pt>
    <dgm:pt modelId="{EBA08FD7-6D70-4ED2-9086-DF3F7395DBB2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Перевозим  более  </a:t>
          </a:r>
        </a:p>
        <a:p>
          <a:pPr>
            <a:lnSpc>
              <a:spcPct val="100000"/>
            </a:lnSpc>
            <a:defRPr cap="all"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Arial Black" panose="020B0A04020102020204" pitchFamily="34" charset="0"/>
              <a:ea typeface="Segoe UI Black" panose="020B0A02040204020203" pitchFamily="34" charset="0"/>
              <a:cs typeface="+mn-cs"/>
            </a:rPr>
            <a:t>1500 </a:t>
          </a: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контейнеров   </a:t>
          </a:r>
        </a:p>
        <a:p>
          <a:pPr>
            <a:lnSpc>
              <a:spcPct val="100000"/>
            </a:lnSpc>
            <a:defRPr cap="all"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в   год </a:t>
          </a:r>
        </a:p>
      </dgm:t>
    </dgm:pt>
    <dgm:pt modelId="{CA1F5978-939D-4608-A50C-55B3BAAF24F2}" type="parTrans" cxnId="{3BCEAA92-FD9F-4AE1-931C-2961282FA4D8}">
      <dgm:prSet/>
      <dgm:spPr/>
      <dgm:t>
        <a:bodyPr rtlCol="0"/>
        <a:lstStyle/>
        <a:p>
          <a:pPr rtl="0"/>
          <a:endParaRPr lang="ru-RU" sz="1800" noProof="1"/>
        </a:p>
      </dgm:t>
    </dgm:pt>
    <dgm:pt modelId="{058F8BC5-6BF3-4F23-B8DD-99494990AEA0}" type="sibTrans" cxnId="{3BCEAA92-FD9F-4AE1-931C-2961282FA4D8}">
      <dgm:prSet/>
      <dgm:spPr/>
      <dgm:t>
        <a:bodyPr rtlCol="0"/>
        <a:lstStyle/>
        <a:p>
          <a:pPr rtl="0"/>
          <a:endParaRPr lang="ru-RU" sz="1800" noProof="1"/>
        </a:p>
      </dgm:t>
    </dgm:pt>
    <dgm:pt modelId="{519A2F5E-7A54-4A12-912E-622381766FB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Перевозим  более </a:t>
          </a:r>
        </a:p>
        <a:p>
          <a:pPr>
            <a:lnSpc>
              <a:spcPct val="150000"/>
            </a:lnSpc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Arial Black" panose="020B0A04020102020204" pitchFamily="34" charset="0"/>
              <a:ea typeface="Segoe UI Black" panose="020B0A02040204020203" pitchFamily="34" charset="0"/>
              <a:cs typeface="+mn-cs"/>
            </a:rPr>
            <a:t>1000 </a:t>
          </a: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Грузов  в  год фурами </a:t>
          </a:r>
        </a:p>
      </dgm:t>
    </dgm:pt>
    <dgm:pt modelId="{307374A4-4A17-43D5-8DB9-7C2D43E05F7C}" type="parTrans" cxnId="{B8FDB49E-6F8F-467D-B518-087ED1BE2F00}">
      <dgm:prSet/>
      <dgm:spPr/>
      <dgm:t>
        <a:bodyPr rtlCol="0"/>
        <a:lstStyle/>
        <a:p>
          <a:pPr rtl="0"/>
          <a:endParaRPr lang="ru-RU" sz="1800" noProof="1"/>
        </a:p>
      </dgm:t>
    </dgm:pt>
    <dgm:pt modelId="{32665A1C-99BB-4A14-AF4D-61EF87EF615D}" type="sibTrans" cxnId="{B8FDB49E-6F8F-467D-B518-087ED1BE2F00}">
      <dgm:prSet/>
      <dgm:spPr/>
      <dgm:t>
        <a:bodyPr rtlCol="0"/>
        <a:lstStyle/>
        <a:p>
          <a:pPr rtl="0"/>
          <a:endParaRPr lang="ru-RU" sz="1800" noProof="1"/>
        </a:p>
      </dgm:t>
    </dgm:pt>
    <dgm:pt modelId="{1A3CDC01-30AE-4832-9C48-98313F691348}" type="pres">
      <dgm:prSet presAssocID="{F7976D7A-2809-48FB-8B30-D4327466DB42}" presName="root" presStyleCnt="0">
        <dgm:presLayoutVars>
          <dgm:dir/>
          <dgm:resizeHandles val="exact"/>
        </dgm:presLayoutVars>
      </dgm:prSet>
      <dgm:spPr/>
    </dgm:pt>
    <dgm:pt modelId="{3F09D34D-FF98-4A4E-B93A-ABEE687DB72B}" type="pres">
      <dgm:prSet presAssocID="{B69A6FF2-2EC5-44F5-B40A-7DDD8EFE880F}" presName="compNode" presStyleCnt="0"/>
      <dgm:spPr/>
    </dgm:pt>
    <dgm:pt modelId="{947A7832-E287-4BB2-BF3D-E2138C1BD31B}" type="pres">
      <dgm:prSet presAssocID="{B69A6FF2-2EC5-44F5-B40A-7DDD8EFE880F}" presName="iconBgRect" presStyleLbl="bgShp" presStyleIdx="0" presStyleCnt="3"/>
      <dgm:spPr>
        <a:prstGeom prst="rect">
          <a:avLst/>
        </a:prstGeom>
        <a:noFill/>
        <a:ln w="38100" cap="sq" cmpd="dbl">
          <a:solidFill>
            <a:schemeClr val="bg1">
              <a:lumMod val="85000"/>
            </a:schemeClr>
          </a:solidFill>
          <a:prstDash val="solid"/>
          <a:miter lim="800000"/>
        </a:ln>
      </dgm:spPr>
    </dgm:pt>
    <dgm:pt modelId="{BD2C4319-3927-4470-B6C7-EC9EA51730CC}" type="pres">
      <dgm:prSet presAssocID="{B69A6FF2-2EC5-44F5-B40A-7DDD8EFE880F}" presName="iconRect" presStyleLbl="node1" presStyleIdx="0" presStyleCnt="3" custScaleX="289290" custScaleY="269088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C2707D4-F1F3-4167-9226-FB53424CCA6B}" type="pres">
      <dgm:prSet presAssocID="{B69A6FF2-2EC5-44F5-B40A-7DDD8EFE880F}" presName="spaceRect" presStyleCnt="0"/>
      <dgm:spPr/>
    </dgm:pt>
    <dgm:pt modelId="{938318ED-A8DC-4625-B2A0-61B9F23F5371}" type="pres">
      <dgm:prSet presAssocID="{B69A6FF2-2EC5-44F5-B40A-7DDD8EFE880F}" presName="textRect" presStyleLbl="revTx" presStyleIdx="0" presStyleCnt="3" custScaleX="112424">
        <dgm:presLayoutVars>
          <dgm:chMax val="1"/>
          <dgm:chPref val="1"/>
        </dgm:presLayoutVars>
      </dgm:prSet>
      <dgm:spPr/>
    </dgm:pt>
    <dgm:pt modelId="{9846F967-68C6-467B-BC10-08233CB4E158}" type="pres">
      <dgm:prSet presAssocID="{82683247-3086-4449-8468-0775FB46F868}" presName="sibTrans" presStyleCnt="0"/>
      <dgm:spPr/>
    </dgm:pt>
    <dgm:pt modelId="{FBAD8928-21BE-4139-AF3B-EA397F1CDFF3}" type="pres">
      <dgm:prSet presAssocID="{EBA08FD7-6D70-4ED2-9086-DF3F7395DBB2}" presName="compNode" presStyleCnt="0"/>
      <dgm:spPr/>
    </dgm:pt>
    <dgm:pt modelId="{53F72FCB-6AA3-4E0E-A823-3FE9F4CBEABA}" type="pres">
      <dgm:prSet presAssocID="{EBA08FD7-6D70-4ED2-9086-DF3F7395DBB2}" presName="iconBgRect" presStyleLbl="bgShp" presStyleIdx="1" presStyleCnt="3"/>
      <dgm:spPr>
        <a:prstGeom prst="rect">
          <a:avLst/>
        </a:prstGeom>
        <a:noFill/>
        <a:ln w="38100" cap="sq" cmpd="dbl">
          <a:solidFill>
            <a:schemeClr val="bg1">
              <a:lumMod val="85000"/>
            </a:schemeClr>
          </a:solidFill>
          <a:prstDash val="solid"/>
          <a:miter lim="800000"/>
        </a:ln>
      </dgm:spPr>
    </dgm:pt>
    <dgm:pt modelId="{4672900B-AC6E-422C-A126-378B1304BC3E}" type="pres">
      <dgm:prSet presAssocID="{EBA08FD7-6D70-4ED2-9086-DF3F7395DBB2}" presName="iconRect" presStyleLbl="node1" presStyleIdx="1" presStyleCnt="3" custScaleX="259794" custScaleY="267624"/>
      <dgm:spPr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295F5F01-3FA2-49F0-9E80-6275955ED233}" type="pres">
      <dgm:prSet presAssocID="{EBA08FD7-6D70-4ED2-9086-DF3F7395DBB2}" presName="spaceRect" presStyleCnt="0"/>
      <dgm:spPr/>
    </dgm:pt>
    <dgm:pt modelId="{6F078B0F-FBF4-44B2-919A-DF339348E925}" type="pres">
      <dgm:prSet presAssocID="{EBA08FD7-6D70-4ED2-9086-DF3F7395DBB2}" presName="textRect" presStyleLbl="revTx" presStyleIdx="1" presStyleCnt="3" custLinFactNeighborY="5028">
        <dgm:presLayoutVars>
          <dgm:chMax val="1"/>
          <dgm:chPref val="1"/>
        </dgm:presLayoutVars>
      </dgm:prSet>
      <dgm:spPr/>
    </dgm:pt>
    <dgm:pt modelId="{03CB2B14-2424-4CDC-9177-F0573CAAEA33}" type="pres">
      <dgm:prSet presAssocID="{058F8BC5-6BF3-4F23-B8DD-99494990AEA0}" presName="sibTrans" presStyleCnt="0"/>
      <dgm:spPr/>
    </dgm:pt>
    <dgm:pt modelId="{CF5E04E5-BBF7-4EF3-996E-740FDF8EBEF8}" type="pres">
      <dgm:prSet presAssocID="{519A2F5E-7A54-4A12-912E-622381766FB9}" presName="compNode" presStyleCnt="0"/>
      <dgm:spPr/>
    </dgm:pt>
    <dgm:pt modelId="{9E62A0D6-B14C-4DDA-93A7-C126A9F0493E}" type="pres">
      <dgm:prSet presAssocID="{519A2F5E-7A54-4A12-912E-622381766FB9}" presName="iconBgRect" presStyleLbl="bgShp" presStyleIdx="2" presStyleCnt="3"/>
      <dgm:spPr>
        <a:prstGeom prst="rect">
          <a:avLst/>
        </a:prstGeom>
        <a:noFill/>
        <a:ln w="38100" cap="sq" cmpd="dbl">
          <a:solidFill>
            <a:schemeClr val="bg1">
              <a:lumMod val="85000"/>
            </a:schemeClr>
          </a:solidFill>
          <a:prstDash val="solid"/>
          <a:miter lim="800000"/>
        </a:ln>
      </dgm:spPr>
    </dgm:pt>
    <dgm:pt modelId="{8F2E6284-B8BC-43C6-95AA-3AFE5F609E61}" type="pres">
      <dgm:prSet presAssocID="{519A2F5E-7A54-4A12-912E-622381766FB9}" presName="iconRect" presStyleLbl="node1" presStyleIdx="2" presStyleCnt="3" custScaleX="270129" custScaleY="263207" custLinFactNeighborX="4460" custLinFactNeighborY="135"/>
      <dgm:spPr>
        <a:blipFill rotWithShape="1">
          <a:blip xmlns:r="http://schemas.openxmlformats.org/officeDocument/2006/relationships" r:embed="rId3"/>
          <a:srcRect/>
          <a:stretch>
            <a:fillRect l="-36000" r="-36000"/>
          </a:stretch>
        </a:blipFill>
        <a:ln>
          <a:noFill/>
        </a:ln>
      </dgm:spPr>
    </dgm:pt>
    <dgm:pt modelId="{1A0235EE-26C1-4351-8F65-05915EF06563}" type="pres">
      <dgm:prSet presAssocID="{519A2F5E-7A54-4A12-912E-622381766FB9}" presName="spaceRect" presStyleCnt="0"/>
      <dgm:spPr/>
    </dgm:pt>
    <dgm:pt modelId="{0B44EB06-428C-47D6-9E7E-3AE86537DE68}" type="pres">
      <dgm:prSet presAssocID="{519A2F5E-7A54-4A12-912E-622381766FB9}" presName="textRect" presStyleLbl="revTx" presStyleIdx="2" presStyleCnt="3" custScaleX="101020">
        <dgm:presLayoutVars>
          <dgm:chMax val="1"/>
          <dgm:chPref val="1"/>
        </dgm:presLayoutVars>
      </dgm:prSet>
      <dgm:spPr/>
    </dgm:pt>
  </dgm:ptLst>
  <dgm:cxnLst>
    <dgm:cxn modelId="{28A31605-05B7-4894-BFFB-4948D01F6A15}" srcId="{F7976D7A-2809-48FB-8B30-D4327466DB42}" destId="{B69A6FF2-2EC5-44F5-B40A-7DDD8EFE880F}" srcOrd="0" destOrd="0" parTransId="{BE6B6F1B-33A1-4839-8A68-BE65EC67356C}" sibTransId="{82683247-3086-4449-8468-0775FB46F868}"/>
    <dgm:cxn modelId="{FC0BE414-54A3-4B87-B123-F7B9C88100BE}" type="presOf" srcId="{F7976D7A-2809-48FB-8B30-D4327466DB42}" destId="{1A3CDC01-30AE-4832-9C48-98313F691348}" srcOrd="0" destOrd="0" presId="urn:microsoft.com/office/officeart/2018/5/layout/IconCircleLabelList"/>
    <dgm:cxn modelId="{1F0B8A26-A84F-4C17-ABED-DEF24807F72A}" type="presOf" srcId="{519A2F5E-7A54-4A12-912E-622381766FB9}" destId="{0B44EB06-428C-47D6-9E7E-3AE86537DE68}" srcOrd="0" destOrd="0" presId="urn:microsoft.com/office/officeart/2018/5/layout/IconCircleLabelList"/>
    <dgm:cxn modelId="{5124663F-B921-4BDB-A306-9E110BDD5C6D}" type="presOf" srcId="{EBA08FD7-6D70-4ED2-9086-DF3F7395DBB2}" destId="{6F078B0F-FBF4-44B2-919A-DF339348E925}" srcOrd="0" destOrd="0" presId="urn:microsoft.com/office/officeart/2018/5/layout/IconCircleLabelList"/>
    <dgm:cxn modelId="{3BCEAA92-FD9F-4AE1-931C-2961282FA4D8}" srcId="{F7976D7A-2809-48FB-8B30-D4327466DB42}" destId="{EBA08FD7-6D70-4ED2-9086-DF3F7395DBB2}" srcOrd="1" destOrd="0" parTransId="{CA1F5978-939D-4608-A50C-55B3BAAF24F2}" sibTransId="{058F8BC5-6BF3-4F23-B8DD-99494990AEA0}"/>
    <dgm:cxn modelId="{B8FDB49E-6F8F-467D-B518-087ED1BE2F00}" srcId="{F7976D7A-2809-48FB-8B30-D4327466DB42}" destId="{519A2F5E-7A54-4A12-912E-622381766FB9}" srcOrd="2" destOrd="0" parTransId="{307374A4-4A17-43D5-8DB9-7C2D43E05F7C}" sibTransId="{32665A1C-99BB-4A14-AF4D-61EF87EF615D}"/>
    <dgm:cxn modelId="{12B151C3-7338-41AF-9F34-2672B5FF23E5}" type="presOf" srcId="{B69A6FF2-2EC5-44F5-B40A-7DDD8EFE880F}" destId="{938318ED-A8DC-4625-B2A0-61B9F23F5371}" srcOrd="0" destOrd="0" presId="urn:microsoft.com/office/officeart/2018/5/layout/IconCircleLabelList"/>
    <dgm:cxn modelId="{29D7E74B-2B39-43D7-913B-896D8E842B58}" type="presParOf" srcId="{1A3CDC01-30AE-4832-9C48-98313F691348}" destId="{3F09D34D-FF98-4A4E-B93A-ABEE687DB72B}" srcOrd="0" destOrd="0" presId="urn:microsoft.com/office/officeart/2018/5/layout/IconCircleLabelList"/>
    <dgm:cxn modelId="{E3B8528E-1650-4087-9D82-B65D2D14C33E}" type="presParOf" srcId="{3F09D34D-FF98-4A4E-B93A-ABEE687DB72B}" destId="{947A7832-E287-4BB2-BF3D-E2138C1BD31B}" srcOrd="0" destOrd="0" presId="urn:microsoft.com/office/officeart/2018/5/layout/IconCircleLabelList"/>
    <dgm:cxn modelId="{8B49BB8A-E51B-4AB0-BB33-164BCA0D9AA4}" type="presParOf" srcId="{3F09D34D-FF98-4A4E-B93A-ABEE687DB72B}" destId="{BD2C4319-3927-4470-B6C7-EC9EA51730CC}" srcOrd="1" destOrd="0" presId="urn:microsoft.com/office/officeart/2018/5/layout/IconCircleLabelList"/>
    <dgm:cxn modelId="{5AB1372A-2DD4-4FF8-A0E3-4EEFC0339E57}" type="presParOf" srcId="{3F09D34D-FF98-4A4E-B93A-ABEE687DB72B}" destId="{8C2707D4-F1F3-4167-9226-FB53424CCA6B}" srcOrd="2" destOrd="0" presId="urn:microsoft.com/office/officeart/2018/5/layout/IconCircleLabelList"/>
    <dgm:cxn modelId="{628186D4-BF3B-4189-96A5-CF1A2255D057}" type="presParOf" srcId="{3F09D34D-FF98-4A4E-B93A-ABEE687DB72B}" destId="{938318ED-A8DC-4625-B2A0-61B9F23F5371}" srcOrd="3" destOrd="0" presId="urn:microsoft.com/office/officeart/2018/5/layout/IconCircleLabelList"/>
    <dgm:cxn modelId="{4E4F588E-F8DC-46FD-9426-D4583B9C454C}" type="presParOf" srcId="{1A3CDC01-30AE-4832-9C48-98313F691348}" destId="{9846F967-68C6-467B-BC10-08233CB4E158}" srcOrd="1" destOrd="0" presId="urn:microsoft.com/office/officeart/2018/5/layout/IconCircleLabelList"/>
    <dgm:cxn modelId="{3BCD3C55-A083-47AB-A0A9-DD138F6F0BEB}" type="presParOf" srcId="{1A3CDC01-30AE-4832-9C48-98313F691348}" destId="{FBAD8928-21BE-4139-AF3B-EA397F1CDFF3}" srcOrd="2" destOrd="0" presId="urn:microsoft.com/office/officeart/2018/5/layout/IconCircleLabelList"/>
    <dgm:cxn modelId="{E9303969-1167-40B6-935E-23E3F7CCDAC3}" type="presParOf" srcId="{FBAD8928-21BE-4139-AF3B-EA397F1CDFF3}" destId="{53F72FCB-6AA3-4E0E-A823-3FE9F4CBEABA}" srcOrd="0" destOrd="0" presId="urn:microsoft.com/office/officeart/2018/5/layout/IconCircleLabelList"/>
    <dgm:cxn modelId="{1C8175D0-4710-4ECC-8A26-CC46253FDE52}" type="presParOf" srcId="{FBAD8928-21BE-4139-AF3B-EA397F1CDFF3}" destId="{4672900B-AC6E-422C-A126-378B1304BC3E}" srcOrd="1" destOrd="0" presId="urn:microsoft.com/office/officeart/2018/5/layout/IconCircleLabelList"/>
    <dgm:cxn modelId="{C1423CB1-37BD-47AF-B3DD-08E56F49F8A9}" type="presParOf" srcId="{FBAD8928-21BE-4139-AF3B-EA397F1CDFF3}" destId="{295F5F01-3FA2-49F0-9E80-6275955ED233}" srcOrd="2" destOrd="0" presId="urn:microsoft.com/office/officeart/2018/5/layout/IconCircleLabelList"/>
    <dgm:cxn modelId="{FC0158E8-F91E-49CF-8370-15AFDB025917}" type="presParOf" srcId="{FBAD8928-21BE-4139-AF3B-EA397F1CDFF3}" destId="{6F078B0F-FBF4-44B2-919A-DF339348E925}" srcOrd="3" destOrd="0" presId="urn:microsoft.com/office/officeart/2018/5/layout/IconCircleLabelList"/>
    <dgm:cxn modelId="{2C11A687-02B8-44E0-9369-848091211084}" type="presParOf" srcId="{1A3CDC01-30AE-4832-9C48-98313F691348}" destId="{03CB2B14-2424-4CDC-9177-F0573CAAEA33}" srcOrd="3" destOrd="0" presId="urn:microsoft.com/office/officeart/2018/5/layout/IconCircleLabelList"/>
    <dgm:cxn modelId="{370E3650-D779-4937-A619-264358D67D68}" type="presParOf" srcId="{1A3CDC01-30AE-4832-9C48-98313F691348}" destId="{CF5E04E5-BBF7-4EF3-996E-740FDF8EBEF8}" srcOrd="4" destOrd="0" presId="urn:microsoft.com/office/officeart/2018/5/layout/IconCircleLabelList"/>
    <dgm:cxn modelId="{8FA4E4ED-C0A8-4D68-90CA-2982B1EBDC3E}" type="presParOf" srcId="{CF5E04E5-BBF7-4EF3-996E-740FDF8EBEF8}" destId="{9E62A0D6-B14C-4DDA-93A7-C126A9F0493E}" srcOrd="0" destOrd="0" presId="urn:microsoft.com/office/officeart/2018/5/layout/IconCircleLabelList"/>
    <dgm:cxn modelId="{45E500EB-CA7A-4294-9C68-75FD71E7C0F0}" type="presParOf" srcId="{CF5E04E5-BBF7-4EF3-996E-740FDF8EBEF8}" destId="{8F2E6284-B8BC-43C6-95AA-3AFE5F609E61}" srcOrd="1" destOrd="0" presId="urn:microsoft.com/office/officeart/2018/5/layout/IconCircleLabelList"/>
    <dgm:cxn modelId="{BCCBD46D-4F34-44A6-AF40-50CB137D11A5}" type="presParOf" srcId="{CF5E04E5-BBF7-4EF3-996E-740FDF8EBEF8}" destId="{1A0235EE-26C1-4351-8F65-05915EF06563}" srcOrd="2" destOrd="0" presId="urn:microsoft.com/office/officeart/2018/5/layout/IconCircleLabelList"/>
    <dgm:cxn modelId="{9B3CAD25-4730-4079-976D-C8AF67FFCD25}" type="presParOf" srcId="{CF5E04E5-BBF7-4EF3-996E-740FDF8EBEF8}" destId="{0B44EB06-428C-47D6-9E7E-3AE86537DE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214FB-8585-4C85-83D7-47164AAD63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2654547-E6AF-4C21-813C-FC394A15A681}" type="pres">
      <dgm:prSet presAssocID="{1BF214FB-8585-4C85-83D7-47164AAD632D}" presName="diagram" presStyleCnt="0">
        <dgm:presLayoutVars>
          <dgm:dir/>
          <dgm:resizeHandles val="exact"/>
        </dgm:presLayoutVars>
      </dgm:prSet>
      <dgm:spPr/>
    </dgm:pt>
  </dgm:ptLst>
  <dgm:cxnLst>
    <dgm:cxn modelId="{E05021BE-B5A7-46E7-91FD-547B7247C89F}" type="presOf" srcId="{1BF214FB-8585-4C85-83D7-47164AAD632D}" destId="{92654547-E6AF-4C21-813C-FC394A15A6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A7832-E287-4BB2-BF3D-E2138C1BD31B}">
      <dsp:nvSpPr>
        <dsp:cNvPr id="0" name=""/>
        <dsp:cNvSpPr/>
      </dsp:nvSpPr>
      <dsp:spPr>
        <a:xfrm>
          <a:off x="768819" y="499439"/>
          <a:ext cx="1749937" cy="1749937"/>
        </a:xfrm>
        <a:prstGeom prst="rect">
          <a:avLst/>
        </a:prstGeom>
        <a:noFill/>
        <a:ln w="38100" cap="sq" cmpd="dbl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C4319-3927-4470-B6C7-EC9EA51730CC}">
      <dsp:nvSpPr>
        <dsp:cNvPr id="0" name=""/>
        <dsp:cNvSpPr/>
      </dsp:nvSpPr>
      <dsp:spPr>
        <a:xfrm>
          <a:off x="191461" y="23502"/>
          <a:ext cx="2904652" cy="270181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318ED-A8DC-4625-B2A0-61B9F23F5371}">
      <dsp:nvSpPr>
        <dsp:cNvPr id="0" name=""/>
        <dsp:cNvSpPr/>
      </dsp:nvSpPr>
      <dsp:spPr>
        <a:xfrm>
          <a:off x="31206" y="2794439"/>
          <a:ext cx="3225163" cy="130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работаем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на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рынке грузоперевозок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                                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с </a:t>
          </a:r>
          <a:r>
            <a:rPr lang="en-US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 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Segoe UI Black" panose="020B0A02040204020203" pitchFamily="34" charset="0"/>
              <a:cs typeface="+mn-cs"/>
            </a:rPr>
            <a:t>2007</a:t>
          </a:r>
          <a:r>
            <a:rPr lang="ru-RU" sz="1800" i="0" kern="1200" spc="-15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 года</a:t>
          </a:r>
        </a:p>
      </dsp:txBody>
      <dsp:txXfrm>
        <a:off x="31206" y="2794439"/>
        <a:ext cx="3225163" cy="1307592"/>
      </dsp:txXfrm>
    </dsp:sp>
    <dsp:sp modelId="{53F72FCB-6AA3-4E0E-A823-3FE9F4CBEABA}">
      <dsp:nvSpPr>
        <dsp:cNvPr id="0" name=""/>
        <dsp:cNvSpPr/>
      </dsp:nvSpPr>
      <dsp:spPr>
        <a:xfrm>
          <a:off x="4317807" y="495764"/>
          <a:ext cx="1749937" cy="1749937"/>
        </a:xfrm>
        <a:prstGeom prst="rect">
          <a:avLst/>
        </a:prstGeom>
        <a:noFill/>
        <a:ln w="38100" cap="sq" cmpd="dbl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2900B-AC6E-422C-A126-378B1304BC3E}">
      <dsp:nvSpPr>
        <dsp:cNvPr id="0" name=""/>
        <dsp:cNvSpPr/>
      </dsp:nvSpPr>
      <dsp:spPr>
        <a:xfrm>
          <a:off x="3888529" y="27176"/>
          <a:ext cx="2608494" cy="268711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78B0F-FBF4-44B2-919A-DF339348E925}">
      <dsp:nvSpPr>
        <dsp:cNvPr id="0" name=""/>
        <dsp:cNvSpPr/>
      </dsp:nvSpPr>
      <dsp:spPr>
        <a:xfrm>
          <a:off x="3758401" y="2817941"/>
          <a:ext cx="2868750" cy="130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Перевозим  более 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Arial Black" panose="020B0A04020102020204" pitchFamily="34" charset="0"/>
              <a:ea typeface="Segoe UI Black" panose="020B0A02040204020203" pitchFamily="34" charset="0"/>
              <a:cs typeface="+mn-cs"/>
            </a:rPr>
            <a:t>1500 </a:t>
          </a: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контейнеров  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в   год </a:t>
          </a:r>
        </a:p>
      </dsp:txBody>
      <dsp:txXfrm>
        <a:off x="3758401" y="2817941"/>
        <a:ext cx="2868750" cy="1307592"/>
      </dsp:txXfrm>
    </dsp:sp>
    <dsp:sp modelId="{9E62A0D6-B14C-4DDA-93A7-C126A9F0493E}">
      <dsp:nvSpPr>
        <dsp:cNvPr id="0" name=""/>
        <dsp:cNvSpPr/>
      </dsp:nvSpPr>
      <dsp:spPr>
        <a:xfrm>
          <a:off x="7703219" y="484676"/>
          <a:ext cx="1749937" cy="1749937"/>
        </a:xfrm>
        <a:prstGeom prst="rect">
          <a:avLst/>
        </a:prstGeom>
        <a:noFill/>
        <a:ln w="38100" cap="sq" cmpd="dbl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E6284-B8BC-43C6-95AA-3AFE5F609E61}">
      <dsp:nvSpPr>
        <dsp:cNvPr id="0" name=""/>
        <dsp:cNvSpPr/>
      </dsp:nvSpPr>
      <dsp:spPr>
        <a:xfrm>
          <a:off x="7266837" y="39619"/>
          <a:ext cx="2712263" cy="264276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6000" r="-3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4EB06-428C-47D6-9E7E-3AE86537DE68}">
      <dsp:nvSpPr>
        <dsp:cNvPr id="0" name=""/>
        <dsp:cNvSpPr/>
      </dsp:nvSpPr>
      <dsp:spPr>
        <a:xfrm>
          <a:off x="7129182" y="2779676"/>
          <a:ext cx="2898011" cy="130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Перевозим  более 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Arial Black" panose="020B0A04020102020204" pitchFamily="34" charset="0"/>
              <a:ea typeface="Segoe UI Black" panose="020B0A02040204020203" pitchFamily="34" charset="0"/>
              <a:cs typeface="+mn-cs"/>
            </a:rPr>
            <a:t>1000 </a:t>
          </a:r>
          <a:r>
            <a:rPr lang="ru-RU" sz="1800" i="0" kern="1200" cap="all" spc="-150" noProof="1">
              <a:solidFill>
                <a:srgbClr val="297FD5">
                  <a:lumMod val="50000"/>
                </a:srgb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rPr>
            <a:t>Грузов  в  год фурами </a:t>
          </a:r>
        </a:p>
      </dsp:txBody>
      <dsp:txXfrm>
        <a:off x="7129182" y="2779676"/>
        <a:ext cx="2898011" cy="1307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Список круглых значков с подписями"/>
  <dgm:desc val="Используется для отображения непоследовательных или сгруппированных блоков данных, сопровождаемых соответствующими визуальными элементами. Рекомендуется использовать значки или небольшие изображения с краткими текстовыми подпис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BDE053-92B9-4CE0-A250-B3ECA3F919EF}" type="datetime1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908541-035C-4B65-9610-76D15F8A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FD4A38-DA0C-4933-B2E4-4AEE00749F7D}" type="datetime1">
              <a:rPr lang="ru-RU" noProof="0" smtClean="0"/>
              <a:t>22.08.2024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B9CF3A1-9863-43A3-B39B-8E6FEFD6E20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4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3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8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1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4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9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1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0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 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(светлый, сверх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 (светлый, слева)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 (светлый, справ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 (темный, слев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ая рамка с гран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76252" y="3856383"/>
            <a:ext cx="2577548" cy="210709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содержимое с изображение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Напишите что-то запоминающееся…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с изображением и именем автор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rtlCol="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05263"/>
            <a:ext cx="10515600" cy="1500187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37873"/>
            <a:ext cx="5157787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37873"/>
            <a:ext cx="5183188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A282B3E-4E3B-4D3F-AC29-B6E963F9C7A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843" y="1290917"/>
            <a:ext cx="4251894" cy="2300719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>
                <a:latin typeface="Georgia" panose="02040502050405020303" pitchFamily="18" charset="0"/>
                <a:ea typeface="Segoe UI Black" panose="020B0A02040204020203" pitchFamily="34" charset="0"/>
              </a:rPr>
              <a:t>ООО «</a:t>
            </a:r>
            <a:r>
              <a:rPr lang="ru-RU" sz="4000" dirty="0" err="1">
                <a:latin typeface="Georgia" panose="02040502050405020303" pitchFamily="18" charset="0"/>
                <a:ea typeface="Segoe UI Black" panose="020B0A02040204020203" pitchFamily="34" charset="0"/>
              </a:rPr>
              <a:t>Неватэк</a:t>
            </a:r>
            <a:r>
              <a:rPr lang="ru-RU" sz="4000" dirty="0">
                <a:latin typeface="Georgia" panose="02040502050405020303" pitchFamily="18" charset="0"/>
                <a:ea typeface="Segoe UI Black" panose="020B0A02040204020203" pitchFamily="34" charset="0"/>
              </a:rPr>
              <a:t>»</a:t>
            </a:r>
            <a:br>
              <a:rPr lang="ru-RU" sz="4000" dirty="0">
                <a:latin typeface="Georgia" panose="02040502050405020303" pitchFamily="18" charset="0"/>
                <a:ea typeface="Segoe UI Black" panose="020B0A02040204020203" pitchFamily="34" charset="0"/>
              </a:rPr>
            </a:br>
            <a:r>
              <a:rPr lang="en-US" sz="4000" dirty="0">
                <a:latin typeface="Georgia" panose="02040502050405020303" pitchFamily="18" charset="0"/>
                <a:ea typeface="Segoe UI Black" panose="020B0A02040204020203" pitchFamily="34" charset="0"/>
              </a:rPr>
              <a:t>“</a:t>
            </a:r>
            <a:r>
              <a:rPr lang="en-US" sz="4000" dirty="0" err="1">
                <a:latin typeface="Georgia" panose="02040502050405020303" pitchFamily="18" charset="0"/>
                <a:ea typeface="Segoe UI Black" panose="020B0A02040204020203" pitchFamily="34" charset="0"/>
              </a:rPr>
              <a:t>Nevatec</a:t>
            </a:r>
            <a:r>
              <a:rPr lang="en-US" sz="4000" dirty="0">
                <a:latin typeface="Georgia" panose="02040502050405020303" pitchFamily="18" charset="0"/>
                <a:ea typeface="Segoe UI Black" panose="020B0A02040204020203" pitchFamily="34" charset="0"/>
              </a:rPr>
              <a:t>” LLC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708" y="3868393"/>
            <a:ext cx="3508579" cy="2300719"/>
          </a:xfrm>
        </p:spPr>
        <p:txBody>
          <a:bodyPr rtlCol="0">
            <a:normAutofit/>
          </a:bodyPr>
          <a:lstStyle/>
          <a:p>
            <a:r>
              <a:rPr lang="ru-RU" sz="2400" dirty="0">
                <a:latin typeface="Georgia" panose="02040502050405020303" pitchFamily="18" charset="0"/>
                <a:ea typeface="Segoe UI Black" panose="020B0A02040204020203" pitchFamily="34" charset="0"/>
              </a:rPr>
              <a:t>Полный комплекс логистических услуг в области контейнерных грузоперевозок и перевозок фурами</a:t>
            </a:r>
          </a:p>
          <a:p>
            <a:pPr rtl="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B5105E-F2FE-45B1-BB15-DD7782F427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2845" r="12845"/>
          <a:stretch/>
        </p:blipFill>
        <p:spPr>
          <a:xfrm>
            <a:off x="709242" y="738000"/>
            <a:ext cx="6818300" cy="5382000"/>
          </a:xfrm>
        </p:spPr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24" y="204547"/>
            <a:ext cx="2851551" cy="2017445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Наши контакты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5775" y="1660811"/>
            <a:ext cx="7709944" cy="4014216"/>
          </a:xfrm>
        </p:spPr>
        <p:txBody>
          <a:bodyPr rtlCol="0">
            <a:normAutofit/>
          </a:bodyPr>
          <a:lstStyle/>
          <a:p>
            <a: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Сайт: </a:t>
            </a:r>
            <a:r>
              <a:rPr lang="en-US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https://nevatec.spb.ru/</a:t>
            </a:r>
            <a:endParaRPr lang="ru-RU" sz="2900" spc="-150" dirty="0">
              <a:latin typeface="Georgia" panose="02040502050405020303" pitchFamily="18" charset="0"/>
              <a:ea typeface="Segoe UI Black" panose="020B0A02040204020203" pitchFamily="34" charset="0"/>
            </a:endParaRPr>
          </a:p>
          <a:p>
            <a: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Тел/факс:  (812) 626-60-78</a:t>
            </a:r>
          </a:p>
          <a:p>
            <a:r>
              <a:rPr lang="en-US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E-mail: info@nevatec.spb.ru</a:t>
            </a:r>
          </a:p>
          <a:p>
            <a: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Отдел Экспедирования: </a:t>
            </a:r>
            <a:b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</a:br>
            <a: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+7 (921) 774-50-06 Владимир</a:t>
            </a:r>
          </a:p>
          <a:p>
            <a: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Отдел Логистики: </a:t>
            </a:r>
          </a:p>
          <a:p>
            <a: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+7 960 231-11-90 Галина </a:t>
            </a:r>
            <a:b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</a:br>
            <a:r>
              <a:rPr lang="ru-RU" sz="29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+7 952 271 82 30 Александра </a:t>
            </a:r>
          </a:p>
          <a:p>
            <a:pPr marL="571500" indent="-571500" rtl="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C4443D-AEA6-47C9-BBA0-F20A34F0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507" y="5382640"/>
            <a:ext cx="1956986" cy="1475360"/>
          </a:xfrm>
          <a:prstGeom prst="rect">
            <a:avLst/>
          </a:prstGeom>
        </p:spPr>
      </p:pic>
      <p:sp>
        <p:nvSpPr>
          <p:cNvPr id="6" name="Прямоугольник 5" descr="Telephone">
            <a:extLst>
              <a:ext uri="{FF2B5EF4-FFF2-40B4-BE49-F238E27FC236}">
                <a16:creationId xmlns:a16="http://schemas.microsoft.com/office/drawing/2014/main" id="{941032F6-1A60-4FCB-B213-D44872A676E7}"/>
              </a:ext>
            </a:extLst>
          </p:cNvPr>
          <p:cNvSpPr/>
          <p:nvPr/>
        </p:nvSpPr>
        <p:spPr>
          <a:xfrm>
            <a:off x="4388760" y="2195636"/>
            <a:ext cx="509375" cy="50937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 descr="Connected">
            <a:extLst>
              <a:ext uri="{FF2B5EF4-FFF2-40B4-BE49-F238E27FC236}">
                <a16:creationId xmlns:a16="http://schemas.microsoft.com/office/drawing/2014/main" id="{6845BD01-C097-4FB5-830E-9AC63BB00459}"/>
              </a:ext>
            </a:extLst>
          </p:cNvPr>
          <p:cNvSpPr/>
          <p:nvPr/>
        </p:nvSpPr>
        <p:spPr>
          <a:xfrm>
            <a:off x="4388760" y="1686261"/>
            <a:ext cx="509375" cy="50937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 descr="Email">
            <a:extLst>
              <a:ext uri="{FF2B5EF4-FFF2-40B4-BE49-F238E27FC236}">
                <a16:creationId xmlns:a16="http://schemas.microsoft.com/office/drawing/2014/main" id="{4692F749-60DF-42FD-8D7E-8E6F7453EA74}"/>
              </a:ext>
            </a:extLst>
          </p:cNvPr>
          <p:cNvSpPr/>
          <p:nvPr/>
        </p:nvSpPr>
        <p:spPr>
          <a:xfrm>
            <a:off x="4388760" y="2664938"/>
            <a:ext cx="509375" cy="509375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DF4F7-F665-446F-A786-C568869D7636}"/>
              </a:ext>
            </a:extLst>
          </p:cNvPr>
          <p:cNvSpPr txBox="1"/>
          <p:nvPr/>
        </p:nvSpPr>
        <p:spPr>
          <a:xfrm>
            <a:off x="4237244" y="5297017"/>
            <a:ext cx="549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-150" dirty="0">
                <a:solidFill>
                  <a:schemeClr val="bg1"/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Спасибо за внимание</a:t>
            </a:r>
            <a:r>
              <a:rPr lang="ru-RU" sz="3600" spc="-15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!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7B5220-3F19-4F80-967D-D39B538DF8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0"/>
          <a:srcRect l="29229" r="292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16670-A1DF-408E-808E-859CB931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3" y="2212740"/>
            <a:ext cx="11000231" cy="3972907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Компания «</a:t>
            </a:r>
            <a:r>
              <a:rPr lang="ru-RU" sz="3200" dirty="0" err="1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Неватэк</a:t>
            </a:r>
            <a:r>
              <a:rPr lang="ru-RU" sz="3200" dirty="0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» выражает Вам свое почтение и предлагает сотрудничество в сфере бизнеса, связанного с транспортировкой грузов.</a:t>
            </a:r>
            <a:br>
              <a:rPr lang="ru-RU" sz="3200" dirty="0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br>
              <a:rPr lang="ru-RU" sz="3200" b="1" dirty="0">
                <a:latin typeface="Georgia" panose="02040502050405020303" pitchFamily="18" charset="0"/>
              </a:rPr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3200" dirty="0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Сотрудничая с нами Вы получите экономию временных и денежных ресурсов, за счет оказания нами полного спектра логистических услуг по принципу «одного окна» </a:t>
            </a:r>
            <a:endParaRPr lang="ru-RU" sz="3200" noProof="1">
              <a:latin typeface="Georgia" panose="02040502050405020303" pitchFamily="18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70DFCC-3FB2-46C4-A6C9-8FE85B994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2" b="2595"/>
          <a:stretch/>
        </p:blipFill>
        <p:spPr>
          <a:xfrm>
            <a:off x="1966910" y="2559951"/>
            <a:ext cx="8258175" cy="20823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B66B7-EBC4-44C7-8A03-9F0D92AE5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2" r="1458"/>
          <a:stretch/>
        </p:blipFill>
        <p:spPr>
          <a:xfrm>
            <a:off x="10679488" y="5718953"/>
            <a:ext cx="1512512" cy="11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271B4-63BA-4078-9B2C-250F5A3F53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88606" y="147040"/>
            <a:ext cx="4014787" cy="1330325"/>
          </a:xfrm>
        </p:spPr>
        <p:txBody>
          <a:bodyPr rtlCol="0">
            <a:normAutofit/>
          </a:bodyPr>
          <a:lstStyle/>
          <a:p>
            <a:pPr rtl="0"/>
            <a:r>
              <a:rPr lang="ru-RU" sz="3600" b="1" noProof="1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Мы предлагаем: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2996B-5673-4F99-BD76-132FDDEA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" r="1458"/>
          <a:stretch/>
        </p:blipFill>
        <p:spPr>
          <a:xfrm>
            <a:off x="10235480" y="5384578"/>
            <a:ext cx="1956520" cy="147342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D09A4E-A38E-4B62-8EFF-353EA4CD5577}"/>
              </a:ext>
            </a:extLst>
          </p:cNvPr>
          <p:cNvSpPr txBox="1">
            <a:spLocks/>
          </p:cNvSpPr>
          <p:nvPr/>
        </p:nvSpPr>
        <p:spPr>
          <a:xfrm>
            <a:off x="765048" y="1527586"/>
            <a:ext cx="10661904" cy="4518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Организацию перевозок импортных/экспортных грузов по всей России;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Экспедирование и вывоз грузов 24 часа в сутки;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Перевозка всех видов грузов;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Сюрвейерские услуги;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Перевозки ж/д транспортом по территории РФ;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Хранение, перетарка груза (сухой склад с возможностью механизированной и ручной перетарки);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Страхование грузов;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Морской фрахт;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Оформление и перевозка грузов по процедуре таможенного транзита;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Перевозка </a:t>
            </a:r>
            <a:r>
              <a:rPr lang="ru-RU" sz="88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флекси</a:t>
            </a: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-танков и танк-контейнеров. </a:t>
            </a:r>
          </a:p>
          <a:p>
            <a:pPr algn="l">
              <a:lnSpc>
                <a:spcPct val="120000"/>
              </a:lnSpc>
            </a:pPr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Наше преимущество в собственном автопарке - 12 собственных, а также более 100 привлеченных транспортных единиц, гарантирующих своевременность и непрерывность доставки партий груза.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9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24" y="204547"/>
            <a:ext cx="2851551" cy="2017445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Наши возможности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2504" y="1600200"/>
            <a:ext cx="7245271" cy="4014216"/>
          </a:xfrm>
        </p:spPr>
        <p:txBody>
          <a:bodyPr rtlCol="0">
            <a:normAutofit fontScale="62500" lnSpcReduction="20000"/>
          </a:bodyPr>
          <a:lstStyle/>
          <a:p>
            <a:pPr rtl="0">
              <a:lnSpc>
                <a:spcPct val="120000"/>
              </a:lnSpc>
            </a:pPr>
            <a:endParaRPr lang="ru-RU" sz="3800" spc="-150" dirty="0">
              <a:latin typeface="Georgia" panose="02040502050405020303" pitchFamily="18" charset="0"/>
              <a:ea typeface="Segoe UI Black" panose="020B0A02040204020203" pitchFamily="34" charset="0"/>
            </a:endParaRPr>
          </a:p>
          <a:p>
            <a:pPr marL="571500" indent="-5715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8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Фиксация ставок;</a:t>
            </a:r>
          </a:p>
          <a:p>
            <a:pPr marL="571500" indent="-5715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8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Гарантированный своевременный вывоз и доставку собственным автотранспортом;</a:t>
            </a:r>
          </a:p>
          <a:p>
            <a:pPr marL="571500" indent="-5715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8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 Предоставление персонального менеджера по сопровождению Вашего грузопотока;</a:t>
            </a:r>
          </a:p>
          <a:p>
            <a:pPr marL="571500" indent="-5715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All-in </a:t>
            </a:r>
            <a:r>
              <a:rPr lang="ru-RU" sz="3800" spc="-150" dirty="0">
                <a:latin typeface="Georgia" panose="02040502050405020303" pitchFamily="18" charset="0"/>
                <a:ea typeface="Segoe UI Black" panose="020B0A02040204020203" pitchFamily="34" charset="0"/>
              </a:rPr>
              <a:t>сервис (сервис «все включено»), от дверей завода / склада производителя до Вашего склада.</a:t>
            </a:r>
          </a:p>
          <a:p>
            <a:pPr marL="571500" indent="-571500" rtl="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C4443D-AEA6-47C9-BBA0-F20A34F0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507" y="5382640"/>
            <a:ext cx="1956986" cy="1475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9644B7-60B6-4757-B319-CA0D7238D8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3511" r="1351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9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D931D-3F9E-45A8-97A1-FA31562F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sz="3200" noProof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О </a:t>
            </a:r>
            <a:r>
              <a:rPr lang="ru-RU" sz="4800" noProof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компании</a:t>
            </a:r>
            <a:endParaRPr lang="ru-RU" sz="3200" noProof="1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endParaRPr>
          </a:p>
        </p:txBody>
      </p:sp>
      <p:graphicFrame>
        <p:nvGraphicFramePr>
          <p:cNvPr id="6" name="Объект 2" descr="Графический элемент SmartArt — 3 значка">
            <a:extLst>
              <a:ext uri="{FF2B5EF4-FFF2-40B4-BE49-F238E27FC236}">
                <a16:creationId xmlns:a16="http://schemas.microsoft.com/office/drawing/2014/main" id="{CBE3B36A-5EF5-4033-A999-B110E570F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825023"/>
              </p:ext>
            </p:extLst>
          </p:nvPr>
        </p:nvGraphicFramePr>
        <p:xfrm>
          <a:off x="1066800" y="1837944"/>
          <a:ext cx="10058400" cy="412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289CD-16AC-408A-B5DA-2972813072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5014" y="-26514"/>
            <a:ext cx="195698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18425-6714-43A3-AFCE-604FA51D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br>
              <a:rPr lang="ru-RU" sz="4400" noProof="1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br>
              <a:rPr lang="ru-RU" sz="4400" noProof="1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r>
              <a:rPr lang="ru-RU" sz="4400" noProof="1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Для наших клиентов мы :</a:t>
            </a:r>
            <a:br>
              <a:rPr lang="ru-RU" sz="3200" noProof="1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br>
              <a:rPr lang="ru-RU" sz="3200" noProof="1"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br>
              <a:rPr lang="ru-RU" noProof="1"/>
            </a:br>
            <a:endParaRPr lang="ru-RU" noProof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5155A-9749-4201-8027-860ACDF53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Обеспечиваем качественное решение разнообразных задач в области логистики и грузоперевозок;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Подберём транспорт, который идеально подойдет для решения ваших задач;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Доставку по популярным междугородним направлениям;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Оперативно реагируем на изменения рынка;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Предлагаем наиболее удобные решения и схемы работы при осуществлении автомобильных, железнодорожных и морских контейнерных грузоперевозок, а также портового экспедирования, складирования, перетарки и страхования грузов.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C0A650-D2BA-446D-A582-DBFCBBDD9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499" y="42544"/>
            <a:ext cx="195698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5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07417DB-A216-4015-85AF-B0B12847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825"/>
            <a:ext cx="10719816" cy="32918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В 2016 году мы открыли собственный </a:t>
            </a:r>
            <a:r>
              <a:rPr lang="ru-RU" sz="2400" u="sng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грузовой автосервис</a:t>
            </a:r>
            <a:r>
              <a:rPr lang="ru-RU" sz="2400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который осуществляет:</a:t>
            </a:r>
          </a:p>
          <a:p>
            <a:pPr>
              <a:lnSpc>
                <a:spcPct val="150000"/>
              </a:lnSpc>
            </a:pPr>
            <a:r>
              <a:rPr lang="ru-RU" sz="2400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Ремонт грузовиков;</a:t>
            </a:r>
          </a:p>
          <a:p>
            <a:pPr>
              <a:lnSpc>
                <a:spcPct val="150000"/>
              </a:lnSpc>
            </a:pPr>
            <a:r>
              <a:rPr lang="ru-RU" sz="2400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Ремонт грузовых прицепов и ремонт полуприцепов.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Наш грузовой автосервис обслуживает не только автопарк компании «</a:t>
            </a:r>
            <a:r>
              <a:rPr lang="ru-RU" sz="2400" cap="all" spc="-15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Неватэк</a:t>
            </a:r>
            <a:r>
              <a:rPr lang="ru-RU" sz="2400" cap="all" spc="-15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», но и грузовые автомобили других автовладельцев.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52AA5D-19AF-412C-B8F1-E1867CAF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014" y="0"/>
            <a:ext cx="1956986" cy="14753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1BD705-7AD4-4C52-B85D-2A65BB79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276" y="4012603"/>
            <a:ext cx="5796914" cy="24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B0A93-8646-4F93-9BF9-269D51F1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4" y="2318004"/>
            <a:ext cx="4015409" cy="222199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cap="all" noProof="1">
                <a:solidFill>
                  <a:srgbClr val="0070C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Наши партнеры:</a:t>
            </a:r>
            <a:br>
              <a:rPr lang="ru-RU" sz="4000" cap="all" noProof="1">
                <a:solidFill>
                  <a:srgbClr val="0070C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r>
              <a:rPr lang="ru-RU" sz="4000" cap="all" noProof="1">
                <a:solidFill>
                  <a:srgbClr val="0070C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Контейнерные терминалы</a:t>
            </a:r>
          </a:p>
        </p:txBody>
      </p:sp>
      <p:graphicFrame>
        <p:nvGraphicFramePr>
          <p:cNvPr id="3" name="Объект 3" descr="Графический элемент SmartArt — список блоков">
            <a:extLst>
              <a:ext uri="{FF2B5EF4-FFF2-40B4-BE49-F238E27FC236}">
                <a16:creationId xmlns:a16="http://schemas.microsoft.com/office/drawing/2014/main" id="{F56E9CB7-A5E6-479F-A6C4-A480D06B9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926667"/>
              </p:ext>
            </p:extLst>
          </p:nvPr>
        </p:nvGraphicFramePr>
        <p:xfrm>
          <a:off x="5988049" y="1073150"/>
          <a:ext cx="4883151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CBB2C-0B35-473C-86CB-0D9840F032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4"/>
          <a:stretch/>
        </p:blipFill>
        <p:spPr>
          <a:xfrm>
            <a:off x="4507992" y="1062862"/>
            <a:ext cx="6527672" cy="20262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08CBE-7F70-4C9D-BBEE-1B22F30CB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3572" y="3089148"/>
            <a:ext cx="4219575" cy="1685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97EFED-F45B-4926-9FFC-851833A82E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7891" y="4851400"/>
            <a:ext cx="2609850" cy="9334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CA128E-8D7A-4C20-9B1D-FF3C822E5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382640"/>
            <a:ext cx="195698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22C8-E492-4AA6-B83D-5D4B5E63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886" y="2694614"/>
            <a:ext cx="4015409" cy="161013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3600" cap="all" noProof="1">
                <a:solidFill>
                  <a:srgbClr val="0070C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Наши партнеры:</a:t>
            </a:r>
            <a:br>
              <a:rPr lang="ru-RU" sz="3600" cap="all" noProof="1">
                <a:solidFill>
                  <a:srgbClr val="0070C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r>
              <a:rPr lang="ru-RU" sz="3600" cap="all" noProof="1">
                <a:solidFill>
                  <a:srgbClr val="0070C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  <a:t>Судоходные линии</a:t>
            </a:r>
            <a:br>
              <a:rPr lang="ru-RU" sz="3600" cap="all" noProof="1">
                <a:solidFill>
                  <a:srgbClr val="0070C0"/>
                </a:solidFill>
                <a:latin typeface="Georgia" panose="02040502050405020303" pitchFamily="18" charset="0"/>
                <a:ea typeface="Segoe UI Black" panose="020B0A02040204020203" pitchFamily="34" charset="0"/>
                <a:cs typeface="+mn-cs"/>
              </a:rPr>
            </a:br>
            <a:endParaRPr lang="ru-RU" sz="3600" cap="all" noProof="1">
              <a:solidFill>
                <a:srgbClr val="0070C0"/>
              </a:solidFill>
              <a:latin typeface="Georgia" panose="02040502050405020303" pitchFamily="18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CD8415-6737-4244-82A7-6E7678B0E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"/>
          <a:stretch/>
        </p:blipFill>
        <p:spPr>
          <a:xfrm>
            <a:off x="693539" y="476636"/>
            <a:ext cx="6119530" cy="2584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DAAEB7-4AF4-4FD8-83EB-5A3B09666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39" y="3086808"/>
            <a:ext cx="6103312" cy="25841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B1A75F-6248-43BA-86D9-132FCCFFC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23" y="5670940"/>
            <a:ext cx="3677293" cy="6372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3D81E9-18D4-4E49-A24F-D0079FDFC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5014" y="5382640"/>
            <a:ext cx="195698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298_TF89518162.potx" id="{985A65E8-228F-4B06-837D-59582438C12B}" vid="{3E40E1CF-64D3-45DF-BB7A-8BF22AFA604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4B7CA-1290-47DA-A8FD-EC74EF42B4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428</Words>
  <Application>Microsoft Office PowerPoint</Application>
  <PresentationFormat>Широкоэкранный</PresentationFormat>
  <Paragraphs>59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Garamond</vt:lpstr>
      <vt:lpstr>Georgia</vt:lpstr>
      <vt:lpstr>Segoe UI Black</vt:lpstr>
      <vt:lpstr>Wingdings</vt:lpstr>
      <vt:lpstr>Тема Office</vt:lpstr>
      <vt:lpstr>ООО «Неватэк» “Nevatec” LLC</vt:lpstr>
      <vt:lpstr>Компания «Неватэк» выражает Вам свое почтение и предлагает сотрудничество в сфере бизнеса, связанного с транспортировкой грузов.       Сотрудничая с нами Вы получите экономию временных и денежных ресурсов, за счет оказания нами полного спектра логистических услуг по принципу «одного окна» </vt:lpstr>
      <vt:lpstr>Мы предлагаем:</vt:lpstr>
      <vt:lpstr>Наши возможности</vt:lpstr>
      <vt:lpstr>О компании</vt:lpstr>
      <vt:lpstr>  Для наших клиентов мы :   </vt:lpstr>
      <vt:lpstr>Презентация PowerPoint</vt:lpstr>
      <vt:lpstr>Наши партнеры: Контейнерные терминалы</vt:lpstr>
      <vt:lpstr>Наши партнеры: Судоходные линии 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конференции</dc:title>
  <dc:creator>Екатерина Молчанова</dc:creator>
  <cp:lastModifiedBy>nevatec_unit</cp:lastModifiedBy>
  <cp:revision>24</cp:revision>
  <dcterms:created xsi:type="dcterms:W3CDTF">2021-04-22T14:17:03Z</dcterms:created>
  <dcterms:modified xsi:type="dcterms:W3CDTF">2024-08-22T14:30:08Z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