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7"/>
  </p:notesMasterIdLst>
  <p:sldIdLst>
    <p:sldId id="958" r:id="rId2"/>
    <p:sldId id="989" r:id="rId3"/>
    <p:sldId id="990" r:id="rId4"/>
    <p:sldId id="991" r:id="rId5"/>
    <p:sldId id="261" r:id="rId6"/>
    <p:sldId id="992" r:id="rId7"/>
    <p:sldId id="801" r:id="rId8"/>
    <p:sldId id="307" r:id="rId9"/>
    <p:sldId id="1018" r:id="rId10"/>
    <p:sldId id="1027" r:id="rId11"/>
    <p:sldId id="1015" r:id="rId12"/>
    <p:sldId id="940" r:id="rId13"/>
    <p:sldId id="996" r:id="rId14"/>
    <p:sldId id="995" r:id="rId15"/>
    <p:sldId id="101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6229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Эрнст Альбертович Гадельшин" initials="ЭАГ" lastIdx="4" clrIdx="2">
    <p:extLst>
      <p:ext uri="{19B8F6BF-5375-455C-9EA6-DF929625EA0E}">
        <p15:presenceInfo xmlns:p15="http://schemas.microsoft.com/office/powerpoint/2012/main" userId="S-1-5-21-3919325086-3067990679-1449498750-20286" providerId="AD"/>
      </p:ext>
    </p:extLst>
  </p:cmAuthor>
  <p:cmAuthor id="2" name="Надежда Константиновна Фадеева" initials="НКФ" lastIdx="3" clrIdx="1">
    <p:extLst>
      <p:ext uri="{19B8F6BF-5375-455C-9EA6-DF929625EA0E}">
        <p15:presenceInfo xmlns:p15="http://schemas.microsoft.com/office/powerpoint/2012/main" userId="S-1-5-21-3919325086-3067990679-1449498750-32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81"/>
    <a:srgbClr val="93FFFC"/>
    <a:srgbClr val="C5FFFE"/>
    <a:srgbClr val="D9FFFE"/>
    <a:srgbClr val="00DAD5"/>
    <a:srgbClr val="00ACA8"/>
    <a:srgbClr val="0461C8"/>
    <a:srgbClr val="034FA2"/>
    <a:srgbClr val="0458B4"/>
    <a:srgbClr val="379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29" y="77"/>
      </p:cViewPr>
      <p:guideLst>
        <p:guide orient="horz" pos="709"/>
        <p:guide pos="211"/>
        <p:guide pos="6229"/>
        <p:guide pos="7287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6F5B5-A6E0-4077-8416-08A055C34E51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3598B-3153-443A-AE4D-65B044976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6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 hasCustomPrompt="1"/>
          </p:nvPr>
        </p:nvSpPr>
        <p:spPr>
          <a:xfrm>
            <a:off x="1213662" y="3754808"/>
            <a:ext cx="4804833" cy="29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2267" y="1615570"/>
            <a:ext cx="10041467" cy="12165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aseline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3321038"/>
            <a:ext cx="9431867" cy="370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4968"/>
            <a:ext cx="12192000" cy="1533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37" y="547180"/>
            <a:ext cx="2092964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4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366" y="98742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1062-5E81-4F93-A8D9-0E0E08B9BC5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1CA-26E4-4CAC-B8F2-8F6D52C41E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05" y="67734"/>
            <a:ext cx="9569652" cy="71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9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6"/>
            <a:ext cx="3932237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704" y="6253443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062-5E81-4F93-A8D9-0E0E08B9BC5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5662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16621" y="6253443"/>
            <a:ext cx="2743200" cy="365125"/>
          </a:xfrm>
          <a:prstGeom prst="rect">
            <a:avLst/>
          </a:prstGeom>
        </p:spPr>
        <p:txBody>
          <a:bodyPr/>
          <a:lstStyle/>
          <a:p>
            <a:fld id="{7F6091CA-26E4-4CAC-B8F2-8F6D52C41E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05" y="67734"/>
            <a:ext cx="9569652" cy="7112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97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366" y="98742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704" y="6253443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062-5E81-4F93-A8D9-0E0E08B9BC5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5662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16621" y="6253443"/>
            <a:ext cx="2743200" cy="365125"/>
          </a:xfrm>
          <a:prstGeom prst="rect">
            <a:avLst/>
          </a:prstGeom>
        </p:spPr>
        <p:txBody>
          <a:bodyPr/>
          <a:lstStyle/>
          <a:p>
            <a:fld id="{7F6091CA-26E4-4CAC-B8F2-8F6D52C41E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05" y="67734"/>
            <a:ext cx="9569652" cy="7112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_1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8610"/>
            <a:ext cx="10744200" cy="36742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 baseline="0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4481" y="1049544"/>
            <a:ext cx="9842619" cy="43684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415" y="6264275"/>
            <a:ext cx="191008" cy="14325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0985046" y="6527802"/>
            <a:ext cx="805745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0" hasCustomPrompt="1"/>
          </p:nvPr>
        </p:nvSpPr>
        <p:spPr>
          <a:xfrm>
            <a:off x="587128" y="197460"/>
            <a:ext cx="10744200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ru-RU" sz="9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900" b="0" dirty="0">
                <a:solidFill>
                  <a:srgbClr val="58595B"/>
                </a:solidFill>
              </a:rPr>
              <a:t>Название презентации / Название раздела</a:t>
            </a:r>
            <a:endParaRPr lang="en-US" sz="900" b="0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88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136528"/>
            <a:ext cx="10515600" cy="4578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1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5700" y="1660525"/>
            <a:ext cx="9652000" cy="45545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1800"/>
            </a:lvl1pPr>
            <a:lvl2pPr marL="457200" indent="0">
              <a:buFontTx/>
              <a:buNone/>
              <a:defRPr sz="1500"/>
            </a:lvl2pPr>
          </a:lstStyle>
          <a:p>
            <a:pPr lvl="0"/>
            <a:r>
              <a:rPr lang="ru-RU" dirty="0"/>
              <a:t>Раздел презентации</a:t>
            </a:r>
          </a:p>
          <a:p>
            <a:pPr lvl="1"/>
            <a:r>
              <a:rPr lang="ru-RU" dirty="0"/>
              <a:t>Подраздел презентации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1101" y="978972"/>
            <a:ext cx="185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1083818" y="6541480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415" y="6264275"/>
            <a:ext cx="191008" cy="1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13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6500" y="1662115"/>
            <a:ext cx="7696200" cy="114776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314701" y="3114675"/>
            <a:ext cx="8128000" cy="28384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Рекомендованное поле для изображения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415" y="6264275"/>
            <a:ext cx="191008" cy="143256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10" hasCustomPrompt="1"/>
          </p:nvPr>
        </p:nvSpPr>
        <p:spPr>
          <a:xfrm>
            <a:off x="587128" y="197460"/>
            <a:ext cx="10744200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ru-RU" sz="9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900" b="0" dirty="0">
                <a:solidFill>
                  <a:srgbClr val="58595B"/>
                </a:solidFill>
              </a:rPr>
              <a:t>Название презентации</a:t>
            </a:r>
            <a:endParaRPr lang="en-US" sz="900" b="0" dirty="0">
              <a:solidFill>
                <a:srgbClr val="58595B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083818" y="6541480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452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_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3412"/>
            <a:ext cx="5308600" cy="4847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415" y="6264275"/>
            <a:ext cx="191008" cy="14325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6220341" y="1103412"/>
            <a:ext cx="5308600" cy="4847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Объект 6"/>
          <p:cNvSpPr>
            <a:spLocks noGrp="1"/>
          </p:cNvSpPr>
          <p:nvPr>
            <p:ph sz="quarter" idx="10" hasCustomPrompt="1"/>
          </p:nvPr>
        </p:nvSpPr>
        <p:spPr>
          <a:xfrm>
            <a:off x="587128" y="197460"/>
            <a:ext cx="10744200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ru-RU" sz="9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900" b="0" dirty="0">
                <a:solidFill>
                  <a:srgbClr val="58595B"/>
                </a:solidFill>
              </a:rPr>
              <a:t>Название презентации / Название раздела</a:t>
            </a:r>
            <a:endParaRPr lang="en-US" sz="900" b="0" dirty="0">
              <a:solidFill>
                <a:srgbClr val="58595B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083818" y="6541480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8610"/>
            <a:ext cx="10744200" cy="36742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 baseline="0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16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_3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244481" y="1049545"/>
            <a:ext cx="9842619" cy="12078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415" y="6264275"/>
            <a:ext cx="191008" cy="14325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3009900"/>
            <a:ext cx="5308600" cy="2941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220341" y="3009900"/>
            <a:ext cx="5308600" cy="2941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587128" y="197460"/>
            <a:ext cx="10744200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ru-RU" sz="9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900" b="0" dirty="0">
                <a:solidFill>
                  <a:srgbClr val="58595B"/>
                </a:solidFill>
              </a:rPr>
              <a:t>Название презентации / Название раздела</a:t>
            </a:r>
            <a:endParaRPr lang="en-US" sz="900" b="0" dirty="0">
              <a:solidFill>
                <a:srgbClr val="58595B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083818" y="6541480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8610"/>
            <a:ext cx="10744200" cy="36742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 baseline="0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60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57" userDrawn="1">
          <p15:clr>
            <a:srgbClr val="FBAE40"/>
          </p15:clr>
        </p15:guide>
        <p15:guide id="3" pos="371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сновной слайд_1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327" y="497606"/>
            <a:ext cx="10744200" cy="35784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350" b="1" baseline="0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0103" y="982385"/>
            <a:ext cx="9842619" cy="4648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1050">
                <a:solidFill>
                  <a:srgbClr val="000000"/>
                </a:solidFill>
              </a:defRPr>
            </a:lvl3pPr>
            <a:lvl4pPr>
              <a:defRPr sz="1050">
                <a:solidFill>
                  <a:srgbClr val="000000"/>
                </a:solidFill>
              </a:defRPr>
            </a:lvl4pPr>
            <a:lvl5pPr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1009953" y="179288"/>
            <a:ext cx="7007892" cy="263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50">
                <a:solidFill>
                  <a:srgbClr val="58595B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ru-RU" sz="750" b="0" dirty="0">
                <a:solidFill>
                  <a:srgbClr val="58595B"/>
                </a:solidFill>
              </a:rPr>
              <a:t>Название презентации / Название раздела</a:t>
            </a:r>
            <a:endParaRPr lang="en-US" sz="750" b="0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83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729" y="1190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893" y="1190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1062-5E81-4F93-A8D9-0E0E08B9BC5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1CA-26E4-4CAC-B8F2-8F6D52C41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1062-5E81-4F93-A8D9-0E0E08B9BC5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1CA-26E4-4CAC-B8F2-8F6D52C41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3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326"/>
            <a:ext cx="12192000" cy="340675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2418389" y="329523"/>
            <a:ext cx="1071073" cy="546931"/>
          </a:xfrm>
          <a:prstGeom prst="rect">
            <a:avLst/>
          </a:prstGeom>
          <a:solidFill>
            <a:srgbClr val="0085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Базовый зеленый</a:t>
            </a:r>
          </a:p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0.133.129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2418381" y="907792"/>
            <a:ext cx="1071073" cy="546931"/>
          </a:xfrm>
          <a:prstGeom prst="rect">
            <a:avLst/>
          </a:prstGeom>
          <a:solidFill>
            <a:srgbClr val="D719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Базовый красный </a:t>
            </a:r>
          </a:p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215.25.32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2411886" y="1486061"/>
            <a:ext cx="1071073" cy="546931"/>
          </a:xfrm>
          <a:prstGeom prst="rect">
            <a:avLst/>
          </a:prstGeom>
          <a:solidFill>
            <a:srgbClr val="008E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КИП</a:t>
            </a:r>
          </a:p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0.142.103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2411885" y="2064330"/>
            <a:ext cx="1071073" cy="546931"/>
          </a:xfrm>
          <a:prstGeom prst="rect">
            <a:avLst/>
          </a:prstGeom>
          <a:solidFill>
            <a:srgbClr val="009F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HVAC</a:t>
            </a:r>
          </a:p>
          <a:p>
            <a:pPr algn="ctr"/>
            <a:r>
              <a:rPr lang="en-US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0.159.152</a:t>
            </a:r>
            <a:endParaRPr lang="ru-RU" sz="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2411884" y="2642599"/>
            <a:ext cx="1071073" cy="546931"/>
          </a:xfrm>
          <a:prstGeom prst="rect">
            <a:avLst/>
          </a:prstGeom>
          <a:solidFill>
            <a:srgbClr val="F582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Датчики</a:t>
            </a:r>
          </a:p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245.130.32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411884" y="3211209"/>
            <a:ext cx="1071073" cy="546931"/>
          </a:xfrm>
          <a:prstGeom prst="rect">
            <a:avLst/>
          </a:prstGeom>
          <a:solidFill>
            <a:srgbClr val="034E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</a:t>
            </a:r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устройства</a:t>
            </a:r>
          </a:p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3.78.162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2411884" y="3784319"/>
            <a:ext cx="1071073" cy="546931"/>
          </a:xfrm>
          <a:prstGeom prst="rect">
            <a:avLst/>
          </a:prstGeom>
          <a:solidFill>
            <a:srgbClr val="662D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ПЧВ</a:t>
            </a:r>
          </a:p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102.45.145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2411884" y="4357428"/>
            <a:ext cx="1071073" cy="546931"/>
          </a:xfrm>
          <a:prstGeom prst="rect">
            <a:avLst/>
          </a:prstGeom>
          <a:solidFill>
            <a:srgbClr val="FFCB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MEYERTEC</a:t>
            </a:r>
          </a:p>
          <a:p>
            <a:pPr algn="ctr"/>
            <a:r>
              <a:rPr lang="en-US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255.203.5</a:t>
            </a:r>
            <a:endParaRPr lang="ru-RU" sz="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411882" y="4930537"/>
            <a:ext cx="1071073" cy="546931"/>
          </a:xfrm>
          <a:prstGeom prst="rect">
            <a:avLst/>
          </a:prstGeom>
          <a:solidFill>
            <a:srgbClr val="009B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Модемы</a:t>
            </a:r>
          </a:p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0.155.223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411882" y="5515016"/>
            <a:ext cx="1071073" cy="546931"/>
          </a:xfrm>
          <a:prstGeom prst="rect">
            <a:avLst/>
          </a:prstGeom>
          <a:solidFill>
            <a:srgbClr val="7C1A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КЗР</a:t>
            </a:r>
          </a:p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124.26.78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14027" y="6099495"/>
            <a:ext cx="1071073" cy="546931"/>
          </a:xfrm>
          <a:prstGeom prst="rect">
            <a:avLst/>
          </a:prstGeom>
          <a:solidFill>
            <a:srgbClr val="8095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</a:p>
          <a:p>
            <a:pPr algn="ctr"/>
            <a:r>
              <a:rPr lang="ru-RU" sz="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128.149.58</a:t>
            </a:r>
          </a:p>
        </p:txBody>
      </p:sp>
    </p:spTree>
    <p:extLst>
      <p:ext uri="{BB962C8B-B14F-4D97-AF65-F5344CB8AC3E}">
        <p14:creationId xmlns:p14="http://schemas.microsoft.com/office/powerpoint/2010/main" val="22742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D4D4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9.png"/><Relationship Id="rId7" Type="http://schemas.openxmlformats.org/officeDocument/2006/relationships/image" Target="../media/image6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10" Type="http://schemas.openxmlformats.org/officeDocument/2006/relationships/image" Target="../media/image66.jpeg"/><Relationship Id="rId4" Type="http://schemas.openxmlformats.org/officeDocument/2006/relationships/image" Target="../media/image61.jpe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sv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sv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jpe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0"/>
          </p:nvPr>
        </p:nvSpPr>
        <p:spPr>
          <a:xfrm>
            <a:off x="1213662" y="3754808"/>
            <a:ext cx="7033355" cy="290512"/>
          </a:xfrm>
        </p:spPr>
        <p:txBody>
          <a:bodyPr/>
          <a:lstStyle/>
          <a:p>
            <a:r>
              <a:rPr lang="ru-RU" dirty="0"/>
              <a:t>Менеджер по развитию клиентов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4581" y="1216252"/>
            <a:ext cx="10041467" cy="1216531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«Обзор продуктов»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29380" y="3276279"/>
            <a:ext cx="9431867" cy="37074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/>
              <a:t>Сохань </a:t>
            </a:r>
            <a:r>
              <a:rPr lang="ru-RU" dirty="0"/>
              <a:t>Дарья Николаевна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70489" y="2606488"/>
            <a:ext cx="240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Обзор оборудования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65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400" dirty="0"/>
            </a:br>
            <a:r>
              <a:rPr lang="ru-RU" dirty="0"/>
              <a:t>Электротехническое</a:t>
            </a:r>
            <a:r>
              <a:rPr lang="en-US" dirty="0"/>
              <a:t> </a:t>
            </a:r>
            <a:r>
              <a:rPr lang="ru-RU" dirty="0"/>
              <a:t>оборудование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097492"/>
            <a:ext cx="7381964" cy="4368490"/>
          </a:xfrm>
        </p:spPr>
        <p:txBody>
          <a:bodyPr>
            <a:noAutofit/>
          </a:bodyPr>
          <a:lstStyle/>
          <a:p>
            <a:pPr marL="285750" indent="-285750" defTabSz="361950">
              <a:lnSpc>
                <a:spcPct val="15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Устройства управления и сигнализации</a:t>
            </a:r>
          </a:p>
          <a:p>
            <a:pPr marL="285750" indent="-285750" defTabSz="361950">
              <a:lnSpc>
                <a:spcPct val="15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Концевые выключатели</a:t>
            </a:r>
          </a:p>
          <a:p>
            <a:pPr marL="285750" indent="-285750" defTabSz="361950">
              <a:lnSpc>
                <a:spcPct val="15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Клеммы на </a:t>
            </a:r>
            <a:r>
              <a:rPr lang="en-US" sz="1800" dirty="0">
                <a:solidFill>
                  <a:srgbClr val="58595B"/>
                </a:solidFill>
                <a:ea typeface="Tahoma" panose="020B0604030504040204" pitchFamily="34" charset="0"/>
              </a:rPr>
              <a:t>DIN</a:t>
            </a: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-рейку</a:t>
            </a:r>
          </a:p>
          <a:p>
            <a:pPr marL="285750" indent="-285750" defTabSz="361950">
              <a:lnSpc>
                <a:spcPct val="15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Аксессуары для шкафов: розетка на </a:t>
            </a:r>
            <a:r>
              <a:rPr lang="en-US" sz="1800" dirty="0">
                <a:solidFill>
                  <a:srgbClr val="58595B"/>
                </a:solidFill>
                <a:ea typeface="Tahoma" panose="020B0604030504040204" pitchFamily="34" charset="0"/>
              </a:rPr>
              <a:t>DIN-</a:t>
            </a: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рейку, крышки защитные</a:t>
            </a:r>
          </a:p>
          <a:p>
            <a:pPr marL="285750" indent="-285750" defTabSz="361950">
              <a:lnSpc>
                <a:spcPct val="15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Оборудование для микроклимата шкафов управления</a:t>
            </a:r>
          </a:p>
          <a:p>
            <a:pPr marL="285750" indent="-285750" defTabSz="361950">
              <a:lnSpc>
                <a:spcPct val="15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Нагреватели шкафов и термостаты</a:t>
            </a:r>
          </a:p>
          <a:p>
            <a:pPr marL="285750" indent="-285750" defTabSz="361950">
              <a:lnSpc>
                <a:spcPct val="15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endParaRPr 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  <a:p>
            <a:pPr marL="285750" indent="-285750" defTabSz="361950">
              <a:lnSpc>
                <a:spcPct val="15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endParaRPr 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pc="-1" dirty="0"/>
              <a:t>Оборудование ОВЕН для автоматизации инженерных систем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1481" y="887901"/>
            <a:ext cx="1172770" cy="143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09" y="887901"/>
            <a:ext cx="1142789" cy="1142789"/>
          </a:xfrm>
          <a:prstGeom prst="rect">
            <a:avLst/>
          </a:prstGeom>
        </p:spPr>
      </p:pic>
      <p:pic>
        <p:nvPicPr>
          <p:cNvPr id="7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05" y="5173467"/>
            <a:ext cx="912816" cy="134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r="8443"/>
          <a:stretch>
            <a:fillRect/>
          </a:stretch>
        </p:blipFill>
        <p:spPr bwMode="auto">
          <a:xfrm>
            <a:off x="538959" y="5329977"/>
            <a:ext cx="1329466" cy="118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"/>
          <a:stretch/>
        </p:blipFill>
        <p:spPr>
          <a:xfrm>
            <a:off x="3581281" y="5213225"/>
            <a:ext cx="1774473" cy="12641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54" y="4490733"/>
            <a:ext cx="2214073" cy="20264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7" t="12660" r="4366" b="5795"/>
          <a:stretch/>
        </p:blipFill>
        <p:spPr>
          <a:xfrm>
            <a:off x="7739939" y="4947016"/>
            <a:ext cx="2600083" cy="14992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5" t="14603" r="23966"/>
          <a:stretch/>
        </p:blipFill>
        <p:spPr>
          <a:xfrm>
            <a:off x="10698376" y="4947016"/>
            <a:ext cx="1310848" cy="13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B3518B8-9F84-48CD-A275-2A99A255D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8458" y="2000277"/>
            <a:ext cx="1434939" cy="4253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ADC771-7281-40BF-A99C-3C4351266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81" y="1454512"/>
            <a:ext cx="1434939" cy="427429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715C9E2-1F0F-4952-8B9B-EB7D80B55366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5754615" y="2688345"/>
            <a:ext cx="586776" cy="1533762"/>
          </a:xfrm>
          <a:prstGeom prst="line">
            <a:avLst/>
          </a:prstGeom>
          <a:ln>
            <a:solidFill>
              <a:srgbClr val="0A879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FB9881-5912-4A3E-8394-42268C1E7295}"/>
              </a:ext>
            </a:extLst>
          </p:cNvPr>
          <p:cNvSpPr txBox="1"/>
          <p:nvPr/>
        </p:nvSpPr>
        <p:spPr>
          <a:xfrm>
            <a:off x="1171320" y="3394792"/>
            <a:ext cx="252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Управление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B33A21-90C8-49E6-AD94-EF55CE11AA32}"/>
              </a:ext>
            </a:extLst>
          </p:cNvPr>
          <p:cNvSpPr txBox="1"/>
          <p:nvPr/>
        </p:nvSpPr>
        <p:spPr>
          <a:xfrm>
            <a:off x="916853" y="867054"/>
            <a:ext cx="269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Мониторинг</a:t>
            </a:r>
            <a:endParaRPr lang="en-US" dirty="0">
              <a:solidFill>
                <a:srgbClr val="58595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2357B1-2D6D-4ADF-9B7A-075A636AE0C5}"/>
              </a:ext>
            </a:extLst>
          </p:cNvPr>
          <p:cNvSpPr txBox="1"/>
          <p:nvPr/>
        </p:nvSpPr>
        <p:spPr>
          <a:xfrm>
            <a:off x="3484721" y="4195802"/>
            <a:ext cx="176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Оповещения</a:t>
            </a:r>
            <a:endParaRPr lang="en-US" dirty="0">
              <a:solidFill>
                <a:srgbClr val="58595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E9812-250C-4ED9-B0F1-FF6A5E23D0F6}"/>
              </a:ext>
            </a:extLst>
          </p:cNvPr>
          <p:cNvSpPr txBox="1"/>
          <p:nvPr/>
        </p:nvSpPr>
        <p:spPr>
          <a:xfrm>
            <a:off x="5290424" y="4222107"/>
            <a:ext cx="210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Хранение</a:t>
            </a:r>
            <a:endParaRPr lang="en-US" dirty="0">
              <a:solidFill>
                <a:srgbClr val="58595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8C0B88-BE86-49B6-8F89-2C24081AD417}"/>
              </a:ext>
            </a:extLst>
          </p:cNvPr>
          <p:cNvSpPr txBox="1"/>
          <p:nvPr/>
        </p:nvSpPr>
        <p:spPr>
          <a:xfrm>
            <a:off x="8704263" y="2776596"/>
            <a:ext cx="16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Интеграция</a:t>
            </a:r>
            <a:endParaRPr lang="en-US" dirty="0">
              <a:solidFill>
                <a:srgbClr val="58595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E1C7E-773A-4F19-B050-4EEEEB79BB86}"/>
              </a:ext>
            </a:extLst>
          </p:cNvPr>
          <p:cNvSpPr txBox="1"/>
          <p:nvPr/>
        </p:nvSpPr>
        <p:spPr>
          <a:xfrm>
            <a:off x="8977976" y="1034825"/>
            <a:ext cx="303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Мобильные приложения</a:t>
            </a:r>
            <a:endParaRPr lang="en-US" dirty="0">
              <a:solidFill>
                <a:srgbClr val="58595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0954E7B-51A8-4AA1-82D3-7CAC5744A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4209" y="1472300"/>
            <a:ext cx="2872502" cy="1406253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E41DB3E-9978-41BB-B4F1-80CFC8C6E46D}"/>
              </a:ext>
            </a:extLst>
          </p:cNvPr>
          <p:cNvCxnSpPr>
            <a:cxnSpLocks/>
          </p:cNvCxnSpPr>
          <p:nvPr/>
        </p:nvCxnSpPr>
        <p:spPr>
          <a:xfrm>
            <a:off x="3505213" y="1717527"/>
            <a:ext cx="1133372" cy="618623"/>
          </a:xfrm>
          <a:prstGeom prst="line">
            <a:avLst/>
          </a:prstGeom>
          <a:ln>
            <a:solidFill>
              <a:srgbClr val="0A879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B36B9C0-1AD6-4B9A-81AF-9503F1AD545E}"/>
              </a:ext>
            </a:extLst>
          </p:cNvPr>
          <p:cNvCxnSpPr>
            <a:cxnSpLocks/>
            <a:stCxn id="28" idx="3"/>
          </p:cNvCxnSpPr>
          <p:nvPr/>
        </p:nvCxnSpPr>
        <p:spPr>
          <a:xfrm flipH="1" flipV="1">
            <a:off x="7131110" y="2822402"/>
            <a:ext cx="1525394" cy="126893"/>
          </a:xfrm>
          <a:prstGeom prst="line">
            <a:avLst/>
          </a:prstGeom>
          <a:ln>
            <a:solidFill>
              <a:srgbClr val="0A879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EDC4DBF-3AC0-483D-9B6C-325AF5685FC3}"/>
              </a:ext>
            </a:extLst>
          </p:cNvPr>
          <p:cNvCxnSpPr>
            <a:cxnSpLocks/>
          </p:cNvCxnSpPr>
          <p:nvPr/>
        </p:nvCxnSpPr>
        <p:spPr>
          <a:xfrm flipH="1">
            <a:off x="7580889" y="1387871"/>
            <a:ext cx="1364991" cy="950057"/>
          </a:xfrm>
          <a:prstGeom prst="line">
            <a:avLst/>
          </a:prstGeom>
          <a:ln>
            <a:solidFill>
              <a:srgbClr val="0A879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DAC84D-AA15-43B1-ABB3-C95F74D29260}"/>
              </a:ext>
            </a:extLst>
          </p:cNvPr>
          <p:cNvSpPr txBox="1"/>
          <p:nvPr/>
        </p:nvSpPr>
        <p:spPr>
          <a:xfrm>
            <a:off x="4993591" y="1921246"/>
            <a:ext cx="213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OwenCloud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1FE614A-CBAF-4328-B85F-60F22662B06A}"/>
              </a:ext>
            </a:extLst>
          </p:cNvPr>
          <p:cNvSpPr/>
          <p:nvPr/>
        </p:nvSpPr>
        <p:spPr>
          <a:xfrm>
            <a:off x="3415402" y="1633363"/>
            <a:ext cx="84164" cy="84164"/>
          </a:xfrm>
          <a:prstGeom prst="ellipse">
            <a:avLst/>
          </a:prstGeom>
          <a:solidFill>
            <a:srgbClr val="0A879B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A879B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5D5CDE7-26A8-4F16-9763-2E4B3F9A2EC9}"/>
              </a:ext>
            </a:extLst>
          </p:cNvPr>
          <p:cNvSpPr/>
          <p:nvPr/>
        </p:nvSpPr>
        <p:spPr>
          <a:xfrm>
            <a:off x="3465052" y="3634558"/>
            <a:ext cx="84164" cy="84164"/>
          </a:xfrm>
          <a:prstGeom prst="ellipse">
            <a:avLst/>
          </a:prstGeom>
          <a:solidFill>
            <a:srgbClr val="0A879B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A879B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DFC67B3-F126-4EB6-9B26-1DA8ACA30438}"/>
              </a:ext>
            </a:extLst>
          </p:cNvPr>
          <p:cNvSpPr/>
          <p:nvPr/>
        </p:nvSpPr>
        <p:spPr>
          <a:xfrm>
            <a:off x="4289036" y="4065214"/>
            <a:ext cx="84164" cy="84164"/>
          </a:xfrm>
          <a:prstGeom prst="ellipse">
            <a:avLst/>
          </a:prstGeom>
          <a:solidFill>
            <a:srgbClr val="0A879B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A879B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CAFE891-D61C-4F63-A7F0-ED95AB9DCCD6}"/>
              </a:ext>
            </a:extLst>
          </p:cNvPr>
          <p:cNvSpPr/>
          <p:nvPr/>
        </p:nvSpPr>
        <p:spPr>
          <a:xfrm>
            <a:off x="6319503" y="4149378"/>
            <a:ext cx="84164" cy="84164"/>
          </a:xfrm>
          <a:prstGeom prst="ellipse">
            <a:avLst/>
          </a:prstGeom>
          <a:solidFill>
            <a:srgbClr val="0A879B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A879B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3D55925-FA7A-43B7-A0BB-B1E277B07E77}"/>
              </a:ext>
            </a:extLst>
          </p:cNvPr>
          <p:cNvSpPr/>
          <p:nvPr/>
        </p:nvSpPr>
        <p:spPr>
          <a:xfrm>
            <a:off x="8644178" y="2877457"/>
            <a:ext cx="84164" cy="84164"/>
          </a:xfrm>
          <a:prstGeom prst="ellipse">
            <a:avLst/>
          </a:prstGeom>
          <a:solidFill>
            <a:srgbClr val="0A879B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A879B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41575BE0-4B3D-4E0B-B6BD-A19230B4D4C3}"/>
              </a:ext>
            </a:extLst>
          </p:cNvPr>
          <p:cNvSpPr/>
          <p:nvPr/>
        </p:nvSpPr>
        <p:spPr>
          <a:xfrm>
            <a:off x="8977976" y="1340762"/>
            <a:ext cx="84164" cy="84164"/>
          </a:xfrm>
          <a:prstGeom prst="ellipse">
            <a:avLst/>
          </a:prstGeom>
          <a:solidFill>
            <a:srgbClr val="0A879B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A879B"/>
              </a:solidFill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26DDBF8-9BB5-467E-A9B9-A5120CE3FF87}"/>
              </a:ext>
            </a:extLst>
          </p:cNvPr>
          <p:cNvCxnSpPr>
            <a:cxnSpLocks/>
          </p:cNvCxnSpPr>
          <p:nvPr/>
        </p:nvCxnSpPr>
        <p:spPr>
          <a:xfrm flipV="1">
            <a:off x="3505870" y="2787226"/>
            <a:ext cx="1160869" cy="894344"/>
          </a:xfrm>
          <a:prstGeom prst="line">
            <a:avLst/>
          </a:prstGeom>
          <a:ln>
            <a:solidFill>
              <a:srgbClr val="0A879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CF7BA61-A900-4385-B08F-8A24393C19B8}"/>
              </a:ext>
            </a:extLst>
          </p:cNvPr>
          <p:cNvCxnSpPr>
            <a:cxnSpLocks/>
          </p:cNvCxnSpPr>
          <p:nvPr/>
        </p:nvCxnSpPr>
        <p:spPr>
          <a:xfrm flipV="1">
            <a:off x="4342693" y="2977433"/>
            <a:ext cx="672470" cy="1120133"/>
          </a:xfrm>
          <a:prstGeom prst="line">
            <a:avLst/>
          </a:prstGeom>
          <a:ln>
            <a:solidFill>
              <a:srgbClr val="0A879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0C4AC783-7D1B-4BD3-B81F-864FF1FEBA14}"/>
              </a:ext>
            </a:extLst>
          </p:cNvPr>
          <p:cNvSpPr txBox="1">
            <a:spLocks/>
          </p:cNvSpPr>
          <p:nvPr/>
        </p:nvSpPr>
        <p:spPr>
          <a:xfrm>
            <a:off x="1822027" y="0"/>
            <a:ext cx="6326294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OwenCloud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Функции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/>
              <a:t>OwenCloud</a:t>
            </a:r>
            <a:r>
              <a:rPr lang="ru-RU" sz="2000" dirty="0"/>
              <a:t>.</a:t>
            </a:r>
            <a:r>
              <a:rPr lang="en-US" sz="2000" dirty="0"/>
              <a:t> </a:t>
            </a:r>
            <a:r>
              <a:rPr lang="ru-RU" sz="2000" dirty="0"/>
              <a:t>Функции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pc="-1" dirty="0"/>
              <a:t>Оборудование ОВЕН для автоматизации инженерных систем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9" y="1203052"/>
            <a:ext cx="3407109" cy="223660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27" y="3791072"/>
            <a:ext cx="3088250" cy="2026575"/>
          </a:xfrm>
          <a:prstGeom prst="rect">
            <a:avLst/>
          </a:prstGeom>
        </p:spPr>
      </p:pic>
      <p:pic>
        <p:nvPicPr>
          <p:cNvPr id="1028" name="Picture 4" descr="https://mbdou20.edummr.ru/wp-content/uploads/2020/01/kisspng-email-address-le-tineiral-gtes-ruraux-mailbox-pr-factory-casas-promociones-5b75af2a8d1746.376699621534439210577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78" y="4548249"/>
            <a:ext cx="1072835" cy="81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D5Ff82oW4AUgKd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44" y="4687318"/>
            <a:ext cx="671517" cy="6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141.picsart.com/30128027704021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10" y="4486286"/>
            <a:ext cx="862590" cy="86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7154" y="4538167"/>
            <a:ext cx="3016230" cy="200399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1437" y="3200983"/>
            <a:ext cx="3670067" cy="2335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960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8C2983-DF58-4F2F-910D-3572CBB51069}"/>
              </a:ext>
            </a:extLst>
          </p:cNvPr>
          <p:cNvSpPr txBox="1">
            <a:spLocks/>
          </p:cNvSpPr>
          <p:nvPr/>
        </p:nvSpPr>
        <p:spPr>
          <a:xfrm>
            <a:off x="1822027" y="0"/>
            <a:ext cx="6326294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OwenCloud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Схема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/>
              <a:t>OwenCloud</a:t>
            </a:r>
            <a:r>
              <a:rPr lang="ru-RU" sz="2000" dirty="0"/>
              <a:t>.</a:t>
            </a:r>
            <a:r>
              <a:rPr lang="en-US" sz="2000" dirty="0"/>
              <a:t> </a:t>
            </a:r>
            <a:r>
              <a:rPr lang="ru-RU" sz="2000" dirty="0"/>
              <a:t>Схема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pc="-1" dirty="0"/>
              <a:t>Оборудование ОВЕН для автоматизации инженерных систем</a:t>
            </a:r>
            <a:endParaRPr lang="ru-RU" dirty="0"/>
          </a:p>
          <a:p>
            <a:endParaRPr lang="ru-RU" dirty="0"/>
          </a:p>
        </p:txBody>
      </p:sp>
      <p:sp>
        <p:nvSpPr>
          <p:cNvPr id="5" name="AutoShape 2" descr="https://owen.ru/upl_files/cloud/img/connect1.svg"/>
          <p:cNvSpPr>
            <a:spLocks noChangeAspect="1" noChangeArrowheads="1"/>
          </p:cNvSpPr>
          <p:nvPr/>
        </p:nvSpPr>
        <p:spPr bwMode="auto">
          <a:xfrm>
            <a:off x="155574" y="-144463"/>
            <a:ext cx="3756331" cy="37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owen.ru/upl_files/cloud/img/connect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360" y="846034"/>
            <a:ext cx="9041198" cy="5722461"/>
          </a:xfrm>
          <a:prstGeom prst="rect">
            <a:avLst/>
          </a:prstGeom>
        </p:spPr>
      </p:pic>
      <p:sp>
        <p:nvSpPr>
          <p:cNvPr id="9" name="AutoShape 6" descr="https://owen.ru/upl_files/cloud/img/connect2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768" y="396240"/>
            <a:ext cx="4627609" cy="294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Документация </a:t>
            </a:r>
            <a:r>
              <a:rPr lang="en-US" dirty="0"/>
              <a:t>docs.owen.ru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pc="-1" dirty="0"/>
              <a:t>Оборудование ОВЕН для автоматизации инженерных систем</a:t>
            </a:r>
            <a:endParaRPr lang="ru-RU" dirty="0"/>
          </a:p>
        </p:txBody>
      </p:sp>
      <p:pic>
        <p:nvPicPr>
          <p:cNvPr id="9" name="Picture 2" descr="портал пользовательской технической докум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94" y="1114736"/>
            <a:ext cx="9470015" cy="356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Интеграция с сай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94" y="4948223"/>
            <a:ext cx="9422418" cy="12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767643" y="561047"/>
            <a:ext cx="6586157" cy="5158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На сайте </a:t>
            </a:r>
            <a:r>
              <a:rPr lang="de-DE" sz="1800" b="1" u="sng" dirty="0">
                <a:solidFill>
                  <a:srgbClr val="008F86"/>
                </a:solidFill>
                <a:ea typeface="Tahoma" panose="020B0604030504040204" pitchFamily="34" charset="0"/>
              </a:rPr>
              <a:t>https://docs.owen.ru</a:t>
            </a:r>
            <a:endParaRPr 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0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61" y="1227961"/>
            <a:ext cx="5299719" cy="32785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Мастер подбора оборудования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pc="-1" dirty="0"/>
              <a:t>Оборудование ОВЕН для автоматизации инженерных систем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5133402" y="962477"/>
            <a:ext cx="6586157" cy="5158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На сайте </a:t>
            </a:r>
            <a:r>
              <a:rPr lang="de-DE" sz="1800" b="1" u="sng" dirty="0">
                <a:solidFill>
                  <a:srgbClr val="008F86"/>
                </a:solidFill>
                <a:ea typeface="Tahoma" panose="020B0604030504040204" pitchFamily="34" charset="0"/>
              </a:rPr>
              <a:t>https://owen.ru/master_of_equipment_selection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691499">
            <a:off x="3276505" y="2700898"/>
            <a:ext cx="1151678" cy="332633"/>
          </a:xfrm>
          <a:prstGeom prst="rightArrow">
            <a:avLst>
              <a:gd name="adj1" fmla="val 50000"/>
              <a:gd name="adj2" fmla="val 153143"/>
            </a:avLst>
          </a:prstGeom>
          <a:solidFill>
            <a:srgbClr val="00ACA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700" y="1748942"/>
            <a:ext cx="6207839" cy="46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7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07444" y="1094871"/>
            <a:ext cx="10041467" cy="1216531"/>
          </a:xfrm>
        </p:spPr>
        <p:txBody>
          <a:bodyPr>
            <a:normAutofit fontScale="90000"/>
          </a:bodyPr>
          <a:lstStyle/>
          <a:p>
            <a:r>
              <a:rPr lang="ru-RU" sz="4400" spc="-1" dirty="0">
                <a:solidFill>
                  <a:srgbClr val="008F86"/>
                </a:solidFill>
              </a:rPr>
              <a:t>Свяжитесь с нами!</a:t>
            </a:r>
            <a:br>
              <a:rPr lang="ru-RU" spc="-1" dirty="0">
                <a:solidFill>
                  <a:srgbClr val="58595B"/>
                </a:solidFill>
                <a:latin typeface="Arial"/>
              </a:rPr>
            </a:br>
            <a:endParaRPr lang="ru-RU" dirty="0">
              <a:solidFill>
                <a:srgbClr val="58595B"/>
              </a:solidFill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1007444" y="1832431"/>
            <a:ext cx="6211962" cy="2138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endParaRPr lang="ru-RU" sz="1600" spc="-1" dirty="0">
              <a:solidFill>
                <a:srgbClr val="58595B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r>
              <a:rPr lang="ru-RU" b="1" i="1" dirty="0" err="1"/>
              <a:t>Сохань</a:t>
            </a:r>
            <a:r>
              <a:rPr lang="ru-RU" b="1" i="1"/>
              <a:t>  Дарья  </a:t>
            </a:r>
            <a:r>
              <a:rPr lang="ru-RU" b="1" i="1" dirty="0"/>
              <a:t>Николаевна</a:t>
            </a:r>
            <a:endParaRPr lang="ru-RU" sz="1600" dirty="0"/>
          </a:p>
          <a:p>
            <a:br>
              <a:rPr lang="ru-RU" dirty="0"/>
            </a:br>
            <a:r>
              <a:rPr lang="ru-RU" dirty="0"/>
              <a:t>моб</a:t>
            </a:r>
            <a:r>
              <a:rPr lang="en-US" dirty="0"/>
              <a:t>.: </a:t>
            </a:r>
            <a:r>
              <a:rPr lang="ru-RU" sz="18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+7-960-785-81-65 </a:t>
            </a:r>
            <a:r>
              <a:rPr lang="en-US" dirty="0"/>
              <a:t>(WhatsApp)</a:t>
            </a:r>
            <a:endParaRPr lang="ru-RU" sz="1600" dirty="0"/>
          </a:p>
          <a:p>
            <a:br>
              <a:rPr lang="en-US" dirty="0"/>
            </a:br>
            <a:r>
              <a:rPr lang="en-US" dirty="0"/>
              <a:t>e-mail:</a:t>
            </a:r>
            <a:r>
              <a:rPr lang="ru-RU" dirty="0"/>
              <a:t> </a:t>
            </a:r>
            <a:r>
              <a:rPr lang="en-US" dirty="0"/>
              <a:t>d.golovnina@owen.ru</a:t>
            </a:r>
            <a:endParaRPr lang="ru-RU" sz="1600" dirty="0">
              <a:effectLst/>
            </a:endParaRPr>
          </a:p>
        </p:txBody>
      </p:sp>
      <p:pic>
        <p:nvPicPr>
          <p:cNvPr id="14" name="Picture 4" descr="https://www.sonar2050.org/storage/publications/1806/07097440015369429369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90" y="1616050"/>
            <a:ext cx="4068152" cy="269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61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Компания ОВЕН в цифрах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pc="-1" dirty="0"/>
              <a:t>Оборудование ОВЕН для автоматизации инженерных систем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7" y="989154"/>
            <a:ext cx="835292" cy="8352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4" y="1608458"/>
            <a:ext cx="822542" cy="8225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5" y="2331715"/>
            <a:ext cx="968124" cy="9681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1" y="3040555"/>
            <a:ext cx="932261" cy="9322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29100" y="887901"/>
            <a:ext cx="552714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buClr>
                <a:srgbClr val="008F86"/>
              </a:buClr>
            </a:pPr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рынке с 1991 года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rgbClr val="008F86"/>
              </a:buClr>
            </a:pPr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Собственное производство 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rgbClr val="008F86"/>
              </a:buClr>
            </a:pPr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Более 1500 сотрудников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rgbClr val="008F86"/>
              </a:buClr>
            </a:pPr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Более 2000 приборов в день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79" y="989154"/>
            <a:ext cx="871327" cy="871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79" y="3069788"/>
            <a:ext cx="810061" cy="8100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45" y="2286964"/>
            <a:ext cx="1091895" cy="10918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93" y="1542287"/>
            <a:ext cx="1053747" cy="1053747"/>
          </a:xfrm>
          <a:prstGeom prst="rect">
            <a:avLst/>
          </a:prstGeom>
        </p:spPr>
      </p:pic>
      <p:sp>
        <p:nvSpPr>
          <p:cNvPr id="18" name="Объект 2"/>
          <p:cNvSpPr>
            <a:spLocks noGrp="1"/>
          </p:cNvSpPr>
          <p:nvPr>
            <p:ph sz="half" idx="1"/>
          </p:nvPr>
        </p:nvSpPr>
        <p:spPr>
          <a:xfrm>
            <a:off x="7138937" y="1001725"/>
            <a:ext cx="7381964" cy="4368490"/>
          </a:xfrm>
        </p:spPr>
        <p:txBody>
          <a:bodyPr>
            <a:normAutofit/>
          </a:bodyPr>
          <a:lstStyle/>
          <a:p>
            <a:pPr defTabSz="361950">
              <a:lnSpc>
                <a:spcPct val="200000"/>
              </a:lnSpc>
              <a:spcBef>
                <a:spcPts val="1200"/>
              </a:spcBef>
              <a:buClr>
                <a:srgbClr val="008F86"/>
              </a:buClr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140 дилеров, 30 сервисных центров</a:t>
            </a:r>
          </a:p>
          <a:p>
            <a:pPr defTabSz="361950">
              <a:lnSpc>
                <a:spcPct val="200000"/>
              </a:lnSpc>
              <a:spcBef>
                <a:spcPts val="1200"/>
              </a:spcBef>
              <a:buClr>
                <a:srgbClr val="008F86"/>
              </a:buClr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Позиций в прайс-листе</a:t>
            </a:r>
          </a:p>
          <a:p>
            <a:pPr defTabSz="361950">
              <a:lnSpc>
                <a:spcPct val="200000"/>
              </a:lnSpc>
              <a:spcBef>
                <a:spcPts val="1200"/>
              </a:spcBef>
              <a:buClr>
                <a:srgbClr val="008F86"/>
              </a:buClr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Гарантия на основные линейки</a:t>
            </a:r>
          </a:p>
          <a:p>
            <a:pPr defTabSz="361950">
              <a:lnSpc>
                <a:spcPct val="200000"/>
              </a:lnSpc>
              <a:spcBef>
                <a:spcPts val="1200"/>
              </a:spcBef>
              <a:buClr>
                <a:srgbClr val="008F86"/>
              </a:buClr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Круглосуточная техподдержка</a:t>
            </a:r>
          </a:p>
          <a:p>
            <a:pPr marL="285750" indent="-285750" defTabSz="361950">
              <a:lnSpc>
                <a:spcPct val="2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6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Производство ОВЕН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pc="-1" dirty="0"/>
              <a:t>Оборудование ОВЕН для автоматизации инженерных систем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"/>
          </p:nvPr>
        </p:nvSpPr>
        <p:spPr>
          <a:xfrm>
            <a:off x="460131" y="997761"/>
            <a:ext cx="4048664" cy="4368490"/>
          </a:xfrm>
        </p:spPr>
        <p:txBody>
          <a:bodyPr>
            <a:normAutofit/>
          </a:bodyPr>
          <a:lstStyle/>
          <a:p>
            <a:pPr marL="285750" indent="-285750"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Производство полного цикла</a:t>
            </a:r>
          </a:p>
          <a:p>
            <a:pPr marL="285750" indent="-285750"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Завод на территории РФ</a:t>
            </a:r>
          </a:p>
          <a:p>
            <a:pPr marL="285750" indent="-285750"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Применение комплектующих известных и признанных брендов</a:t>
            </a:r>
          </a:p>
          <a:p>
            <a:pPr marL="285750" indent="-285750"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Многоступенчатая система контроля качества</a:t>
            </a:r>
          </a:p>
          <a:p>
            <a:pPr marL="285750" indent="-285750"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Сертификат соответствия ГОСТ Р ИСО 9001-2015</a:t>
            </a:r>
            <a:endParaRPr lang="en-US" sz="1800" dirty="0">
              <a:solidFill>
                <a:srgbClr val="58595B"/>
              </a:solidFill>
              <a:ea typeface="Tahoma" panose="020B0604030504040204" pitchFamily="34" charset="0"/>
            </a:endParaRPr>
          </a:p>
          <a:p>
            <a:pPr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</a:pPr>
            <a:endParaRPr 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00" y="1060136"/>
            <a:ext cx="6860438" cy="45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4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Клиентский сервис ОВЕН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pc="-1" dirty="0"/>
              <a:t>Оборудование ОВЕН для автоматизации инженерных систем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9854" y="1077706"/>
            <a:ext cx="6746946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8F8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Подробная техническая документация и бесплатное ПО</a:t>
            </a:r>
          </a:p>
          <a:p>
            <a:pPr marL="285750" indent="-285750">
              <a:lnSpc>
                <a:spcPct val="150000"/>
              </a:lnSpc>
              <a:buClr>
                <a:srgbClr val="008F8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Бесплатная техническая поддержка 24 </a:t>
            </a:r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/ 7</a:t>
            </a:r>
            <a:endParaRPr lang="ru-RU" dirty="0">
              <a:solidFill>
                <a:srgbClr val="58595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8F8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Бесплатные семинары, </a:t>
            </a:r>
            <a:r>
              <a:rPr lang="ru-RU" dirty="0" err="1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вебинары</a:t>
            </a:r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видео-курсы</a:t>
            </a:r>
          </a:p>
          <a:p>
            <a:pPr marL="285750" indent="-285750">
              <a:lnSpc>
                <a:spcPct val="150000"/>
              </a:lnSpc>
              <a:buClr>
                <a:srgbClr val="008F8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Форум ОВЕН для свободного общения и оперативных консультаций</a:t>
            </a:r>
          </a:p>
          <a:p>
            <a:pPr marL="285750" indent="-285750">
              <a:lnSpc>
                <a:spcPct val="150000"/>
              </a:lnSpc>
              <a:buClr>
                <a:srgbClr val="008F8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Готовые проектные решения по автоматизации инженерных систем, основанные на продукции ОВЕН</a:t>
            </a:r>
          </a:p>
          <a:p>
            <a:pPr marL="285750" indent="-285750">
              <a:lnSpc>
                <a:spcPct val="150000"/>
              </a:lnSpc>
              <a:buClr>
                <a:srgbClr val="008F8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8595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Реализация проектов совместно с дилерами и системными интеграторами.</a:t>
            </a:r>
          </a:p>
        </p:txBody>
      </p:sp>
      <p:pic>
        <p:nvPicPr>
          <p:cNvPr id="10" name="Picture 2" descr="https://akket.com/wp-content/uploads/2018/07/MTS-MegaFon-Bilai-n-ili-Tele2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33" y="1189828"/>
            <a:ext cx="4448468" cy="29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6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Ассортимент продукции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pc="-1" dirty="0"/>
              <a:t>Оборудование ОВЕН для автоматизации инженерных систем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1795219" y="902947"/>
            <a:ext cx="7180262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9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Контрольно-измерительные приборы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9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Датчики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9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Программируемые устройства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9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Силовые и коммутационные устройства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9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Электротехническое оборудование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9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Устройства связи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8" y="2539013"/>
            <a:ext cx="539603" cy="5396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6" y="4822324"/>
            <a:ext cx="540745" cy="5396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7" y="3300854"/>
            <a:ext cx="540744" cy="5396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6" y="4060483"/>
            <a:ext cx="539603" cy="5396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9" y="1115117"/>
            <a:ext cx="539603" cy="5396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8" y="1856202"/>
            <a:ext cx="540744" cy="53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1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8" y="884370"/>
            <a:ext cx="1460864" cy="1460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Контрольно-измерительные приборы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pc="-1" dirty="0"/>
              <a:t>Оборудование ОВЕН для автоматизации инженерных систем</a:t>
            </a:r>
            <a:endParaRPr lang="ru-RU" dirty="0"/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3510110" y="884370"/>
            <a:ext cx="8337551" cy="4930775"/>
          </a:xfrm>
        </p:spPr>
        <p:txBody>
          <a:bodyPr>
            <a:normAutofit/>
          </a:bodyPr>
          <a:lstStyle/>
          <a:p>
            <a:pPr marL="285750" indent="-285750"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Измерители-регуляторы </a:t>
            </a:r>
          </a:p>
          <a:p>
            <a:pPr marL="285750" indent="-285750"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Контроллеры для ГВС, отопления, вентиляции и котельных</a:t>
            </a:r>
          </a:p>
          <a:p>
            <a:pPr marL="285750" indent="-285750"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Автоматика для пищевых производств</a:t>
            </a:r>
          </a:p>
          <a:p>
            <a:pPr marL="285750" indent="-285750"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Счетчики, таймеры, тахометры</a:t>
            </a:r>
          </a:p>
          <a:p>
            <a:pPr marL="285750" indent="-285750"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Управление насосами</a:t>
            </a:r>
          </a:p>
          <a:p>
            <a:pPr marL="285750" indent="-285750"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Архиваторы для сбора данных с различных устройств</a:t>
            </a:r>
          </a:p>
          <a:p>
            <a:pPr marL="285750" indent="-285750"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Измерители параметров электрической сети</a:t>
            </a:r>
          </a:p>
          <a:p>
            <a:pPr marL="285750" indent="-285750"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Интерфейс </a:t>
            </a:r>
            <a:r>
              <a:rPr lang="en-US" sz="1800" dirty="0">
                <a:solidFill>
                  <a:srgbClr val="58595B"/>
                </a:solidFill>
                <a:ea typeface="Tahoma" panose="020B0604030504040204" pitchFamily="34" charset="0"/>
              </a:rPr>
              <a:t>RS`485 (</a:t>
            </a: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протокол ОВЕН, </a:t>
            </a:r>
            <a:r>
              <a:rPr lang="en-US" sz="1800" dirty="0">
                <a:solidFill>
                  <a:srgbClr val="58595B"/>
                </a:solidFill>
                <a:ea typeface="Tahoma" panose="020B0604030504040204" pitchFamily="34" charset="0"/>
              </a:rPr>
              <a:t>Modbus ASCI/RTU)</a:t>
            </a:r>
            <a:endParaRPr 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  <a:p>
            <a:pPr marL="285750" indent="-285750" defTabSz="361950">
              <a:lnSpc>
                <a:spcPct val="10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endParaRPr 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1" y="2326091"/>
            <a:ext cx="1460864" cy="1460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1058954"/>
            <a:ext cx="1349828" cy="1349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2345234"/>
            <a:ext cx="1524001" cy="1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1" y="3489417"/>
            <a:ext cx="1526721" cy="15267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3578928"/>
            <a:ext cx="1347698" cy="1347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3" y="4683652"/>
            <a:ext cx="1495812" cy="14958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85" y="4798424"/>
            <a:ext cx="1537480" cy="15374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42" y="4222226"/>
            <a:ext cx="2113678" cy="2113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1" y="4402875"/>
            <a:ext cx="1776589" cy="17765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008788"/>
            <a:ext cx="2540554" cy="25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ru-RU" dirty="0"/>
              <a:t>Датчики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71194" y="992305"/>
            <a:ext cx="7751154" cy="5213299"/>
          </a:xfrm>
        </p:spPr>
        <p:txBody>
          <a:bodyPr>
            <a:normAutofit/>
          </a:bodyPr>
          <a:lstStyle/>
          <a:p>
            <a:pPr marL="1428750" lvl="2" indent="-285750" defTabSz="361950">
              <a:spcBef>
                <a:spcPts val="1200"/>
              </a:spcBef>
              <a:buClr>
                <a:srgbClr val="008F86"/>
              </a:buClr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Датчики температуры</a:t>
            </a:r>
          </a:p>
          <a:p>
            <a:pPr marL="1428750" lvl="2" indent="-285750" defTabSz="361950">
              <a:spcBef>
                <a:spcPts val="1200"/>
              </a:spcBef>
              <a:buClr>
                <a:srgbClr val="008F86"/>
              </a:buClr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Датчики влажности</a:t>
            </a:r>
          </a:p>
          <a:p>
            <a:pPr marL="1428750" lvl="2" indent="-285750" defTabSz="361950">
              <a:spcBef>
                <a:spcPts val="1200"/>
              </a:spcBef>
              <a:buClr>
                <a:srgbClr val="008F86"/>
              </a:buClr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Преобразователи давления</a:t>
            </a:r>
          </a:p>
          <a:p>
            <a:pPr marL="1428750" lvl="2" indent="-285750" defTabSz="361950">
              <a:spcBef>
                <a:spcPts val="1200"/>
              </a:spcBef>
              <a:buClr>
                <a:srgbClr val="008F86"/>
              </a:buClr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Датчики уровня</a:t>
            </a:r>
          </a:p>
          <a:p>
            <a:pPr marL="1428750" lvl="2" indent="-285750" defTabSz="361950">
              <a:spcBef>
                <a:spcPts val="1200"/>
              </a:spcBef>
              <a:buClr>
                <a:srgbClr val="008F86"/>
              </a:buClr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Датчики газа</a:t>
            </a:r>
          </a:p>
          <a:p>
            <a:pPr marL="1428750" lvl="2" indent="-285750" defTabSz="361950">
              <a:spcBef>
                <a:spcPts val="1200"/>
              </a:spcBef>
              <a:buClr>
                <a:srgbClr val="008F86"/>
              </a:buClr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Бесконтактные датчики</a:t>
            </a:r>
          </a:p>
          <a:p>
            <a:pPr marL="1428750" lvl="2" indent="-285750" defTabSz="361950">
              <a:spcBef>
                <a:spcPts val="1200"/>
              </a:spcBef>
              <a:buClr>
                <a:srgbClr val="008F86"/>
              </a:buClr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Взрывозащищенное исполнение</a:t>
            </a:r>
          </a:p>
          <a:p>
            <a:pPr marL="1428750" lvl="2" indent="-285750" defTabSz="361950">
              <a:spcBef>
                <a:spcPts val="1200"/>
              </a:spcBef>
              <a:buClr>
                <a:srgbClr val="008F86"/>
              </a:buClr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Интерфейс </a:t>
            </a:r>
            <a:r>
              <a:rPr lang="en-US" sz="1800" dirty="0">
                <a:solidFill>
                  <a:srgbClr val="58595B"/>
                </a:solidFill>
                <a:ea typeface="Tahoma" panose="020B0604030504040204" pitchFamily="34" charset="0"/>
              </a:rPr>
              <a:t>RS`485</a:t>
            </a:r>
            <a:endParaRPr 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  <a:p>
            <a:pPr marL="1428750" lvl="2" indent="-285750" defTabSz="361950">
              <a:spcBef>
                <a:spcPts val="1200"/>
              </a:spcBef>
              <a:buClr>
                <a:srgbClr val="008F86"/>
              </a:buClr>
            </a:pPr>
            <a:endParaRPr 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  <a:p>
            <a:pPr defTabSz="361950">
              <a:spcBef>
                <a:spcPts val="1200"/>
              </a:spcBef>
              <a:buClr>
                <a:srgbClr val="008F86"/>
              </a:buClr>
            </a:pPr>
            <a:endParaRPr 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pc="-1" dirty="0"/>
              <a:t>Оборудование ОВЕН для автоматизации инженерных систем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9" y="992306"/>
            <a:ext cx="2218825" cy="8265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18519"/>
            <a:ext cx="1395986" cy="13959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8" y="3571115"/>
            <a:ext cx="2368894" cy="1067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20" y="2018519"/>
            <a:ext cx="1319611" cy="131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952" y="671593"/>
            <a:ext cx="1471921" cy="29438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14" y="681435"/>
            <a:ext cx="1668691" cy="15842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577" y="2495435"/>
            <a:ext cx="1679650" cy="1721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172" y="4024725"/>
            <a:ext cx="2116300" cy="21163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60" y="4362953"/>
            <a:ext cx="2046471" cy="20464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21" y="4653673"/>
            <a:ext cx="1551931" cy="15519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54" y="4561051"/>
            <a:ext cx="2052193" cy="20521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4" y="4559360"/>
            <a:ext cx="1807126" cy="18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5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ru-RU" dirty="0"/>
              <a:t>Программируемые устройства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52359" y="1024599"/>
            <a:ext cx="7381964" cy="4368490"/>
          </a:xfrm>
        </p:spPr>
        <p:txBody>
          <a:bodyPr>
            <a:normAutofit/>
          </a:bodyPr>
          <a:lstStyle/>
          <a:p>
            <a:pPr marL="285750" indent="-285750" defTabSz="361950"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alt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Программируемые реле</a:t>
            </a:r>
          </a:p>
          <a:p>
            <a:pPr marL="285750" indent="-285750" defTabSz="361950"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alt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Программируемые логические контроллеры</a:t>
            </a:r>
          </a:p>
          <a:p>
            <a:pPr marL="285750" indent="-285750" defTabSz="361950"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alt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Сенсорные панельные контроллеры</a:t>
            </a:r>
          </a:p>
          <a:p>
            <a:pPr marL="285750" indent="-285750" defTabSz="361950"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alt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Контроллеры для диспетчеризации, телемеханики и учета ресурсов </a:t>
            </a:r>
          </a:p>
          <a:p>
            <a:pPr marL="285750" indent="-285750" defTabSz="361950"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alt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Модули ввода/вывода для сети </a:t>
            </a:r>
            <a:r>
              <a:rPr lang="en-US" alt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RS`485, Ethernet</a:t>
            </a:r>
            <a:endParaRPr lang="ru-RU" alt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  <a:p>
            <a:pPr marL="285750" indent="-285750" defTabSz="361950"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Панели оператора и средства индикации</a:t>
            </a:r>
            <a:endParaRPr lang="en-US" alt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  <a:p>
            <a:pPr defTabSz="361950">
              <a:spcBef>
                <a:spcPts val="1200"/>
              </a:spcBef>
              <a:buClr>
                <a:srgbClr val="008F86"/>
              </a:buClr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Применение: </a:t>
            </a:r>
            <a:r>
              <a:rPr lang="en-US" alt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HVAC, </a:t>
            </a:r>
            <a:r>
              <a:rPr lang="ru-RU" alt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ЖКХ (ИТП, ЦТП), АСУ водоканалов, управление станками, механизмами, в пищевых производствах и упаковки, для автоматизации технологических процессов. </a:t>
            </a:r>
          </a:p>
          <a:p>
            <a:pPr marL="285750" indent="-285750" defTabSz="361950">
              <a:spcBef>
                <a:spcPts val="1200"/>
              </a:spcBef>
              <a:buClr>
                <a:srgbClr val="008F86"/>
              </a:buClr>
              <a:buChar char="•"/>
            </a:pPr>
            <a:endParaRPr lang="ru-RU" alt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  <a:p>
            <a:pPr marL="285750" indent="-285750" defTabSz="361950">
              <a:spcBef>
                <a:spcPts val="1200"/>
              </a:spcBef>
              <a:buClr>
                <a:srgbClr val="008F86"/>
              </a:buClr>
              <a:buChar char="•"/>
            </a:pPr>
            <a:endParaRPr lang="ru-RU" alt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pc="-1" dirty="0"/>
              <a:t>Оборудование ОВЕН для автоматизации инженерных систем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848460"/>
            <a:ext cx="2086330" cy="2086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8" y="2671354"/>
            <a:ext cx="2086329" cy="20863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9" y="4757684"/>
            <a:ext cx="1865893" cy="14165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41" y="4757683"/>
            <a:ext cx="1076068" cy="13450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12" y="4510257"/>
            <a:ext cx="1765663" cy="1765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89" y="4410800"/>
            <a:ext cx="2120630" cy="21206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36" y="4483428"/>
            <a:ext cx="2081005" cy="208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0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100" dirty="0"/>
              <a:t>Силовые и коммутационные устройства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20949" y="1085738"/>
            <a:ext cx="5704706" cy="4368490"/>
          </a:xfrm>
        </p:spPr>
        <p:txBody>
          <a:bodyPr>
            <a:noAutofit/>
          </a:bodyPr>
          <a:lstStyle/>
          <a:p>
            <a:pPr marL="285750" indent="-285750" defTabSz="361950">
              <a:lnSpc>
                <a:spcPct val="15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Блоки питания</a:t>
            </a:r>
          </a:p>
          <a:p>
            <a:pPr marL="285750" indent="-285750" defTabSz="361950">
              <a:lnSpc>
                <a:spcPct val="15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Преобразователи частоты</a:t>
            </a:r>
            <a:r>
              <a:rPr lang="en-US" sz="1800" dirty="0">
                <a:solidFill>
                  <a:srgbClr val="58595B"/>
                </a:solidFill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58595B"/>
                </a:solidFill>
                <a:ea typeface="Tahoma" panose="020B0604030504040204" pitchFamily="34" charset="0"/>
              </a:rPr>
              <a:t>Kippribor</a:t>
            </a:r>
            <a:endParaRPr 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  <a:p>
            <a:pPr marL="285750" indent="-285750" defTabSz="361950">
              <a:lnSpc>
                <a:spcPct val="15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Регуляторы мощности</a:t>
            </a:r>
          </a:p>
          <a:p>
            <a:pPr marL="285750" indent="-285750" defTabSz="361950">
              <a:lnSpc>
                <a:spcPct val="15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Твердотельные реле</a:t>
            </a:r>
          </a:p>
          <a:p>
            <a:pPr marL="285750" indent="-285750" defTabSz="361950">
              <a:lnSpc>
                <a:spcPct val="150000"/>
              </a:lnSpc>
              <a:spcBef>
                <a:spcPts val="1200"/>
              </a:spcBef>
              <a:buClr>
                <a:srgbClr val="008F86"/>
              </a:buClr>
              <a:buChar char="•"/>
            </a:pPr>
            <a:r>
              <a:rPr lang="ru-RU" sz="1800" dirty="0">
                <a:solidFill>
                  <a:srgbClr val="58595B"/>
                </a:solidFill>
                <a:ea typeface="Tahoma" panose="020B0604030504040204" pitchFamily="34" charset="0"/>
              </a:rPr>
              <a:t>Электротехническое оборудование </a:t>
            </a:r>
            <a:r>
              <a:rPr lang="en-US" sz="1800" dirty="0">
                <a:solidFill>
                  <a:srgbClr val="58595B"/>
                </a:solidFill>
                <a:ea typeface="Tahoma" panose="020B0604030504040204" pitchFamily="34" charset="0"/>
              </a:rPr>
              <a:t>MEYERTEC</a:t>
            </a:r>
            <a:endParaRPr lang="ru-RU" sz="1800" dirty="0">
              <a:solidFill>
                <a:srgbClr val="58595B"/>
              </a:solidFill>
              <a:ea typeface="Tahoma" panose="020B060403050404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pc="-1" dirty="0"/>
              <a:t>Оборудование ОВЕН для автоматизации инженерных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56D3970-84EF-4453-A9B3-A7746C5619A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3" y="1085739"/>
            <a:ext cx="1861458" cy="1861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89" y="1146700"/>
            <a:ext cx="1800497" cy="18004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9" y="1085738"/>
            <a:ext cx="1953553" cy="1953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" y="3311489"/>
            <a:ext cx="2203700" cy="2203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84" y="3192041"/>
            <a:ext cx="2323148" cy="2323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4186645"/>
            <a:ext cx="1578429" cy="1578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24" y="3526971"/>
            <a:ext cx="2790439" cy="27904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89" y="4033156"/>
            <a:ext cx="1885405" cy="188540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43516" y="618574"/>
            <a:ext cx="775624" cy="94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2491796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3х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2572DA83-8386-41F7-B7BE-2623FB73DC97}" vid="{4C6086DF-5505-4C0F-9FB6-3F3142C1487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3х4</Template>
  <TotalTime>66513</TotalTime>
  <Words>477</Words>
  <Application>Microsoft Office PowerPoint</Application>
  <PresentationFormat>Широкоэкранный</PresentationFormat>
  <Paragraphs>107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Шаблон презентации 3х4</vt:lpstr>
      <vt:lpstr>«Обзор продуктов»</vt:lpstr>
      <vt:lpstr>Компания ОВЕН в цифрах</vt:lpstr>
      <vt:lpstr>Производство ОВЕН</vt:lpstr>
      <vt:lpstr>Клиентский сервис ОВЕН</vt:lpstr>
      <vt:lpstr>Ассортимент продукции</vt:lpstr>
      <vt:lpstr>Контрольно-измерительные приборы</vt:lpstr>
      <vt:lpstr>Датчики</vt:lpstr>
      <vt:lpstr>Программируемые устройства</vt:lpstr>
      <vt:lpstr>Силовые и коммутационные устройства</vt:lpstr>
      <vt:lpstr> Электротехническое оборудование </vt:lpstr>
      <vt:lpstr>OwenCloud. Функции </vt:lpstr>
      <vt:lpstr>OwenCloud. Схема </vt:lpstr>
      <vt:lpstr>Документация docs.owen.ru</vt:lpstr>
      <vt:lpstr>Мастер подбора оборудования</vt:lpstr>
      <vt:lpstr>Свяжитесь с нами!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Борисовна Помаскина</dc:creator>
  <cp:lastModifiedBy>Головнина Дарья Николаевна</cp:lastModifiedBy>
  <cp:revision>817</cp:revision>
  <dcterms:created xsi:type="dcterms:W3CDTF">2016-10-13T11:50:51Z</dcterms:created>
  <dcterms:modified xsi:type="dcterms:W3CDTF">2025-11-07T09:38:48Z</dcterms:modified>
</cp:coreProperties>
</file>