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68" r:id="rId9"/>
    <p:sldId id="261" r:id="rId10"/>
    <p:sldId id="266" r:id="rId11"/>
    <p:sldId id="265" r:id="rId1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F2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5"/>
  </p:normalViewPr>
  <p:slideViewPr>
    <p:cSldViewPr>
      <p:cViewPr varScale="1">
        <p:scale>
          <a:sx n="143" d="100"/>
          <a:sy n="143" d="100"/>
        </p:scale>
        <p:origin x="16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19E08-5806-274A-ABA6-9EA6851A41D3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1C28-8752-BB40-BF84-D69BD53ED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5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1C28-8752-BB40-BF84-D69BD53ED8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2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75050-1ACC-26D4-2B78-16817D79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1710-8080-0941-BF4E-7DC496F73A1C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34E81-145E-D0A9-EE6E-8F3A46F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85647-0D60-57FB-C7AC-0C21BCF8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8D3A8-2A80-E947-A518-AB013A2DF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7458A-E3E0-5A09-2364-77E7D4E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8F38-BB11-5448-B924-48153062648A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99F42-F639-2910-36A7-1FF148E3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42269-24F2-FE28-09FD-2EA044B6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8750-8BB4-C74F-8245-24C346ADF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0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C49DF-882B-5992-5E24-76425403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4D14-E3AB-A841-A9AA-7B37BBDAB50C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8FD86-C78D-9114-5425-5F8C12BD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ED2F2-90F2-3FA9-226F-E1A0594C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CC6CA-3DC5-3D44-A07F-36EAD8785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83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F20EE-71D0-0655-AB77-25C22A01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D85D-D5BA-4747-8786-AE07C08FFE29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29073-A918-31D1-FE27-6139FDB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D0B35-DE19-7F0C-3BEE-25077F24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C75C-63D0-2C40-96F5-1BEA81E69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47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C2057-44A1-B2E4-C344-1A2EC75D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97CD-595C-6F4C-B03B-159CBE0C07CF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DD8B0-2B53-5836-17E5-0D1639CC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8BBB8-0EC6-98EA-63E2-7E17209B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202F4-3FE0-5D4C-BB73-EE29DDDCB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17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54E2C8-F0C0-AAEA-3969-0BC9BE3D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B9DA-3CBB-7B42-9586-6DF34DE1AF9A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18ABD29-04AF-7A05-5849-E3B997C2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CF63754-7392-AF69-C330-7569FF22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A043F-E12C-754F-9603-8527F8A7E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26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9505D5A-96FB-6A5D-C5D4-30B94F77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6C65-99B6-B545-AE4F-A904C3C2FE95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63C18AC-81E1-BA50-CD27-370E8A51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1931FEB-9F7C-2EDA-7B2D-2A68028D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8DCE-7AE5-6041-97E4-C74D5EB080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3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648B3FE-32B6-B398-1B1F-C0E6AFEE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3E4-2247-934D-8EDF-01E2C30987D2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0CB7CD3-AEE5-B9D5-79CA-F48F2F56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B16BEAB-CF1A-A79C-5285-E625ED76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8FC5-C33F-F441-B5FC-DB0B1010A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91FCE36-137E-C3B1-786E-A3CC3AE2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6B94-7C4D-AB44-BC48-382C870558AF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FA4F590-FE62-4823-1224-9485129E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9EC2FE1-2491-996D-5075-CA4B366C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EDE3-FF0D-4A42-95BB-6127880D83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3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D369A29-2544-294C-AC13-4C6994EE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D8B7-9261-AB40-8A96-A7BFACA9F27E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4DC2FDB-6EE7-6F42-F405-13A94DC0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F6C8F3C-9EBB-1624-0808-007B4376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CF83-3DF3-5043-8742-8D54861324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09A529F-2CBA-EF2D-76EB-B542F22C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20F1-6426-6944-82B7-9156281D5FB6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4636A2E-6C3D-07D2-344E-533E77FC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57410E3-2D4A-3A64-5E34-2BAD9241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C57F5-4DD5-7B42-8A38-F526C5D13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8F26824-9464-6799-F1BE-CF5D1CA52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C3EF2C6-A347-1723-0621-EF0156F44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48E8C-462F-69E2-9A15-1408745FB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4B5A7-189A-4F48-9851-B4103C079767}" type="datetimeFigureOut">
              <a:rPr lang="ru-RU"/>
              <a:pPr>
                <a:defRPr/>
              </a:pPr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064EC-899B-4AEA-54B6-848E5EB8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54115-F4AF-22E3-A0B4-BAE16C17C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F155B5-EB01-4146-89A6-6267A64EF3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hyperlink" Target="http://www.asiamh.ru/" TargetMode="Externa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BA024C22-F121-D899-9E10-46E4D748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E3A5A1-AF7C-24A6-8ACD-AB05832046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1">
            <a:extLst>
              <a:ext uri="{FF2B5EF4-FFF2-40B4-BE49-F238E27FC236}">
                <a16:creationId xmlns:a16="http://schemas.microsoft.com/office/drawing/2014/main" id="{BF00B93C-10B6-EEDA-FA1A-7B75474F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88E368C-9970-B5D5-A483-8552526A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46075"/>
            <a:ext cx="7705725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Контакты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A1081-EE67-86CE-8ADB-78DB903D106C}"/>
              </a:ext>
            </a:extLst>
          </p:cNvPr>
          <p:cNvSpPr txBox="1"/>
          <p:nvPr/>
        </p:nvSpPr>
        <p:spPr>
          <a:xfrm>
            <a:off x="5572125" y="1143000"/>
            <a:ext cx="2500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ДИСТРИБЬЮТОРСКИЙ ЦЕНТР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ЦФО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(495) 785 73 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1FCF2-FD4B-13FA-E936-26787886F54C}"/>
              </a:ext>
            </a:extLst>
          </p:cNvPr>
          <p:cNvSpPr txBox="1"/>
          <p:nvPr/>
        </p:nvSpPr>
        <p:spPr>
          <a:xfrm>
            <a:off x="4572000" y="2214563"/>
            <a:ext cx="2143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ДИСТРИБЬЮТОРСКИЙ ЦЕНТР СЗФО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(812) 313 23 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7A8FC-4DCB-5246-0538-61FB8190F84F}"/>
              </a:ext>
            </a:extLst>
          </p:cNvPr>
          <p:cNvSpPr txBox="1"/>
          <p:nvPr/>
        </p:nvSpPr>
        <p:spPr>
          <a:xfrm>
            <a:off x="6794500" y="2214563"/>
            <a:ext cx="22780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ДИСТРИБЬЮТОРСКИЙ ЦЕНТР ЮФО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(861) 205 12 41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(863) 333 28 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92D89-E530-D022-EE10-8A844060C295}"/>
              </a:ext>
            </a:extLst>
          </p:cNvPr>
          <p:cNvSpPr txBox="1"/>
          <p:nvPr/>
        </p:nvSpPr>
        <p:spPr>
          <a:xfrm>
            <a:off x="6875463" y="3500438"/>
            <a:ext cx="21304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ДИСТРИБЬЮТОРСКИЙ ЦЕНТР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СФО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(800) 300 57 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3809D-3F45-FB2D-7F69-7F20BC22D7AF}"/>
              </a:ext>
            </a:extLst>
          </p:cNvPr>
          <p:cNvSpPr txBox="1"/>
          <p:nvPr/>
        </p:nvSpPr>
        <p:spPr>
          <a:xfrm>
            <a:off x="4500563" y="3500438"/>
            <a:ext cx="20939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ДИСТРИБЬЮТОРСКИЙ ЦЕНТР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УФО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+7 (800) 775 79 18</a:t>
            </a:r>
          </a:p>
        </p:txBody>
      </p:sp>
      <p:pic>
        <p:nvPicPr>
          <p:cNvPr id="9224" name="Рисунок 9">
            <a:extLst>
              <a:ext uri="{FF2B5EF4-FFF2-40B4-BE49-F238E27FC236}">
                <a16:creationId xmlns:a16="http://schemas.microsoft.com/office/drawing/2014/main" id="{6E1C1281-B672-A051-E68D-3DB430EF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69545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5">
            <a:extLst>
              <a:ext uri="{FF2B5EF4-FFF2-40B4-BE49-F238E27FC236}">
                <a16:creationId xmlns:a16="http://schemas.microsoft.com/office/drawing/2014/main" id="{3D4147C1-16D1-5F9D-7DCD-C56B6C04E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703388"/>
            <a:ext cx="5905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6">
            <a:extLst>
              <a:ext uri="{FF2B5EF4-FFF2-40B4-BE49-F238E27FC236}">
                <a16:creationId xmlns:a16="http://schemas.microsoft.com/office/drawing/2014/main" id="{531554A3-F57D-227A-6A37-64024A0E1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27063"/>
            <a:ext cx="5715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7">
            <a:extLst>
              <a:ext uri="{FF2B5EF4-FFF2-40B4-BE49-F238E27FC236}">
                <a16:creationId xmlns:a16="http://schemas.microsoft.com/office/drawing/2014/main" id="{D9B18F46-2BA4-4475-F4E2-399936D38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3006725"/>
            <a:ext cx="5826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8">
            <a:extLst>
              <a:ext uri="{FF2B5EF4-FFF2-40B4-BE49-F238E27FC236}">
                <a16:creationId xmlns:a16="http://schemas.microsoft.com/office/drawing/2014/main" id="{23E164E8-F456-3458-FC07-AD95200EB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90850"/>
            <a:ext cx="635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">
            <a:extLst>
              <a:ext uri="{FF2B5EF4-FFF2-40B4-BE49-F238E27FC236}">
                <a16:creationId xmlns:a16="http://schemas.microsoft.com/office/drawing/2014/main" id="{44ED35DB-9174-800A-D5E7-0C2A3E38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11275"/>
            <a:ext cx="37226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6978DEC5-0273-DC2B-D80B-E7173175F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2CFF5FA-8B30-128D-BC00-67CB1B5F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35000"/>
            <a:ext cx="7704138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654B6634-5D33-33D5-99C4-FC154A79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571500"/>
            <a:ext cx="7129463" cy="1871663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компании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Asia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MH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/>
              <a:t>Ведущая российская компания, эксклюзивный поставщик подъемно-транспортного и складского оборудования под брендом HELI на всей территории России.</a:t>
            </a:r>
            <a:r>
              <a:rPr lang="en-US" sz="1600" dirty="0"/>
              <a:t> </a:t>
            </a:r>
            <a:endParaRPr lang="ru-RU" sz="16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/>
              <a:t>Основным направлением деятельности компании </a:t>
            </a:r>
            <a:r>
              <a:rPr lang="ru-RU" sz="1600" dirty="0" err="1"/>
              <a:t>Asia</a:t>
            </a:r>
            <a:r>
              <a:rPr lang="ru-RU" sz="1600" dirty="0"/>
              <a:t> MH является продажа качественного и надежного оборудования HELI для обработки  грузов различной сложности.</a:t>
            </a:r>
            <a:r>
              <a:rPr lang="en-US" sz="1600" dirty="0"/>
              <a:t> </a:t>
            </a:r>
            <a:endParaRPr lang="ru-RU" sz="16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/>
              <a:t>Более 25 лет опыта построения сотрудничества и взаимодействия  с российскими компаниями в разных секторах экономики и сферах деятельности.</a:t>
            </a:r>
            <a:r>
              <a:rPr lang="en-US" sz="1600" dirty="0"/>
              <a:t> </a:t>
            </a:r>
            <a:endParaRPr lang="ru-RU" sz="16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/>
              <a:t>Миссия компании  </a:t>
            </a:r>
            <a:r>
              <a:rPr lang="ru-RU" sz="1600" dirty="0">
                <a:latin typeface="PT Sans"/>
              </a:rPr>
              <a:t>—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своевременное обеспечение каждого клиента качественной погрузо-разгрузочной  техникой и предоставление полного комплекса услуг по ее обслуживанию.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600" b="1" dirty="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8D424-153D-12A5-E066-4B11BF9D4F82}"/>
              </a:ext>
            </a:extLst>
          </p:cNvPr>
          <p:cNvSpPr txBox="1"/>
          <p:nvPr/>
        </p:nvSpPr>
        <p:spPr>
          <a:xfrm>
            <a:off x="1020763" y="2411413"/>
            <a:ext cx="41941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C00000"/>
                </a:solidFill>
                <a:latin typeface="+mn-lt"/>
                <a:cs typeface="+mn-cs"/>
                <a:sym typeface="Wingdings 2"/>
              </a:rPr>
              <a:t></a:t>
            </a:r>
            <a:r>
              <a:rPr lang="ru-RU" sz="1200" dirty="0">
                <a:latin typeface="+mn-lt"/>
                <a:cs typeface="+mn-cs"/>
              </a:rPr>
              <a:t> Дистрибьюторский центр  ЦФО    - г. Москва 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6"/>
                </a:solidFill>
                <a:latin typeface="+mn-lt"/>
                <a:cs typeface="+mn-cs"/>
                <a:sym typeface="Wingdings 2"/>
              </a:rPr>
              <a:t>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ru-RU" sz="1200" dirty="0">
                <a:latin typeface="+mn-lt"/>
                <a:cs typeface="+mn-cs"/>
              </a:rPr>
              <a:t>Дистрибьюторский центр  ЮФО   - г. Краснодар и </a:t>
            </a:r>
            <a:endParaRPr lang="en-US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     г. Ростов-на-Дону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  <a:sym typeface="Wingdings 2"/>
              </a:rPr>
              <a:t></a:t>
            </a:r>
            <a:r>
              <a:rPr lang="ru-RU" sz="1200" dirty="0">
                <a:latin typeface="+mn-lt"/>
                <a:cs typeface="+mn-cs"/>
              </a:rPr>
              <a:t> Дистрибьюторский центр  СЗФО  - г. Санкт-Петербург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ó"/>
              <a:defRPr/>
            </a:pPr>
            <a:r>
              <a:rPr lang="ru-RU" sz="1200" dirty="0">
                <a:latin typeface="+mn-lt"/>
                <a:cs typeface="+mn-cs"/>
              </a:rPr>
              <a:t>Дистрибьюторский центр  УФО    - г. Екатеринбург </a:t>
            </a:r>
            <a:endParaRPr lang="en-US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sym typeface="Wingdings 2"/>
              </a:rPr>
              <a:t></a:t>
            </a:r>
            <a:r>
              <a:rPr lang="ru-RU" sz="1200" dirty="0">
                <a:solidFill>
                  <a:srgbClr val="C00000"/>
                </a:solidFill>
                <a:sym typeface="Wingdings 2"/>
              </a:rPr>
              <a:t> </a:t>
            </a:r>
            <a:r>
              <a:rPr lang="ru-RU" sz="1200" dirty="0">
                <a:latin typeface="+mj-lt"/>
              </a:rPr>
              <a:t>Дистрибьюторский центр  СФО    - г. Новосибирск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   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  <a:cs typeface="+mn-cs"/>
            </a:endParaRPr>
          </a:p>
        </p:txBody>
      </p:sp>
      <p:pic>
        <p:nvPicPr>
          <p:cNvPr id="3076" name="Рисунок 1">
            <a:extLst>
              <a:ext uri="{FF2B5EF4-FFF2-40B4-BE49-F238E27FC236}">
                <a16:creationId xmlns:a16="http://schemas.microsoft.com/office/drawing/2014/main" id="{84BCD364-A5BD-773E-2062-7CB17603B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66950"/>
            <a:ext cx="33496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EBDFF30-42B5-5A4D-E6F5-F544A258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484188"/>
            <a:ext cx="7127875" cy="71913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Компания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Asia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MH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 цифрах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600" b="1" dirty="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BE38C-316C-A98F-4763-6A36694D36B3}"/>
              </a:ext>
            </a:extLst>
          </p:cNvPr>
          <p:cNvSpPr txBox="1"/>
          <p:nvPr/>
        </p:nvSpPr>
        <p:spPr>
          <a:xfrm>
            <a:off x="1814383" y="3291830"/>
            <a:ext cx="29876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дистрибьюторских центров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в крупных федеральных округах: Центральном, Южном, Северо-Западном, Уральском, Сибирском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A7A62-944F-45E7-8078-C200D03C655F}"/>
              </a:ext>
            </a:extLst>
          </p:cNvPr>
          <p:cNvSpPr txBox="1"/>
          <p:nvPr/>
        </p:nvSpPr>
        <p:spPr>
          <a:xfrm>
            <a:off x="468313" y="915988"/>
            <a:ext cx="18240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1994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год основания компании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CCB83-FB2B-411C-37B6-5D7B601E16EB}"/>
              </a:ext>
            </a:extLst>
          </p:cNvPr>
          <p:cNvSpPr txBox="1"/>
          <p:nvPr/>
        </p:nvSpPr>
        <p:spPr>
          <a:xfrm>
            <a:off x="4644008" y="915988"/>
            <a:ext cx="26781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Более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5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0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00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единиц техники HELI  ежегодно реализуется  на территории России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D2A65-A018-4FBB-FC0A-5A47CE50EB2C}"/>
              </a:ext>
            </a:extLst>
          </p:cNvPr>
          <p:cNvSpPr txBox="1"/>
          <p:nvPr/>
        </p:nvSpPr>
        <p:spPr>
          <a:xfrm>
            <a:off x="4564448" y="2179096"/>
            <a:ext cx="5057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Более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15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000</a:t>
            </a: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м</a:t>
            </a:r>
            <a:r>
              <a:rPr lang="ru-RU" sz="4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склад  техники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5AF1B-CD79-51CC-A326-AF13C7BFBB9B}"/>
              </a:ext>
            </a:extLst>
          </p:cNvPr>
          <p:cNvSpPr txBox="1"/>
          <p:nvPr/>
        </p:nvSpPr>
        <p:spPr>
          <a:xfrm>
            <a:off x="-39326" y="2514813"/>
            <a:ext cx="18716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80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дилеров на территории России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08CE2-0C8C-9087-0A8F-7EB444607413}"/>
              </a:ext>
            </a:extLst>
          </p:cNvPr>
          <p:cNvSpPr txBox="1"/>
          <p:nvPr/>
        </p:nvSpPr>
        <p:spPr>
          <a:xfrm>
            <a:off x="2411413" y="915988"/>
            <a:ext cx="22574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25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лет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успешной работы на российском рынке подъемно-транспортного и складского оборудования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6526-0C40-1F33-2CF8-345B611C8128}"/>
              </a:ext>
            </a:extLst>
          </p:cNvPr>
          <p:cNvSpPr txBox="1"/>
          <p:nvPr/>
        </p:nvSpPr>
        <p:spPr>
          <a:xfrm>
            <a:off x="4951668" y="2973341"/>
            <a:ext cx="4237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Более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7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000</a:t>
            </a: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м</a:t>
            </a:r>
            <a:r>
              <a:rPr lang="ru-RU" sz="4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для хранения запасных частей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37C47-84AE-0B4B-2129-54F6CCAF3999}"/>
              </a:ext>
            </a:extLst>
          </p:cNvPr>
          <p:cNvSpPr txBox="1"/>
          <p:nvPr/>
        </p:nvSpPr>
        <p:spPr>
          <a:xfrm>
            <a:off x="7266319" y="915988"/>
            <a:ext cx="19589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12</a:t>
            </a:r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0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моделей техники HELI  в ассортиментной линейке 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4F2F9-A04F-2CEE-9D98-66B593A9A950}"/>
              </a:ext>
            </a:extLst>
          </p:cNvPr>
          <p:cNvSpPr txBox="1"/>
          <p:nvPr/>
        </p:nvSpPr>
        <p:spPr>
          <a:xfrm>
            <a:off x="2987824" y="2459832"/>
            <a:ext cx="573087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C446-7720-C801-708A-DD6CA02F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725"/>
            <a:ext cx="8435975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Преимущества компании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Asia MH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9D4BB-08B0-AB21-482E-279EC86C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9241"/>
            <a:ext cx="8291265" cy="1568503"/>
          </a:xfrm>
        </p:spPr>
        <p:txBody>
          <a:bodyPr numCol="2"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Ведущая российская компания на рынке подъемно-транспортного и складского оборудования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Сотрудничество с ведущими российскими компаниям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Более 25 лет  опыта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Надежный поставщик качественной техники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Комплексный подход к работе с заказчиками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Индивидуальной подход к каждому клиенту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Ассортиментная линейка представлена подъемно-транспортным и складским оборудованием HELI - №1 в Китае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0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Высококвалифицированные сотрудники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Более </a:t>
            </a:r>
            <a:r>
              <a:rPr lang="en-US" sz="1000" dirty="0"/>
              <a:t>10</a:t>
            </a:r>
            <a:r>
              <a:rPr lang="ru-RU" sz="1000" dirty="0"/>
              <a:t>00 единиц техники в наличии на складах компании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Развитые дистрибьюторская и дилерская сети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Техническая поддержка и сервисное обслуживание  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Собственные стационарные сервисные центры, выездной сервис.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Оперативная поставка расходных материалов и запасных частей для обслуживания техники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sz="1000" dirty="0"/>
              <a:t>  Большой  парк арендной техники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000" dirty="0"/>
              <a:t>      </a:t>
            </a:r>
            <a:endParaRPr lang="ru-RU" sz="1000" dirty="0"/>
          </a:p>
        </p:txBody>
      </p:sp>
      <p:pic>
        <p:nvPicPr>
          <p:cNvPr id="5124" name="Объект 4">
            <a:extLst>
              <a:ext uri="{FF2B5EF4-FFF2-40B4-BE49-F238E27FC236}">
                <a16:creationId xmlns:a16="http://schemas.microsoft.com/office/drawing/2014/main" id="{9E0F2C19-9689-370F-A81F-F584E669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66578"/>
            <a:ext cx="912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>
            <a:extLst>
              <a:ext uri="{FF2B5EF4-FFF2-40B4-BE49-F238E27FC236}">
                <a16:creationId xmlns:a16="http://schemas.microsoft.com/office/drawing/2014/main" id="{D5D4F631-C090-24F6-F21D-1CA0A1E7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33328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Консультация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подбор техники</a:t>
            </a:r>
          </a:p>
        </p:txBody>
      </p:sp>
      <p:sp>
        <p:nvSpPr>
          <p:cNvPr id="5126" name="TextBox 6">
            <a:extLst>
              <a:ext uri="{FF2B5EF4-FFF2-40B4-BE49-F238E27FC236}">
                <a16:creationId xmlns:a16="http://schemas.microsoft.com/office/drawing/2014/main" id="{59DCEA1C-0417-7CDF-B72F-BD2064487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533328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Обеспечение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запасными частями</a:t>
            </a:r>
          </a:p>
        </p:txBody>
      </p:sp>
      <p:pic>
        <p:nvPicPr>
          <p:cNvPr id="5127" name="Рисунок 7">
            <a:extLst>
              <a:ext uri="{FF2B5EF4-FFF2-40B4-BE49-F238E27FC236}">
                <a16:creationId xmlns:a16="http://schemas.microsoft.com/office/drawing/2014/main" id="{89995DE4-2196-BB7F-D907-4D2F6CF55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772916"/>
            <a:ext cx="7239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>
            <a:extLst>
              <a:ext uri="{FF2B5EF4-FFF2-40B4-BE49-F238E27FC236}">
                <a16:creationId xmlns:a16="http://schemas.microsoft.com/office/drawing/2014/main" id="{9BE0DE89-5A19-AEFA-1D57-B0041D5B5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60" y="2859802"/>
            <a:ext cx="669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9">
            <a:extLst>
              <a:ext uri="{FF2B5EF4-FFF2-40B4-BE49-F238E27FC236}">
                <a16:creationId xmlns:a16="http://schemas.microsoft.com/office/drawing/2014/main" id="{5E9C43CF-4D9D-346C-F548-79B94324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54" y="3533328"/>
            <a:ext cx="1368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Техническая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поддержка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в режиме онлайн</a:t>
            </a:r>
          </a:p>
        </p:txBody>
      </p:sp>
      <p:pic>
        <p:nvPicPr>
          <p:cNvPr id="5130" name="Рисунок 10">
            <a:extLst>
              <a:ext uri="{FF2B5EF4-FFF2-40B4-BE49-F238E27FC236}">
                <a16:creationId xmlns:a16="http://schemas.microsoft.com/office/drawing/2014/main" id="{923100F5-0801-2902-054C-9ABA0DF03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63391"/>
            <a:ext cx="7080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1">
            <a:extLst>
              <a:ext uri="{FF2B5EF4-FFF2-40B4-BE49-F238E27FC236}">
                <a16:creationId xmlns:a16="http://schemas.microsoft.com/office/drawing/2014/main" id="{123F280E-0336-495A-2A17-0A86EDE08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33328"/>
            <a:ext cx="119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Сервисное обслуживание по всей России</a:t>
            </a:r>
          </a:p>
        </p:txBody>
      </p:sp>
      <p:pic>
        <p:nvPicPr>
          <p:cNvPr id="5132" name="Рисунок 12">
            <a:extLst>
              <a:ext uri="{FF2B5EF4-FFF2-40B4-BE49-F238E27FC236}">
                <a16:creationId xmlns:a16="http://schemas.microsoft.com/office/drawing/2014/main" id="{AA64B9A8-092B-0DD1-8AA5-EDCCBB205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93553"/>
            <a:ext cx="711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3">
            <a:extLst>
              <a:ext uri="{FF2B5EF4-FFF2-40B4-BE49-F238E27FC236}">
                <a16:creationId xmlns:a16="http://schemas.microsoft.com/office/drawing/2014/main" id="{153F3926-6BAC-2F3C-00AA-5D2A25E6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533328"/>
            <a:ext cx="88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Широкая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дилерская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сеть</a:t>
            </a:r>
          </a:p>
        </p:txBody>
      </p:sp>
      <p:pic>
        <p:nvPicPr>
          <p:cNvPr id="5134" name="Рисунок 14">
            <a:extLst>
              <a:ext uri="{FF2B5EF4-FFF2-40B4-BE49-F238E27FC236}">
                <a16:creationId xmlns:a16="http://schemas.microsoft.com/office/drawing/2014/main" id="{F6F6BEDC-2A32-3328-9359-50A9D43A0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15766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5">
            <a:extLst>
              <a:ext uri="{FF2B5EF4-FFF2-40B4-BE49-F238E27FC236}">
                <a16:creationId xmlns:a16="http://schemas.microsoft.com/office/drawing/2014/main" id="{B2C4C6D8-A481-FF1F-D7CB-C1BB8A65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3533328"/>
            <a:ext cx="12000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Комплексный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подход 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сотрудничеству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>
            <a:extLst>
              <a:ext uri="{FF2B5EF4-FFF2-40B4-BE49-F238E27FC236}">
                <a16:creationId xmlns:a16="http://schemas.microsoft.com/office/drawing/2014/main" id="{6F543539-010A-1D27-5DAC-71568942680E}"/>
              </a:ext>
            </a:extLst>
          </p:cNvPr>
          <p:cNvSpPr txBox="1">
            <a:spLocks/>
          </p:cNvSpPr>
          <p:nvPr/>
        </p:nvSpPr>
        <p:spPr>
          <a:xfrm>
            <a:off x="1042988" y="422275"/>
            <a:ext cx="7129462" cy="72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Ассортимент техники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HELI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600" b="1" dirty="0"/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6147" name="TextBox 5">
            <a:extLst>
              <a:ext uri="{FF2B5EF4-FFF2-40B4-BE49-F238E27FC236}">
                <a16:creationId xmlns:a16="http://schemas.microsoft.com/office/drawing/2014/main" id="{A425C031-02CA-13C0-8FF7-357DE788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44775"/>
            <a:ext cx="328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200" dirty="0"/>
              <a:t> Вилочные погрузчики с ДВС грузоподъемностью от 1 до 46 тонн</a:t>
            </a:r>
          </a:p>
          <a:p>
            <a:pPr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200" dirty="0"/>
              <a:t> Вилочные погрузчики электрические грузоподъемностью от 1 до 1</a:t>
            </a:r>
            <a:r>
              <a:rPr lang="en-US" altLang="ru-RU" sz="1200" dirty="0"/>
              <a:t>8</a:t>
            </a:r>
            <a:r>
              <a:rPr lang="ru-RU" altLang="ru-RU" sz="1200" dirty="0"/>
              <a:t> тонн</a:t>
            </a:r>
          </a:p>
          <a:p>
            <a:pPr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altLang="ru-RU" sz="1200" dirty="0"/>
              <a:t> Вилочные погрузчики повышенной проходимости грузоподъемностью от 2 до 5 тонн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</p:txBody>
      </p:sp>
      <p:sp>
        <p:nvSpPr>
          <p:cNvPr id="6148" name="TextBox 16">
            <a:extLst>
              <a:ext uri="{FF2B5EF4-FFF2-40B4-BE49-F238E27FC236}">
                <a16:creationId xmlns:a16="http://schemas.microsoft.com/office/drawing/2014/main" id="{CD32EA9E-29FE-F177-CBAB-59CE673F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2643188"/>
            <a:ext cx="2736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    Гидравлические тележки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    Самоходные штабелеры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    Транспортировщики паллет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    Комплектовщики заказов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    Подъемные столы гидравлические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-    Подъемные столы электрические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 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9D891C2E-2307-5814-55FA-0A63B121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3558"/>
            <a:ext cx="1681802" cy="14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BAF07B2-E6A0-1E77-183C-D327759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915988"/>
            <a:ext cx="9175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3">
            <a:extLst>
              <a:ext uri="{FF2B5EF4-FFF2-40B4-BE49-F238E27FC236}">
                <a16:creationId xmlns:a16="http://schemas.microsoft.com/office/drawing/2014/main" id="{2DB19481-FACE-A591-5CED-28FB3BA6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447925"/>
            <a:ext cx="3143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br>
              <a:rPr lang="ru-RU" altLang="ru-RU" sz="1200" dirty="0"/>
            </a:br>
            <a:r>
              <a:rPr lang="ru-RU" altLang="ru-RU" sz="1200" dirty="0"/>
              <a:t>-  Боковые вилочные погрузчики с ДВС  грузоподъемностью от 3 до 12 тонн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  </a:t>
            </a:r>
            <a:r>
              <a:rPr lang="ru-RU" altLang="ru-RU" sz="1200" dirty="0" err="1"/>
              <a:t>Ричтраки</a:t>
            </a:r>
            <a:r>
              <a:rPr lang="ru-RU" altLang="ru-RU" sz="1200" dirty="0"/>
              <a:t> грузоподъемностью от 1,5 до 2,5 тонн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  Тягачи с ДВС/электрические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  Телескопические погрузчики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  Перегружатели порожных контейнеров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  </a:t>
            </a:r>
            <a:r>
              <a:rPr lang="ru-RU" altLang="ru-RU" sz="1200" dirty="0" err="1"/>
              <a:t>Ричстакеры</a:t>
            </a: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</p:txBody>
      </p:sp>
      <p:sp>
        <p:nvSpPr>
          <p:cNvPr id="6152" name="Прямоугольник 15">
            <a:extLst>
              <a:ext uri="{FF2B5EF4-FFF2-40B4-BE49-F238E27FC236}">
                <a16:creationId xmlns:a16="http://schemas.microsoft.com/office/drawing/2014/main" id="{0C6975B7-0677-1A83-88C2-E776EC093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071688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 dirty="0"/>
            </a:br>
            <a:r>
              <a:rPr lang="ru-RU" altLang="ru-RU" sz="1800" b="1" dirty="0"/>
              <a:t>ПОДЪЁМНО-ТРАНСПОРТНОЕ ОБОРУДОВАНИЕ</a:t>
            </a:r>
          </a:p>
        </p:txBody>
      </p:sp>
      <p:sp>
        <p:nvSpPr>
          <p:cNvPr id="6153" name="Прямоугольник 17">
            <a:extLst>
              <a:ext uri="{FF2B5EF4-FFF2-40B4-BE49-F238E27FC236}">
                <a16:creationId xmlns:a16="http://schemas.microsoft.com/office/drawing/2014/main" id="{A5E51F91-BEB7-28C0-2031-6F99E6EE1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2058988"/>
            <a:ext cx="2500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r>
              <a:rPr lang="ru-RU" altLang="ru-RU" sz="1800" b="1"/>
              <a:t>СКЛАДСКАЯ ТЕХНИКА</a:t>
            </a:r>
          </a:p>
        </p:txBody>
      </p:sp>
      <p:pic>
        <p:nvPicPr>
          <p:cNvPr id="6154" name="Picture 11">
            <a:extLst>
              <a:ext uri="{FF2B5EF4-FFF2-40B4-BE49-F238E27FC236}">
                <a16:creationId xmlns:a16="http://schemas.microsoft.com/office/drawing/2014/main" id="{806BDE02-6A28-2B92-0CE3-CEBC2758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566863"/>
            <a:ext cx="762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>
            <a:extLst>
              <a:ext uri="{FF2B5EF4-FFF2-40B4-BE49-F238E27FC236}">
                <a16:creationId xmlns:a16="http://schemas.microsoft.com/office/drawing/2014/main" id="{4C3A022E-D823-C419-6894-3017F7F4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436688"/>
            <a:ext cx="8921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1">
            <a:extLst>
              <a:ext uri="{FF2B5EF4-FFF2-40B4-BE49-F238E27FC236}">
                <a16:creationId xmlns:a16="http://schemas.microsoft.com/office/drawing/2014/main" id="{0845BA92-160A-F322-887D-A9D4F199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439863"/>
            <a:ext cx="11350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4">
            <a:extLst>
              <a:ext uri="{FF2B5EF4-FFF2-40B4-BE49-F238E27FC236}">
                <a16:creationId xmlns:a16="http://schemas.microsoft.com/office/drawing/2014/main" id="{3B0AD352-762B-6CEA-912C-DB19BD6FB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436688"/>
            <a:ext cx="13017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5">
            <a:extLst>
              <a:ext uri="{FF2B5EF4-FFF2-40B4-BE49-F238E27FC236}">
                <a16:creationId xmlns:a16="http://schemas.microsoft.com/office/drawing/2014/main" id="{3006E49D-A635-2BF4-EE44-96B78381C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285875"/>
            <a:ext cx="9794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6">
            <a:extLst>
              <a:ext uri="{FF2B5EF4-FFF2-40B4-BE49-F238E27FC236}">
                <a16:creationId xmlns:a16="http://schemas.microsoft.com/office/drawing/2014/main" id="{9C41FDFB-BFE0-C2DD-9143-F318F62399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143000"/>
            <a:ext cx="981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Рисунок 4">
            <a:extLst>
              <a:ext uri="{FF2B5EF4-FFF2-40B4-BE49-F238E27FC236}">
                <a16:creationId xmlns:a16="http://schemas.microsoft.com/office/drawing/2014/main" id="{2E6F6D95-1942-B69F-DEAD-1327F9DCD1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40" y="1406284"/>
            <a:ext cx="1262062" cy="9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>
            <a:extLst>
              <a:ext uri="{FF2B5EF4-FFF2-40B4-BE49-F238E27FC236}">
                <a16:creationId xmlns:a16="http://schemas.microsoft.com/office/drawing/2014/main" id="{2461E74F-1B09-86AE-89F1-798474F093FE}"/>
              </a:ext>
            </a:extLst>
          </p:cNvPr>
          <p:cNvSpPr txBox="1">
            <a:spLocks/>
          </p:cNvSpPr>
          <p:nvPr/>
        </p:nvSpPr>
        <p:spPr>
          <a:xfrm>
            <a:off x="1042988" y="500063"/>
            <a:ext cx="7129462" cy="7207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Преимущества подъемно-транспортного и складского оборудования от завода HELI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7171" name="TextBox 5">
            <a:extLst>
              <a:ext uri="{FF2B5EF4-FFF2-40B4-BE49-F238E27FC236}">
                <a16:creationId xmlns:a16="http://schemas.microsoft.com/office/drawing/2014/main" id="{74693D82-5CF3-7FA6-8AC5-4CD12D28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2909888"/>
            <a:ext cx="271462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100" dirty="0"/>
            </a:br>
            <a:r>
              <a:rPr lang="ru-RU" altLang="ru-RU" sz="1100" dirty="0"/>
              <a:t>-   </a:t>
            </a:r>
            <a:r>
              <a:rPr lang="ru-RU" altLang="ru-RU" sz="1100" dirty="0" err="1"/>
              <a:t>Anhui</a:t>
            </a:r>
            <a:r>
              <a:rPr lang="ru-RU" altLang="ru-RU" sz="1100" dirty="0"/>
              <a:t> </a:t>
            </a:r>
            <a:r>
              <a:rPr lang="ru-RU" altLang="ru-RU" sz="1100" dirty="0" err="1"/>
              <a:t>Forklift</a:t>
            </a:r>
            <a:r>
              <a:rPr lang="ru-RU" altLang="ru-RU" sz="1100" dirty="0"/>
              <a:t> </a:t>
            </a:r>
            <a:r>
              <a:rPr lang="ru-RU" altLang="ru-RU" sz="1100" dirty="0" err="1"/>
              <a:t>Group</a:t>
            </a:r>
            <a:r>
              <a:rPr lang="ru-RU" altLang="ru-RU" sz="1100" dirty="0"/>
              <a:t> </a:t>
            </a:r>
            <a:r>
              <a:rPr lang="ru-RU" altLang="ru-RU" sz="1100" dirty="0" err="1"/>
              <a:t>Corporation</a:t>
            </a:r>
            <a:r>
              <a:rPr lang="ru-RU" altLang="ru-RU" sz="1100" dirty="0"/>
              <a:t> </a:t>
            </a:r>
            <a:r>
              <a:rPr lang="ru-RU" altLang="ru-RU" sz="1100" dirty="0" err="1"/>
              <a:t>Ltd</a:t>
            </a:r>
            <a:r>
              <a:rPr lang="ru-RU" altLang="ru-RU" sz="1100" dirty="0"/>
              <a:t>. Государственная компания с более чем 65 летней историей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/>
              <a:t>-    №1 в Китае среди производителей подъемно-транспортного и складского оборудования на протяжении 30 лет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   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CB07B82-5C55-F9FF-2CA9-9B5FFE27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43000"/>
            <a:ext cx="58086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>
            <a:extLst>
              <a:ext uri="{FF2B5EF4-FFF2-40B4-BE49-F238E27FC236}">
                <a16:creationId xmlns:a16="http://schemas.microsoft.com/office/drawing/2014/main" id="{AF8BC2CD-7E92-F60F-9087-18E60AD1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2909888"/>
            <a:ext cx="23574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200"/>
            </a:br>
            <a:r>
              <a:rPr lang="ru-RU" altLang="ru-RU" sz="1100"/>
              <a:t>-   Объем производства в год  более  </a:t>
            </a:r>
            <a:r>
              <a:rPr lang="en-US" altLang="ru-RU" sz="1100"/>
              <a:t>250</a:t>
            </a:r>
            <a:r>
              <a:rPr lang="ru-RU" altLang="ru-RU" sz="1100"/>
              <a:t> 000 единиц техники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-   Ежегодно входит в  Топ -10 мировых производителей промышленных транспортных средств</a:t>
            </a: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729F1FE8-E5BF-7757-26B1-D85343FC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2909888"/>
            <a:ext cx="28606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-   Лидер в КНР по разработкам инновационных решений в производстве техники для обработки грузов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/>
              <a:t>-   Постоянное расширение модельного ряда новыми сериями качественной и технологичной техники HELI</a:t>
            </a:r>
          </a:p>
        </p:txBody>
      </p:sp>
      <p:sp>
        <p:nvSpPr>
          <p:cNvPr id="7175" name="TextBox 7">
            <a:extLst>
              <a:ext uri="{FF2B5EF4-FFF2-40B4-BE49-F238E27FC236}">
                <a16:creationId xmlns:a16="http://schemas.microsoft.com/office/drawing/2014/main" id="{A19FA971-3108-B317-1FBE-805EBEF0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2644775"/>
            <a:ext cx="9107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100" dirty="0"/>
          </a:p>
          <a:p>
            <a:pPr algn="ctr" eaLnBrk="1" hangingPunct="1">
              <a:defRPr/>
            </a:pPr>
            <a:r>
              <a:rPr lang="ru-RU" altLang="ru-RU" sz="1100" b="1" dirty="0">
                <a:solidFill>
                  <a:schemeClr val="accent2">
                    <a:lumMod val="75000"/>
                  </a:schemeClr>
                </a:solidFill>
              </a:rPr>
              <a:t>Интерпретация идеологии бренда HELI: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ru-RU" altLang="ru-RU" sz="11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altLang="ru-RU" sz="1100" dirty="0" err="1">
                <a:solidFill>
                  <a:schemeClr val="accent2">
                    <a:lumMod val="75000"/>
                  </a:schemeClr>
                </a:solidFill>
              </a:rPr>
              <a:t>handling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 (обработка) </a:t>
            </a:r>
            <a:r>
              <a:rPr lang="ru-RU" altLang="ru-RU" sz="11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altLang="ru-RU" sz="1100" dirty="0" err="1">
                <a:solidFill>
                  <a:schemeClr val="accent2">
                    <a:lumMod val="75000"/>
                  </a:schemeClr>
                </a:solidFill>
              </a:rPr>
              <a:t>electric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 (электричество)  </a:t>
            </a:r>
            <a:r>
              <a:rPr lang="ru-RU" altLang="ru-RU" sz="1100" b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altLang="ru-RU" sz="1100" dirty="0" err="1">
                <a:solidFill>
                  <a:schemeClr val="accent2">
                    <a:lumMod val="75000"/>
                  </a:schemeClr>
                </a:solidFill>
              </a:rPr>
              <a:t>logistics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 (логистика) </a:t>
            </a:r>
            <a:r>
              <a:rPr lang="ru-RU" altLang="ru-RU" sz="11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ru-RU" sz="11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altLang="ru-RU" sz="1100" dirty="0" err="1">
                <a:solidFill>
                  <a:schemeClr val="accent2">
                    <a:lumMod val="75000"/>
                  </a:schemeClr>
                </a:solidFill>
              </a:rPr>
              <a:t>ntelligent</a:t>
            </a:r>
            <a:r>
              <a:rPr lang="ru-RU" altLang="ru-RU" sz="1100" dirty="0">
                <a:solidFill>
                  <a:schemeClr val="accent2">
                    <a:lumMod val="75000"/>
                  </a:schemeClr>
                </a:solidFill>
              </a:rPr>
              <a:t> (интеллект)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B0EA7676-7601-45AE-A340-012E9B186308}"/>
              </a:ext>
            </a:extLst>
          </p:cNvPr>
          <p:cNvSpPr/>
          <p:nvPr/>
        </p:nvSpPr>
        <p:spPr>
          <a:xfrm>
            <a:off x="263440" y="1031167"/>
            <a:ext cx="2160240" cy="592064"/>
          </a:xfrm>
          <a:prstGeom prst="round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900978-962E-4825-8422-E045AE0A3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 t="27046" r="27668" b="33932"/>
          <a:stretch/>
        </p:blipFill>
        <p:spPr>
          <a:xfrm>
            <a:off x="4462897" y="2838582"/>
            <a:ext cx="731602" cy="1224136"/>
          </a:xfrm>
          <a:prstGeom prst="rect">
            <a:avLst/>
          </a:prstGeom>
        </p:spPr>
      </p:pic>
      <p:sp>
        <p:nvSpPr>
          <p:cNvPr id="4" name="Объект 4">
            <a:extLst>
              <a:ext uri="{FF2B5EF4-FFF2-40B4-BE49-F238E27FC236}">
                <a16:creationId xmlns:a16="http://schemas.microsoft.com/office/drawing/2014/main" id="{FA9545DE-3F35-4F4C-A13A-A92626628321}"/>
              </a:ext>
            </a:extLst>
          </p:cNvPr>
          <p:cNvSpPr txBox="1">
            <a:spLocks/>
          </p:cNvSpPr>
          <p:nvPr/>
        </p:nvSpPr>
        <p:spPr>
          <a:xfrm>
            <a:off x="1042988" y="482873"/>
            <a:ext cx="7129462" cy="7207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Ассортимент интеллектуальных решений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HELI</a:t>
            </a:r>
            <a:endParaRPr lang="ru-RU" altLang="ru-RU" sz="1600" b="1" dirty="0"/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9A3BE-9FA6-46FB-925A-743767636C1E}"/>
              </a:ext>
            </a:extLst>
          </p:cNvPr>
          <p:cNvSpPr txBox="1"/>
          <p:nvPr/>
        </p:nvSpPr>
        <p:spPr>
          <a:xfrm>
            <a:off x="387833" y="1484473"/>
            <a:ext cx="842538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F7F7F"/>
                </a:solidFill>
                <a:latin typeface="+mn-lt"/>
                <a:cs typeface="+mn-cs"/>
              </a:rPr>
              <a:t>категорий</a:t>
            </a:r>
            <a:endParaRPr lang="ru-RU" sz="1200" b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C2D9C-24C9-42D7-81F2-A4ADA9D9BC20}"/>
              </a:ext>
            </a:extLst>
          </p:cNvPr>
          <p:cNvSpPr txBox="1"/>
          <p:nvPr/>
        </p:nvSpPr>
        <p:spPr>
          <a:xfrm>
            <a:off x="1474799" y="1497565"/>
            <a:ext cx="704039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F7F7F"/>
                </a:solidFill>
                <a:latin typeface="+mn-lt"/>
                <a:cs typeface="+mn-cs"/>
              </a:rPr>
              <a:t>модели</a:t>
            </a:r>
            <a:endParaRPr lang="ru-RU" sz="1200" b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18A65-FD3D-40D5-BD05-5FE400681F9C}"/>
              </a:ext>
            </a:extLst>
          </p:cNvPr>
          <p:cNvSpPr txBox="1"/>
          <p:nvPr/>
        </p:nvSpPr>
        <p:spPr>
          <a:xfrm>
            <a:off x="1042988" y="991880"/>
            <a:ext cx="55944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AGV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Объект 13">
            <a:extLst>
              <a:ext uri="{FF2B5EF4-FFF2-40B4-BE49-F238E27FC236}">
                <a16:creationId xmlns:a16="http://schemas.microsoft.com/office/drawing/2014/main" id="{E45D19C3-3400-4124-868F-7DB42F784F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923"/>
            <a:ext cx="2736304" cy="62136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5B357D-D4EC-4BFC-B37B-28D5904ECF42}"/>
              </a:ext>
            </a:extLst>
          </p:cNvPr>
          <p:cNvSpPr txBox="1"/>
          <p:nvPr/>
        </p:nvSpPr>
        <p:spPr>
          <a:xfrm>
            <a:off x="3437459" y="1524049"/>
            <a:ext cx="851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F7F7F"/>
                </a:solidFill>
                <a:latin typeface="+mn-lt"/>
                <a:cs typeface="+mn-cs"/>
              </a:rPr>
              <a:t>Крановые системы</a:t>
            </a:r>
            <a:endParaRPr lang="ru-RU" sz="1200" b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B1788-57E0-4668-ADE4-1859942FF16A}"/>
              </a:ext>
            </a:extLst>
          </p:cNvPr>
          <p:cNvSpPr txBox="1"/>
          <p:nvPr/>
        </p:nvSpPr>
        <p:spPr>
          <a:xfrm>
            <a:off x="4572000" y="1497565"/>
            <a:ext cx="1148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6</a:t>
            </a:r>
            <a:endParaRPr lang="ru-RU" sz="4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F7F7F"/>
                </a:solidFill>
                <a:latin typeface="+mn-lt"/>
                <a:cs typeface="+mn-cs"/>
              </a:rPr>
              <a:t>Транспортных систем</a:t>
            </a:r>
            <a:endParaRPr lang="ru-RU" sz="1200" b="1" dirty="0">
              <a:solidFill>
                <a:srgbClr val="7F7F7F"/>
              </a:solidFill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6468B-723A-4994-B749-927134A8D752}"/>
              </a:ext>
            </a:extLst>
          </p:cNvPr>
          <p:cNvSpPr txBox="1"/>
          <p:nvPr/>
        </p:nvSpPr>
        <p:spPr>
          <a:xfrm>
            <a:off x="3094745" y="1058937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Автоматизированные системы хранения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657E5-61CB-422F-B824-59BF6CC2C8C7}"/>
              </a:ext>
            </a:extLst>
          </p:cNvPr>
          <p:cNvSpPr txBox="1"/>
          <p:nvPr/>
        </p:nvSpPr>
        <p:spPr>
          <a:xfrm>
            <a:off x="6219186" y="1051648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Собственные программные решения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302AA-5B8C-4C27-BAD6-2577397F0C6D}"/>
              </a:ext>
            </a:extLst>
          </p:cNvPr>
          <p:cNvSpPr txBox="1"/>
          <p:nvPr/>
        </p:nvSpPr>
        <p:spPr>
          <a:xfrm>
            <a:off x="455849" y="2386594"/>
            <a:ext cx="1786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7F7F7F"/>
                </a:solidFill>
              </a:rPr>
              <a:t>- Перевозчики паллет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Штабелеры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</a:t>
            </a:r>
            <a:r>
              <a:rPr lang="ru-RU" sz="900" dirty="0" err="1">
                <a:solidFill>
                  <a:srgbClr val="7F7F7F"/>
                </a:solidFill>
              </a:rPr>
              <a:t>Широкоопорные</a:t>
            </a:r>
            <a:r>
              <a:rPr lang="ru-RU" sz="900" dirty="0">
                <a:solidFill>
                  <a:srgbClr val="7F7F7F"/>
                </a:solidFill>
              </a:rPr>
              <a:t> штабелеры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Рич-траки и УПШ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Противовесные погрузчики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Тягачи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Платформенные роботы</a:t>
            </a:r>
          </a:p>
          <a:p>
            <a:r>
              <a:rPr lang="ru-RU" sz="900" dirty="0">
                <a:solidFill>
                  <a:srgbClr val="7F7F7F"/>
                </a:solidFill>
              </a:rPr>
              <a:t>- Коробочные транспортеры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0EB93F-154C-4BD3-BF4F-C1673978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512" y="2793496"/>
            <a:ext cx="610224" cy="110411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C87F1F-4E4B-4F74-80BD-23114F2F9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38114" r="42290" b="45383"/>
          <a:stretch/>
        </p:blipFill>
        <p:spPr>
          <a:xfrm>
            <a:off x="4835346" y="2642548"/>
            <a:ext cx="861629" cy="34421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71F2B17-9D4C-4676-985E-11D5BECE1B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t="37400" r="50000" b="47672"/>
          <a:stretch/>
        </p:blipFill>
        <p:spPr>
          <a:xfrm>
            <a:off x="4090377" y="2701968"/>
            <a:ext cx="432048" cy="767855"/>
          </a:xfrm>
          <a:prstGeom prst="rect">
            <a:avLst/>
          </a:prstGeom>
        </p:spPr>
      </p:pic>
      <p:pic>
        <p:nvPicPr>
          <p:cNvPr id="34" name="图片 34">
            <a:extLst>
              <a:ext uri="{FF2B5EF4-FFF2-40B4-BE49-F238E27FC236}">
                <a16:creationId xmlns:a16="http://schemas.microsoft.com/office/drawing/2014/main" id="{B8A8FBEB-C63B-474A-99AD-888372B8D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90" y="3312272"/>
            <a:ext cx="676231" cy="5493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3410FB6-D2AD-4CC7-A6F1-A1E8F82E403C}"/>
              </a:ext>
            </a:extLst>
          </p:cNvPr>
          <p:cNvSpPr txBox="1"/>
          <p:nvPr/>
        </p:nvSpPr>
        <p:spPr>
          <a:xfrm>
            <a:off x="6582732" y="1771040"/>
            <a:ext cx="20092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WMS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MOM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RoboToolKit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HELI DIGITAL TWINS</a:t>
            </a:r>
            <a:endParaRPr lang="en-US" sz="1600" b="1" dirty="0"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  <a:cs typeface="+mn-cs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4F22915-0614-4E19-AC84-90B9AA6376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b="1790"/>
          <a:stretch/>
        </p:blipFill>
        <p:spPr>
          <a:xfrm>
            <a:off x="800513" y="1258702"/>
            <a:ext cx="993013" cy="324000"/>
          </a:xfrm>
          <a:prstGeom prst="rect">
            <a:avLst/>
          </a:prstGeom>
        </p:spPr>
      </p:pic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12B3FF0-D0EA-400C-BE6E-1AB91DF61077}"/>
              </a:ext>
            </a:extLst>
          </p:cNvPr>
          <p:cNvSpPr/>
          <p:nvPr/>
        </p:nvSpPr>
        <p:spPr>
          <a:xfrm>
            <a:off x="3347864" y="1051648"/>
            <a:ext cx="2160240" cy="592064"/>
          </a:xfrm>
          <a:prstGeom prst="round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0F7D239-FF14-434B-8DD8-39A4BBEA5C28}"/>
              </a:ext>
            </a:extLst>
          </p:cNvPr>
          <p:cNvSpPr/>
          <p:nvPr/>
        </p:nvSpPr>
        <p:spPr>
          <a:xfrm>
            <a:off x="6295710" y="1049287"/>
            <a:ext cx="2587822" cy="592064"/>
          </a:xfrm>
          <a:prstGeom prst="round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7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4F22915-0614-4E19-AC84-90B9AA63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34182"/>
            <a:ext cx="993013" cy="3299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0B3B2B-28B7-4E83-A58A-7684A5894375}"/>
              </a:ext>
            </a:extLst>
          </p:cNvPr>
          <p:cNvSpPr txBox="1"/>
          <p:nvPr/>
        </p:nvSpPr>
        <p:spPr>
          <a:xfrm>
            <a:off x="1475656" y="519791"/>
            <a:ext cx="6192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Преимущества интеллектуальных решений HELI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284EC5-1B7A-4E5C-A7FA-1BFCA53FD1C6}"/>
              </a:ext>
            </a:extLst>
          </p:cNvPr>
          <p:cNvSpPr txBox="1"/>
          <p:nvPr/>
        </p:nvSpPr>
        <p:spPr>
          <a:xfrm>
            <a:off x="323528" y="877238"/>
            <a:ext cx="87129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- Собственный центр Исследований и Разработок (</a:t>
            </a:r>
            <a:r>
              <a:rPr lang="en-US" sz="1100" dirty="0">
                <a:solidFill>
                  <a:srgbClr val="7F7F7F"/>
                </a:solidFill>
                <a:effectLst/>
                <a:latin typeface="+mn-lt"/>
              </a:rPr>
              <a:t>R&amp;D) </a:t>
            </a:r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и</a:t>
            </a:r>
            <a:r>
              <a:rPr lang="en-US" sz="1100" dirty="0">
                <a:solidFill>
                  <a:srgbClr val="7F7F7F"/>
                </a:solidFill>
                <a:effectLst/>
                <a:latin typeface="+mn-lt"/>
              </a:rPr>
              <a:t> 5</a:t>
            </a:r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 собственных производственных площадок.</a:t>
            </a:r>
            <a:r>
              <a:rPr lang="en-US" sz="1100" dirty="0">
                <a:solidFill>
                  <a:srgbClr val="7F7F7F"/>
                </a:solidFill>
                <a:effectLst/>
                <a:latin typeface="+mn-lt"/>
              </a:rPr>
              <a:t> </a:t>
            </a:r>
            <a:endParaRPr lang="ru-RU" sz="1100" dirty="0">
              <a:solidFill>
                <a:srgbClr val="7F7F7F"/>
              </a:solidFill>
              <a:effectLst/>
              <a:latin typeface="+mn-lt"/>
            </a:endParaRPr>
          </a:p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- Специализированное оборудование и система управления превосходного качества делают модернизацию логистики более  </a:t>
            </a:r>
          </a:p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   эффективной и беспроблемной. </a:t>
            </a:r>
          </a:p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- Широкий ассортимент продукции </a:t>
            </a:r>
            <a:r>
              <a:rPr lang="ru-RU" sz="1100" dirty="0">
                <a:solidFill>
                  <a:srgbClr val="7F7F7F"/>
                </a:solidFill>
                <a:latin typeface="+mn-lt"/>
              </a:rPr>
              <a:t>позволяет</a:t>
            </a:r>
            <a:r>
              <a:rPr lang="en-US" sz="1100" dirty="0">
                <a:solidFill>
                  <a:srgbClr val="7F7F7F"/>
                </a:solidFill>
                <a:latin typeface="+mn-lt"/>
              </a:rPr>
              <a:t> </a:t>
            </a:r>
            <a:r>
              <a:rPr lang="ru-RU" sz="1100" dirty="0">
                <a:solidFill>
                  <a:srgbClr val="7F7F7F"/>
                </a:solidFill>
                <a:latin typeface="+mn-lt"/>
              </a:rPr>
              <a:t>реализовать большинство задач по автоматизации процессов как в помещениях так и на улице.</a:t>
            </a:r>
            <a:endParaRPr lang="ru-RU" sz="1100" dirty="0">
              <a:solidFill>
                <a:srgbClr val="7F7F7F"/>
              </a:solidFill>
              <a:effectLst/>
              <a:latin typeface="+mn-lt"/>
            </a:endParaRPr>
          </a:p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- Индивидуальная разработка проекта для полного соответствия требованиям клиента. </a:t>
            </a:r>
          </a:p>
          <a:p>
            <a:pPr rtl="0"/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- Предоставление комплексных системных решений</a:t>
            </a:r>
            <a:r>
              <a:rPr lang="ru-RU" sz="1100" dirty="0">
                <a:solidFill>
                  <a:srgbClr val="7F7F7F"/>
                </a:solidFill>
                <a:latin typeface="+mn-lt"/>
              </a:rPr>
              <a:t> и </a:t>
            </a:r>
            <a:r>
              <a:rPr lang="ru-RU" sz="1100" dirty="0">
                <a:solidFill>
                  <a:srgbClr val="7F7F7F"/>
                </a:solidFill>
                <a:effectLst/>
                <a:latin typeface="+mn-lt"/>
              </a:rPr>
              <a:t>поддержка в течении всего жизненного цикла проекта.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2513C-3F1F-4874-8114-75315F4E9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1" b="10572"/>
          <a:stretch/>
        </p:blipFill>
        <p:spPr>
          <a:xfrm>
            <a:off x="1313638" y="2643758"/>
            <a:ext cx="6516724" cy="13681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247E34-0DFB-4D72-BBB4-B9F776B1A26B}"/>
              </a:ext>
            </a:extLst>
          </p:cNvPr>
          <p:cNvSpPr txBox="1"/>
          <p:nvPr/>
        </p:nvSpPr>
        <p:spPr>
          <a:xfrm>
            <a:off x="1282208" y="2276023"/>
            <a:ext cx="6674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000" b="1" dirty="0">
                <a:solidFill>
                  <a:srgbClr val="AF251B"/>
                </a:solidFill>
                <a:effectLst/>
                <a:latin typeface="+mn-lt"/>
              </a:rPr>
              <a:t>- Новейшая </a:t>
            </a:r>
            <a:r>
              <a:rPr lang="en-US" sz="1000" b="1" dirty="0" err="1">
                <a:solidFill>
                  <a:srgbClr val="AF251B"/>
                </a:solidFill>
                <a:effectLst/>
                <a:latin typeface="+mn-lt"/>
              </a:rPr>
              <a:t>i</a:t>
            </a:r>
            <a:r>
              <a:rPr lang="en-US" sz="1000" b="1" dirty="0">
                <a:solidFill>
                  <a:srgbClr val="AF251B"/>
                </a:solidFill>
                <a:effectLst/>
                <a:latin typeface="+mn-lt"/>
              </a:rPr>
              <a:t>-</a:t>
            </a:r>
            <a:r>
              <a:rPr lang="ru-RU" sz="1000" b="1" dirty="0">
                <a:solidFill>
                  <a:srgbClr val="AF251B"/>
                </a:solidFill>
                <a:effectLst/>
                <a:latin typeface="+mn-lt"/>
              </a:rPr>
              <a:t>серия позволила </a:t>
            </a:r>
            <a:r>
              <a:rPr lang="en-US" sz="1000" b="1" dirty="0">
                <a:solidFill>
                  <a:srgbClr val="AF251B"/>
                </a:solidFill>
                <a:effectLst/>
                <a:latin typeface="+mn-lt"/>
              </a:rPr>
              <a:t>HELI </a:t>
            </a:r>
            <a:r>
              <a:rPr lang="ru-RU" sz="1000" b="1" dirty="0">
                <a:solidFill>
                  <a:srgbClr val="AF251B"/>
                </a:solidFill>
                <a:effectLst/>
                <a:latin typeface="+mn-lt"/>
              </a:rPr>
              <a:t>занять одну из лидирующих позиций в области </a:t>
            </a:r>
            <a:r>
              <a:rPr lang="ru-RU" sz="1000" b="1" dirty="0">
                <a:solidFill>
                  <a:srgbClr val="AF251B"/>
                </a:solidFill>
                <a:latin typeface="+mn-lt"/>
              </a:rPr>
              <a:t>разработки и производства </a:t>
            </a:r>
            <a:r>
              <a:rPr lang="en-US" sz="1000" b="1" dirty="0">
                <a:solidFill>
                  <a:srgbClr val="AF251B"/>
                </a:solidFill>
                <a:latin typeface="+mn-lt"/>
              </a:rPr>
              <a:t>AGV</a:t>
            </a:r>
            <a:r>
              <a:rPr lang="ru-RU" sz="1000" b="1" dirty="0">
                <a:solidFill>
                  <a:srgbClr val="AF251B"/>
                </a:solidFill>
                <a:effectLst/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01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7BFD1-760B-B165-D280-655CC755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46075"/>
            <a:ext cx="7705725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Наши партнёры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F4387AD5-29D5-6B26-23F7-EF56D9F9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3867150"/>
            <a:ext cx="6996113" cy="5048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200"/>
              <a:t>Полный список партнеров компании Asia MH на сайте </a:t>
            </a:r>
            <a:r>
              <a:rPr lang="ru-RU" altLang="ru-RU" sz="1200">
                <a:hlinkClick r:id="rId2"/>
              </a:rPr>
              <a:t>www.asiamh.ru</a:t>
            </a:r>
            <a:endParaRPr lang="ru-RU" altLang="ru-RU" sz="1200"/>
          </a:p>
        </p:txBody>
      </p:sp>
      <p:pic>
        <p:nvPicPr>
          <p:cNvPr id="8196" name="Picture 9">
            <a:extLst>
              <a:ext uri="{FF2B5EF4-FFF2-40B4-BE49-F238E27FC236}">
                <a16:creationId xmlns:a16="http://schemas.microsoft.com/office/drawing/2014/main" id="{7CF1B6A4-D2B4-B15B-80D0-DE19C68A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595438"/>
            <a:ext cx="1027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>
            <a:extLst>
              <a:ext uri="{FF2B5EF4-FFF2-40B4-BE49-F238E27FC236}">
                <a16:creationId xmlns:a16="http://schemas.microsoft.com/office/drawing/2014/main" id="{F9B9F62A-DE16-AF9C-5FD2-4E31699D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335088"/>
            <a:ext cx="968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>
            <a:extLst>
              <a:ext uri="{FF2B5EF4-FFF2-40B4-BE49-F238E27FC236}">
                <a16:creationId xmlns:a16="http://schemas.microsoft.com/office/drawing/2014/main" id="{8DCD1647-6422-7B72-F533-E4BC60E7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139950"/>
            <a:ext cx="8048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>
            <a:extLst>
              <a:ext uri="{FF2B5EF4-FFF2-40B4-BE49-F238E27FC236}">
                <a16:creationId xmlns:a16="http://schemas.microsoft.com/office/drawing/2014/main" id="{F942C16C-3D7F-CC83-B59F-FD79116D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365375"/>
            <a:ext cx="10429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>
            <a:extLst>
              <a:ext uri="{FF2B5EF4-FFF2-40B4-BE49-F238E27FC236}">
                <a16:creationId xmlns:a16="http://schemas.microsoft.com/office/drawing/2014/main" id="{DCBB8831-16E1-2659-5C75-E4608488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716213"/>
            <a:ext cx="604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>
            <a:extLst>
              <a:ext uri="{FF2B5EF4-FFF2-40B4-BE49-F238E27FC236}">
                <a16:creationId xmlns:a16="http://schemas.microsoft.com/office/drawing/2014/main" id="{78D2A65B-3F51-DD88-A2B1-B2270C09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176588"/>
            <a:ext cx="65563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>
            <a:extLst>
              <a:ext uri="{FF2B5EF4-FFF2-40B4-BE49-F238E27FC236}">
                <a16:creationId xmlns:a16="http://schemas.microsoft.com/office/drawing/2014/main" id="{099AE308-1AAB-0029-4648-BC10736D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635125"/>
            <a:ext cx="7413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1">
            <a:extLst>
              <a:ext uri="{FF2B5EF4-FFF2-40B4-BE49-F238E27FC236}">
                <a16:creationId xmlns:a16="http://schemas.microsoft.com/office/drawing/2014/main" id="{C7E98EBD-2B23-17CA-5E19-BC77C3AE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686050"/>
            <a:ext cx="584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>
            <a:extLst>
              <a:ext uri="{FF2B5EF4-FFF2-40B4-BE49-F238E27FC236}">
                <a16:creationId xmlns:a16="http://schemas.microsoft.com/office/drawing/2014/main" id="{6F71665A-173B-4987-C3AB-C8F0C129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227388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4">
            <a:extLst>
              <a:ext uri="{FF2B5EF4-FFF2-40B4-BE49-F238E27FC236}">
                <a16:creationId xmlns:a16="http://schemas.microsoft.com/office/drawing/2014/main" id="{F053DD1D-DECF-9EAE-A6C1-B6542764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635125"/>
            <a:ext cx="10683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8">
            <a:extLst>
              <a:ext uri="{FF2B5EF4-FFF2-40B4-BE49-F238E27FC236}">
                <a16:creationId xmlns:a16="http://schemas.microsoft.com/office/drawing/2014/main" id="{362D944B-99DD-E7F2-EF4F-80A7EEC3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260475"/>
            <a:ext cx="889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0">
            <a:extLst>
              <a:ext uri="{FF2B5EF4-FFF2-40B4-BE49-F238E27FC236}">
                <a16:creationId xmlns:a16="http://schemas.microsoft.com/office/drawing/2014/main" id="{3B0BBE64-F592-E6C7-F37E-ACF0F625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011238"/>
            <a:ext cx="10429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1">
            <a:extLst>
              <a:ext uri="{FF2B5EF4-FFF2-40B4-BE49-F238E27FC236}">
                <a16:creationId xmlns:a16="http://schemas.microsoft.com/office/drawing/2014/main" id="{B8D45C59-4377-C2B6-9CBC-79093843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7425"/>
            <a:ext cx="13176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2">
            <a:extLst>
              <a:ext uri="{FF2B5EF4-FFF2-40B4-BE49-F238E27FC236}">
                <a16:creationId xmlns:a16="http://schemas.microsoft.com/office/drawing/2014/main" id="{40E06BAA-D036-7417-7AB6-8DB90353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2867025"/>
            <a:ext cx="6905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3">
            <a:extLst>
              <a:ext uri="{FF2B5EF4-FFF2-40B4-BE49-F238E27FC236}">
                <a16:creationId xmlns:a16="http://schemas.microsoft.com/office/drawing/2014/main" id="{74F51D65-F68F-EF80-6432-E0F8CF83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86163"/>
            <a:ext cx="6953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4">
            <a:extLst>
              <a:ext uri="{FF2B5EF4-FFF2-40B4-BE49-F238E27FC236}">
                <a16:creationId xmlns:a16="http://schemas.microsoft.com/office/drawing/2014/main" id="{C2263F88-0677-AA52-C4CE-58210E1E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708150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6">
            <a:extLst>
              <a:ext uri="{FF2B5EF4-FFF2-40B4-BE49-F238E27FC236}">
                <a16:creationId xmlns:a16="http://schemas.microsoft.com/office/drawing/2014/main" id="{23CB1984-B9A0-9629-36E6-F4EA16F9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2211388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7">
            <a:extLst>
              <a:ext uri="{FF2B5EF4-FFF2-40B4-BE49-F238E27FC236}">
                <a16:creationId xmlns:a16="http://schemas.microsoft.com/office/drawing/2014/main" id="{70B6D81E-34C5-1ED5-5F27-825AA3F2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533525"/>
            <a:ext cx="1247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8">
            <a:extLst>
              <a:ext uri="{FF2B5EF4-FFF2-40B4-BE49-F238E27FC236}">
                <a16:creationId xmlns:a16="http://schemas.microsoft.com/office/drawing/2014/main" id="{22B31509-0889-92FA-9D18-B00F195C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2284413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9">
            <a:extLst>
              <a:ext uri="{FF2B5EF4-FFF2-40B4-BE49-F238E27FC236}">
                <a16:creationId xmlns:a16="http://schemas.microsoft.com/office/drawing/2014/main" id="{2BA479C1-389B-943B-3842-9881A5E1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716213"/>
            <a:ext cx="12334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40">
            <a:extLst>
              <a:ext uri="{FF2B5EF4-FFF2-40B4-BE49-F238E27FC236}">
                <a16:creationId xmlns:a16="http://schemas.microsoft.com/office/drawing/2014/main" id="{A3DC597C-8788-FDC9-E34D-DEE5C9A9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139950"/>
            <a:ext cx="9906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41">
            <a:extLst>
              <a:ext uri="{FF2B5EF4-FFF2-40B4-BE49-F238E27FC236}">
                <a16:creationId xmlns:a16="http://schemas.microsoft.com/office/drawing/2014/main" id="{C89A06EF-64B2-7E89-A35F-93C66540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292475"/>
            <a:ext cx="12176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42">
            <a:extLst>
              <a:ext uri="{FF2B5EF4-FFF2-40B4-BE49-F238E27FC236}">
                <a16:creationId xmlns:a16="http://schemas.microsoft.com/office/drawing/2014/main" id="{D3CA3B8C-6F7C-1919-6148-46CD27ED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82788"/>
            <a:ext cx="990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43">
            <a:extLst>
              <a:ext uri="{FF2B5EF4-FFF2-40B4-BE49-F238E27FC236}">
                <a16:creationId xmlns:a16="http://schemas.microsoft.com/office/drawing/2014/main" id="{A3C01CDD-1332-AD51-288C-F0351EDA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1509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44">
            <a:extLst>
              <a:ext uri="{FF2B5EF4-FFF2-40B4-BE49-F238E27FC236}">
                <a16:creationId xmlns:a16="http://schemas.microsoft.com/office/drawing/2014/main" id="{F4864828-8657-1694-E434-2CE7687E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001838"/>
            <a:ext cx="9779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45">
            <a:extLst>
              <a:ext uri="{FF2B5EF4-FFF2-40B4-BE49-F238E27FC236}">
                <a16:creationId xmlns:a16="http://schemas.microsoft.com/office/drawing/2014/main" id="{D2ED5D15-D117-1059-EE7B-11417650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716213"/>
            <a:ext cx="962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46">
            <a:extLst>
              <a:ext uri="{FF2B5EF4-FFF2-40B4-BE49-F238E27FC236}">
                <a16:creationId xmlns:a16="http://schemas.microsoft.com/office/drawing/2014/main" id="{29ABE02B-AAC0-9F3E-A6FA-A7397AC5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006475"/>
            <a:ext cx="82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47">
            <a:extLst>
              <a:ext uri="{FF2B5EF4-FFF2-40B4-BE49-F238E27FC236}">
                <a16:creationId xmlns:a16="http://schemas.microsoft.com/office/drawing/2014/main" id="{5D5744EF-4487-5452-A13A-88D18888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260725"/>
            <a:ext cx="1403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48">
            <a:extLst>
              <a:ext uri="{FF2B5EF4-FFF2-40B4-BE49-F238E27FC236}">
                <a16:creationId xmlns:a16="http://schemas.microsoft.com/office/drawing/2014/main" id="{00DF0F6A-F3AC-F9E5-429C-F5A9BB05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325813"/>
            <a:ext cx="965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4968</TotalTime>
  <Words>786</Words>
  <Application>Microsoft Office PowerPoint</Application>
  <PresentationFormat>Экран (16:9)</PresentationFormat>
  <Paragraphs>145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PT Sans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Преимущества компании Asia MH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партнёры</vt:lpstr>
      <vt:lpstr>Контакты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Ксенофонтов Олег Владимирович</cp:lastModifiedBy>
  <cp:revision>84</cp:revision>
  <dcterms:created xsi:type="dcterms:W3CDTF">2023-12-25T13:32:23Z</dcterms:created>
  <dcterms:modified xsi:type="dcterms:W3CDTF">2024-10-03T14:56:27Z</dcterms:modified>
</cp:coreProperties>
</file>