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</p:sldIdLst>
  <p:sldSz cx="9144000" cy="5143500" type="screen16x9"/>
  <p:notesSz cx="6858000" cy="9144000"/>
  <p:embeddedFontLst>
    <p:embeddedFont>
      <p:font typeface="Raleway" panose="020B0604020202020204" charset="-52"/>
      <p:regular r:id="rId13"/>
      <p:bold r:id="rId14"/>
      <p:italic r:id="rId15"/>
      <p:boldItalic r:id="rId16"/>
    </p:embeddedFont>
    <p:embeddedFont>
      <p:font typeface="Lato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93" y="6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Для этого мы используем BIG DATA.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https://ms-bigdata.ru/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Мы можем собирать контакты потенциальных покупателей, по 60 рублей за контакт, с сайтов и номеров телефонов, куда прямо сейчас обращаются люди вашей целевой аудитории.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В том числе это могут быть сайты и телефоны конкурентов, или компаний из смежных ниш, клиенты которых вам интересны.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Мы готовы квалифицировать потенциальных покупателей своим колл-центром и передавать вам только целевых клиентов, в соответствии с требуемым бюджетом на покупку заинтересовавшего их электромобиля.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Таким образом, в дополнение к вашему сайту, как к источнику заявок,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вы получаете столько дополнительных источников заявок – сколько сайтов и телефонов конкурентов подключим в проект генерации целевых клиентов для вас.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Есть проекты, в которых 100 и более источников контактов потенциальных клиентов.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Пилотный пакет определения 1000 контактов потенциальных клиентов - 60.000 р. Цена одного контакта потенциального клиента - 60 р.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/>
              <a:t>Определения номеров телефонов потенциальных клиентов отгружаем в личный кабинет заказчика ежедневно, за предыдущий день.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8a7e1e6761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8a7e1e6761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8a7e1e6761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8a7e1e6761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8a7e1e6761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8a7e1e6761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45733" lvl="0" indent="0">
              <a:lnSpc>
                <a:spcPct val="95000"/>
              </a:lnSpc>
              <a:spcBef>
                <a:spcPts val="1200"/>
              </a:spcBef>
              <a:buSzPts val="1305"/>
              <a:buNone/>
            </a:pPr>
            <a:r>
              <a:rPr lang="ru-RU" sz="1100" dirty="0" smtClean="0"/>
              <a:t>Пока клиент не оплатил вашему конкуренту, Вы получаете уникальная возможность связаться с ним, предложить по их потребностям лучшее решение и увеличить продажи прямо сейчас.</a:t>
            </a:r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rPr lang="ru-RU" sz="1100" dirty="0" smtClean="0"/>
              <a:t>Поэтому количество продаж  вырастает в 1,5-2 и более раз.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8a7e1e6761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8a7e1e6761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8a7e1e6761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8a7e1e6761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8d012a0c8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28d012a0c8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8a7e1e6761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8a7e1e6761_0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8a7e1e6761_0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8a7e1e6761_0_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8a7e1e6761_0_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8a7e1e6761_0_1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s-bigdata.ru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s-bigdata.r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s-bigdata.ru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s-bigdata.r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s-bigdata.r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Помогаем бизнесу увеличивать продажи </a:t>
            </a:r>
            <a:endParaRPr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6207" dirty="0"/>
              <a:t>Коммерческое предложение на передачу клиентов, подтвердивших заинтересованность </a:t>
            </a:r>
            <a:r>
              <a:rPr lang="ru" sz="6207" dirty="0" smtClean="0"/>
              <a:t>в заказе у вас промышленного оборудования.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>
            <a:spLocks noGrp="1"/>
          </p:cNvSpPr>
          <p:nvPr>
            <p:ph type="title"/>
          </p:nvPr>
        </p:nvSpPr>
        <p:spPr>
          <a:xfrm>
            <a:off x="729450" y="1284775"/>
            <a:ext cx="7688700" cy="49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040"/>
              <a:t>Наш сервис рекомендован к использованию Минцифры</a:t>
            </a:r>
            <a:endParaRPr sz="2040"/>
          </a:p>
        </p:txBody>
      </p:sp>
      <p:sp>
        <p:nvSpPr>
          <p:cNvPr id="153" name="Google Shape;153;p24"/>
          <p:cNvSpPr txBox="1">
            <a:spLocks noGrp="1"/>
          </p:cNvSpPr>
          <p:nvPr>
            <p:ph type="body" idx="1"/>
          </p:nvPr>
        </p:nvSpPr>
        <p:spPr>
          <a:xfrm>
            <a:off x="729450" y="1924950"/>
            <a:ext cx="7688700" cy="27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b="1" dirty="0"/>
              <a:t>В нашей базе данных более 200 млн. цифровых следов</a:t>
            </a:r>
            <a:r>
              <a:rPr lang="ru" sz="1305" dirty="0"/>
              <a:t>. </a:t>
            </a:r>
            <a:r>
              <a:rPr lang="ru" sz="1305" dirty="0" smtClean="0"/>
              <a:t>По ним мы определяем потенциальных клиентов с трафика источников данных.  </a:t>
            </a:r>
          </a:p>
          <a:p>
            <a:pPr lvl="0" indent="-311467">
              <a:lnSpc>
                <a:spcPct val="95000"/>
              </a:lnSpc>
              <a:buSzPts val="1305"/>
            </a:pPr>
            <a:r>
              <a:rPr lang="ru-RU" sz="1305" b="1" dirty="0" smtClean="0"/>
              <a:t>Трафик с источников данных передают </a:t>
            </a:r>
            <a:r>
              <a:rPr lang="ru-RU" sz="1305" b="1" dirty="0"/>
              <a:t>нам поставщики данных </a:t>
            </a:r>
            <a:r>
              <a:rPr lang="ru-RU" sz="1305" dirty="0" smtClean="0"/>
              <a:t>- с сайтов и телефонов в проекте</a:t>
            </a:r>
            <a:r>
              <a:rPr lang="ru-RU" sz="1305" b="1" dirty="0" smtClean="0"/>
              <a:t>.</a:t>
            </a:r>
            <a:endParaRPr sz="1305" b="1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b="1" dirty="0" smtClean="0"/>
              <a:t>Наши поставщики </a:t>
            </a:r>
            <a:r>
              <a:rPr lang="ru" sz="1305" dirty="0"/>
              <a:t>- все операторы мобильной связи + Ростелеком и 140 провайдеров интернета</a:t>
            </a:r>
            <a:r>
              <a:rPr lang="ru" sz="1305" dirty="0" smtClean="0"/>
              <a:t>.</a:t>
            </a:r>
          </a:p>
          <a:p>
            <a:pPr indent="-311467">
              <a:lnSpc>
                <a:spcPct val="95000"/>
              </a:lnSpc>
              <a:buSzPts val="1305"/>
            </a:pPr>
            <a:r>
              <a:rPr lang="ru-RU" sz="1305" dirty="0"/>
              <a:t>Мы </a:t>
            </a:r>
            <a:r>
              <a:rPr lang="ru-RU" sz="1305" dirty="0" smtClean="0"/>
              <a:t>ведем </a:t>
            </a:r>
            <a:r>
              <a:rPr lang="ru-RU" sz="1305" dirty="0"/>
              <a:t>партнерство с </a:t>
            </a:r>
            <a:r>
              <a:rPr lang="ru-RU" sz="1305" dirty="0" smtClean="0"/>
              <a:t>ещё 37-ми </a:t>
            </a:r>
            <a:r>
              <a:rPr lang="ru-RU" sz="1305" dirty="0"/>
              <a:t>крупнейшими владельцами подобных BIGDATA. 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Объединив все сети в одну, мы можем </a:t>
            </a:r>
            <a:r>
              <a:rPr lang="ru" sz="1305" dirty="0" smtClean="0"/>
              <a:t>определять </a:t>
            </a:r>
            <a:r>
              <a:rPr lang="ru" sz="1305" dirty="0"/>
              <a:t>поведение людей на разных инфраструктурных уровнях, и пеленговать </a:t>
            </a:r>
            <a:r>
              <a:rPr lang="ru" sz="1305" dirty="0" smtClean="0"/>
              <a:t>потенциальных клиентов, </a:t>
            </a:r>
            <a:r>
              <a:rPr lang="ru" sz="1305" dirty="0"/>
              <a:t>с потребностью в конкретном товаре или услуге.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ru" sz="1305" dirty="0"/>
              <a:t>Чтобы рассмотреть </a:t>
            </a:r>
            <a:r>
              <a:rPr lang="ru" sz="1305" dirty="0" smtClean="0"/>
              <a:t>возможности </a:t>
            </a:r>
            <a:r>
              <a:rPr lang="ru" sz="1305" dirty="0" smtClean="0"/>
              <a:t>роста </a:t>
            </a:r>
            <a:r>
              <a:rPr lang="ru" sz="1305" dirty="0" smtClean="0"/>
              <a:t>заказов для вашей </a:t>
            </a:r>
            <a:r>
              <a:rPr lang="ru" sz="1305" dirty="0"/>
              <a:t>компании, можно собраться в zoom всем заинтересованным коллегам, кто принимает решения. 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ru" sz="1305" dirty="0" smtClean="0"/>
              <a:t>Посмотрите, </a:t>
            </a:r>
            <a:r>
              <a:rPr lang="ru" sz="1305" dirty="0" smtClean="0"/>
              <a:t>как </a:t>
            </a:r>
            <a:r>
              <a:rPr lang="ru" sz="1305" dirty="0"/>
              <a:t>это работает в бизнесах клиентов с похожими задачами прямо в их личном кабинете. Примерим эти возможности к вашим задачам по увеличению </a:t>
            </a:r>
            <a:r>
              <a:rPr lang="ru" sz="1305" dirty="0" smtClean="0"/>
              <a:t>заказов и продаж</a:t>
            </a:r>
            <a:r>
              <a:rPr lang="ru" sz="1305" dirty="0"/>
              <a:t>.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ru" sz="1305" dirty="0"/>
              <a:t>С уважением, руководитель проектов MS-BIGDATA, Александр </a:t>
            </a:r>
            <a:r>
              <a:rPr lang="ru" sz="1305" dirty="0" smtClean="0"/>
              <a:t>Проскурин</a:t>
            </a:r>
            <a:r>
              <a:rPr lang="ru" sz="1305" dirty="0"/>
              <a:t>, </a:t>
            </a:r>
            <a:r>
              <a:rPr lang="ru" sz="1305" dirty="0" smtClean="0"/>
              <a:t>тел./</a:t>
            </a:r>
            <a:r>
              <a:rPr lang="ru-RU" sz="1305" dirty="0" err="1" smtClean="0"/>
              <a:t>ватсап</a:t>
            </a:r>
            <a:r>
              <a:rPr lang="ru" sz="1305" dirty="0" smtClean="0"/>
              <a:t> </a:t>
            </a:r>
            <a:r>
              <a:rPr lang="ru" sz="1305" dirty="0"/>
              <a:t>+79277130708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endParaRPr sz="130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IT компания MS-BIGDATA</a:t>
            </a:r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>
                <a:hlinkClick r:id="rId3"/>
              </a:rPr>
              <a:t>https://ms-bigdata.ru/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dirty="0"/>
              <a:t>У нас есть ряд решений на BIG DATA, для </a:t>
            </a:r>
            <a:r>
              <a:rPr lang="ru" dirty="0" smtClean="0"/>
              <a:t>поиска </a:t>
            </a:r>
            <a:r>
              <a:rPr lang="ru" dirty="0" smtClean="0"/>
              <a:t>контактов людей, </a:t>
            </a:r>
            <a:r>
              <a:rPr lang="ru" dirty="0"/>
              <a:t>которые прямо сейчас рассматривают </a:t>
            </a:r>
            <a:r>
              <a:rPr lang="ru" dirty="0" smtClean="0"/>
              <a:t>заказ промышленного обородования вашего сегмента для своей компании. </a:t>
            </a:r>
            <a:endParaRPr lang="ru" dirty="0" smtClean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ru" dirty="0" smtClean="0"/>
              <a:t>Для вас мы связываемся с ними, квалифицируем, и передаем только подходящих вам. 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ru" dirty="0" smtClean="0"/>
              <a:t>Вы берете их в работу </a:t>
            </a:r>
            <a:r>
              <a:rPr lang="ru-RU" dirty="0" smtClean="0"/>
              <a:t>и </a:t>
            </a:r>
            <a:r>
              <a:rPr lang="ru-RU" dirty="0"/>
              <a:t>заключаете с ними договор </a:t>
            </a:r>
            <a:r>
              <a:rPr lang="ru-RU" dirty="0" smtClean="0"/>
              <a:t>поставки по заказу</a:t>
            </a:r>
            <a:r>
              <a:rPr lang="ru" dirty="0" smtClean="0"/>
              <a:t>, </a:t>
            </a:r>
            <a:r>
              <a:rPr lang="ru" dirty="0" smtClean="0"/>
              <a:t>опережая конкурирующие компании.  Продажи возрастают в 1,5-2 и более раз.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/>
          </p:nvPr>
        </p:nvSpPr>
        <p:spPr>
          <a:xfrm>
            <a:off x="729450" y="1218550"/>
            <a:ext cx="7688700" cy="2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1240" dirty="0">
                <a:hlinkClick r:id="rId3"/>
              </a:rPr>
              <a:t>https://ms-bigdata.ru/</a:t>
            </a:r>
            <a:endParaRPr sz="1240" dirty="0"/>
          </a:p>
        </p:txBody>
      </p:sp>
      <p:sp>
        <p:nvSpPr>
          <p:cNvPr id="99" name="Google Shape;99;p15"/>
          <p:cNvSpPr txBox="1">
            <a:spLocks noGrp="1"/>
          </p:cNvSpPr>
          <p:nvPr>
            <p:ph type="body" idx="1"/>
          </p:nvPr>
        </p:nvSpPr>
        <p:spPr>
          <a:xfrm>
            <a:off x="729450" y="1374588"/>
            <a:ext cx="8049985" cy="32873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b="1" dirty="0"/>
              <a:t>Как это </a:t>
            </a:r>
            <a:r>
              <a:rPr lang="ru" b="1" dirty="0" smtClean="0"/>
              <a:t>работает</a:t>
            </a:r>
            <a:endParaRPr lang="ru" b="1" dirty="0"/>
          </a:p>
          <a:p>
            <a:pPr marL="285750" indent="-285750">
              <a:lnSpc>
                <a:spcPct val="95000"/>
              </a:lnSpc>
              <a:spcBef>
                <a:spcPts val="1200"/>
              </a:spcBef>
            </a:pPr>
            <a:r>
              <a:rPr lang="ru" dirty="0" smtClean="0"/>
              <a:t>Компания решила заказать промышленное оборудование вашего сегмента </a:t>
            </a:r>
            <a:r>
              <a:rPr lang="ru" dirty="0" smtClean="0"/>
              <a:t>– </a:t>
            </a:r>
            <a:r>
              <a:rPr lang="ru" b="1" dirty="0" smtClean="0"/>
              <a:t>стала </a:t>
            </a:r>
            <a:r>
              <a:rPr lang="ru" b="1" dirty="0" smtClean="0"/>
              <a:t>потенциальным клиентом</a:t>
            </a:r>
            <a:r>
              <a:rPr lang="ru" dirty="0" smtClean="0"/>
              <a:t>. </a:t>
            </a:r>
            <a:r>
              <a:rPr lang="ru" dirty="0" smtClean="0"/>
              <a:t>Ответственный за заказ сотрудник компании начал </a:t>
            </a:r>
            <a:r>
              <a:rPr lang="ru" dirty="0"/>
              <a:t>собирать информацию, посещать </a:t>
            </a:r>
            <a:r>
              <a:rPr lang="ru" dirty="0" smtClean="0"/>
              <a:t>сайты поставщиков и производителей оборудования </a:t>
            </a:r>
            <a:r>
              <a:rPr lang="ru" dirty="0"/>
              <a:t>которым заинтересовался, разговаривать </a:t>
            </a:r>
            <a:r>
              <a:rPr lang="ru" dirty="0" smtClean="0"/>
              <a:t>с их менеджерами </a:t>
            </a:r>
            <a:r>
              <a:rPr lang="ru" dirty="0"/>
              <a:t>по телефону.</a:t>
            </a:r>
          </a:p>
          <a:p>
            <a:pPr marL="285750" indent="-285750">
              <a:lnSpc>
                <a:spcPct val="95000"/>
              </a:lnSpc>
              <a:spcBef>
                <a:spcPts val="1200"/>
              </a:spcBef>
            </a:pPr>
            <a:r>
              <a:rPr lang="ru" dirty="0"/>
              <a:t>Мы собираем для вас </a:t>
            </a:r>
            <a:r>
              <a:rPr lang="ru" dirty="0" smtClean="0"/>
              <a:t>контакты этих людей из </a:t>
            </a:r>
            <a:r>
              <a:rPr lang="ru" b="1" dirty="0" smtClean="0"/>
              <a:t>источников потенциальных клиентов </a:t>
            </a:r>
            <a:r>
              <a:rPr lang="ru" dirty="0" smtClean="0"/>
              <a:t>- </a:t>
            </a:r>
            <a:r>
              <a:rPr lang="ru-RU" dirty="0"/>
              <a:t>с </a:t>
            </a:r>
            <a:r>
              <a:rPr lang="ru-RU" dirty="0" smtClean="0"/>
              <a:t>сайтов, которые они только-что посетили, </a:t>
            </a:r>
            <a:r>
              <a:rPr lang="ru-RU" dirty="0"/>
              <a:t>и с </a:t>
            </a:r>
            <a:r>
              <a:rPr lang="ru-RU" dirty="0" smtClean="0"/>
              <a:t>телефонов, куда  обратились. </a:t>
            </a:r>
            <a:r>
              <a:rPr lang="ru-RU" dirty="0" smtClean="0"/>
              <a:t> </a:t>
            </a:r>
            <a:r>
              <a:rPr lang="ru" dirty="0" smtClean="0"/>
              <a:t>Наш </a:t>
            </a:r>
            <a:r>
              <a:rPr lang="ru" dirty="0"/>
              <a:t>колл центр связывается с </a:t>
            </a:r>
            <a:r>
              <a:rPr lang="ru" dirty="0" smtClean="0"/>
              <a:t> ними уже на </a:t>
            </a:r>
            <a:r>
              <a:rPr lang="ru" dirty="0"/>
              <a:t>следующий </a:t>
            </a:r>
            <a:r>
              <a:rPr lang="ru" dirty="0" smtClean="0"/>
              <a:t>день. </a:t>
            </a:r>
            <a:endParaRPr lang="ru" dirty="0"/>
          </a:p>
          <a:p>
            <a:pPr marL="285750" indent="-285750">
              <a:lnSpc>
                <a:spcPct val="95000"/>
              </a:lnSpc>
              <a:spcBef>
                <a:spcPts val="1200"/>
              </a:spcBef>
            </a:pPr>
            <a:r>
              <a:rPr lang="ru" dirty="0" smtClean="0"/>
              <a:t>«Здравствуйте, это </a:t>
            </a:r>
            <a:r>
              <a:rPr lang="ru" dirty="0" smtClean="0"/>
              <a:t>Антон. Компания .... </a:t>
            </a:r>
            <a:r>
              <a:rPr lang="ru-RU" dirty="0" smtClean="0"/>
              <a:t>Звоню </a:t>
            </a:r>
            <a:r>
              <a:rPr lang="ru-RU" dirty="0" smtClean="0"/>
              <a:t>с </a:t>
            </a:r>
            <a:r>
              <a:rPr lang="ru-RU" dirty="0"/>
              <a:t>уточнением</a:t>
            </a:r>
            <a:r>
              <a:rPr lang="ru-RU" dirty="0" smtClean="0"/>
              <a:t>, </a:t>
            </a:r>
            <a:r>
              <a:rPr lang="ru" dirty="0" smtClean="0"/>
              <a:t>какое оборудование рассмариваете....?» </a:t>
            </a:r>
            <a:r>
              <a:rPr lang="ru" dirty="0"/>
              <a:t>– </a:t>
            </a:r>
            <a:r>
              <a:rPr lang="ru" dirty="0" smtClean="0"/>
              <a:t>так, например, начинает диалог специалист колл центра Антон.</a:t>
            </a:r>
            <a:endParaRPr lang="ru" dirty="0"/>
          </a:p>
          <a:p>
            <a:pPr marL="285750" indent="-285750">
              <a:lnSpc>
                <a:spcPct val="95000"/>
              </a:lnSpc>
              <a:spcBef>
                <a:spcPts val="1200"/>
              </a:spcBef>
            </a:pPr>
            <a:r>
              <a:rPr lang="ru" dirty="0" smtClean="0"/>
              <a:t>Колл центр квалифицирует </a:t>
            </a:r>
            <a:r>
              <a:rPr lang="ru" dirty="0"/>
              <a:t>и </a:t>
            </a:r>
            <a:r>
              <a:rPr lang="ru" dirty="0" smtClean="0"/>
              <a:t>передает </a:t>
            </a:r>
            <a:r>
              <a:rPr lang="ru" dirty="0"/>
              <a:t>вам только </a:t>
            </a:r>
            <a:r>
              <a:rPr lang="ru" dirty="0" smtClean="0"/>
              <a:t>тех людей, </a:t>
            </a:r>
            <a:r>
              <a:rPr lang="ru" dirty="0" smtClean="0"/>
              <a:t>чьи заказы подходят вам.</a:t>
            </a:r>
            <a:endParaRPr lang="ru" dirty="0" smtClean="0"/>
          </a:p>
          <a:p>
            <a:pPr marL="285750" indent="-285750">
              <a:lnSpc>
                <a:spcPct val="95000"/>
              </a:lnSpc>
              <a:spcBef>
                <a:spcPts val="1200"/>
              </a:spcBef>
            </a:pPr>
            <a:r>
              <a:rPr lang="ru" dirty="0" smtClean="0"/>
              <a:t> Сразу после диалога вы получаете контакт, комментарий с фактами квалификации и запись звонка.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729450" y="1218550"/>
            <a:ext cx="7688700" cy="2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1240" dirty="0">
                <a:hlinkClick r:id="rId3"/>
              </a:rPr>
              <a:t>https://ms-bigdata.ru/</a:t>
            </a:r>
            <a:endParaRPr sz="1240" dirty="0"/>
          </a:p>
        </p:txBody>
      </p:sp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729450" y="1505349"/>
            <a:ext cx="8205374" cy="31566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rPr lang="ru-RU" b="1" dirty="0" smtClean="0"/>
              <a:t>В результате</a:t>
            </a:r>
          </a:p>
          <a:p>
            <a:pPr indent="-311467">
              <a:lnSpc>
                <a:spcPct val="95000"/>
              </a:lnSpc>
              <a:buSzPts val="1305"/>
            </a:pPr>
            <a:r>
              <a:rPr lang="ru-RU" sz="1305" dirty="0" smtClean="0"/>
              <a:t>Ваши менеджеры </a:t>
            </a:r>
            <a:r>
              <a:rPr lang="ru-RU" sz="1305" dirty="0"/>
              <a:t>получают </a:t>
            </a:r>
            <a:r>
              <a:rPr lang="ru-RU" sz="1305" dirty="0" smtClean="0"/>
              <a:t>больше целевых  клиентов, квалифицированных на </a:t>
            </a:r>
            <a:r>
              <a:rPr lang="ru-RU" sz="1305" dirty="0" smtClean="0"/>
              <a:t>заказ </a:t>
            </a:r>
            <a:r>
              <a:rPr lang="ru-RU" sz="1305" dirty="0" smtClean="0"/>
              <a:t>у вас. </a:t>
            </a:r>
            <a:endParaRPr lang="ru-RU" sz="1305" dirty="0"/>
          </a:p>
          <a:p>
            <a:pPr indent="-311467">
              <a:lnSpc>
                <a:spcPct val="95000"/>
              </a:lnSpc>
              <a:buSzPts val="1305"/>
            </a:pPr>
            <a:r>
              <a:rPr lang="ru-RU" sz="1305" dirty="0"/>
              <a:t>Количество сделок вырастает в 1,5-2 и более раз. Выполняются планы роста </a:t>
            </a:r>
            <a:r>
              <a:rPr lang="ru-RU" sz="1305" dirty="0" smtClean="0"/>
              <a:t>продаж</a:t>
            </a:r>
            <a:r>
              <a:rPr lang="ru-RU" sz="1305" dirty="0" smtClean="0"/>
              <a:t>. </a:t>
            </a:r>
          </a:p>
          <a:p>
            <a:pPr marL="145733" indent="0">
              <a:lnSpc>
                <a:spcPct val="95000"/>
              </a:lnSpc>
              <a:buSzPts val="1305"/>
              <a:buNone/>
            </a:pPr>
            <a:endParaRPr lang="ru-RU" sz="1305" dirty="0"/>
          </a:p>
          <a:p>
            <a:pPr marL="0" lvl="0" indent="0">
              <a:lnSpc>
                <a:spcPct val="95000"/>
              </a:lnSpc>
              <a:buSzPts val="935"/>
              <a:buNone/>
            </a:pPr>
            <a:r>
              <a:rPr lang="ru-RU" sz="1305" dirty="0" smtClean="0"/>
              <a:t>Генерацию целевых клиентов запускаем на пилотном пакете 1000 контактов, или на стандартном – 3000 контактов. Обычно, </a:t>
            </a:r>
            <a:r>
              <a:rPr lang="ru-RU" sz="1305" dirty="0"/>
              <a:t>пилотный </a:t>
            </a:r>
            <a:r>
              <a:rPr lang="ru-RU" sz="1305" dirty="0" smtClean="0"/>
              <a:t>пакет </a:t>
            </a:r>
            <a:r>
              <a:rPr lang="ru-RU" sz="1305" dirty="0"/>
              <a:t>на 1000 контактов </a:t>
            </a:r>
            <a:r>
              <a:rPr lang="ru-RU" sz="1305" dirty="0" smtClean="0"/>
              <a:t>прорабатываем </a:t>
            </a:r>
            <a:r>
              <a:rPr lang="ru-RU" sz="1305" dirty="0" smtClean="0"/>
              <a:t>от 3 до 6 </a:t>
            </a:r>
            <a:r>
              <a:rPr lang="ru-RU" sz="1305" dirty="0" smtClean="0"/>
              <a:t>недель.  </a:t>
            </a:r>
            <a:endParaRPr lang="ru-RU" sz="1305" dirty="0" smtClean="0"/>
          </a:p>
          <a:p>
            <a:pPr marL="0" lvl="0" indent="0">
              <a:lnSpc>
                <a:spcPct val="95000"/>
              </a:lnSpc>
              <a:buSzPts val="935"/>
              <a:buNone/>
            </a:pPr>
            <a:endParaRPr lang="ru-RU" sz="1305" u="sng" dirty="0"/>
          </a:p>
          <a:p>
            <a:pPr marL="0" lvl="0" indent="0">
              <a:lnSpc>
                <a:spcPct val="95000"/>
              </a:lnSpc>
              <a:buSzPts val="935"/>
              <a:buNone/>
            </a:pPr>
            <a:r>
              <a:rPr lang="ru-RU" sz="1305" b="1" dirty="0" smtClean="0"/>
              <a:t>Цели проекта на пилотном пакете </a:t>
            </a:r>
          </a:p>
          <a:p>
            <a:pPr indent="-311467">
              <a:lnSpc>
                <a:spcPct val="95000"/>
              </a:lnSpc>
              <a:buSzPts val="1305"/>
            </a:pPr>
            <a:endParaRPr lang="ru-RU" sz="1305" dirty="0" smtClean="0"/>
          </a:p>
          <a:p>
            <a:pPr indent="-311467">
              <a:lnSpc>
                <a:spcPct val="95000"/>
              </a:lnSpc>
              <a:buSzPts val="1305"/>
            </a:pPr>
            <a:r>
              <a:rPr lang="ru-RU" sz="1305" dirty="0" smtClean="0"/>
              <a:t>определить </a:t>
            </a:r>
            <a:r>
              <a:rPr lang="ru-RU" sz="1305" dirty="0"/>
              <a:t>высоко конверсионные сайты и номера телефонов, куда обращаются </a:t>
            </a:r>
            <a:r>
              <a:rPr lang="ru-RU" sz="1305" dirty="0" smtClean="0"/>
              <a:t>потенциальные клиенты</a:t>
            </a:r>
            <a:r>
              <a:rPr lang="ru-RU" sz="1305" dirty="0"/>
              <a:t>;</a:t>
            </a:r>
            <a:r>
              <a:rPr lang="ru-RU" sz="1305" dirty="0" smtClean="0"/>
              <a:t> </a:t>
            </a:r>
          </a:p>
          <a:p>
            <a:pPr indent="-311467">
              <a:lnSpc>
                <a:spcPct val="95000"/>
              </a:lnSpc>
              <a:buSzPts val="1305"/>
            </a:pPr>
            <a:r>
              <a:rPr lang="ru-RU" sz="1305" dirty="0" smtClean="0"/>
              <a:t>выстроить </a:t>
            </a:r>
            <a:r>
              <a:rPr lang="ru-RU" sz="1305" dirty="0"/>
              <a:t>показатели </a:t>
            </a:r>
            <a:r>
              <a:rPr lang="ru-RU" sz="1305" dirty="0" smtClean="0"/>
              <a:t>генерации </a:t>
            </a:r>
            <a:r>
              <a:rPr lang="ru-RU" sz="1305" dirty="0"/>
              <a:t>для выполнения планов роста </a:t>
            </a:r>
            <a:r>
              <a:rPr lang="ru-RU" sz="1305" dirty="0" smtClean="0"/>
              <a:t>заказов </a:t>
            </a:r>
            <a:r>
              <a:rPr lang="ru-RU" sz="1305" dirty="0"/>
              <a:t>на долгосрочный период</a:t>
            </a:r>
            <a:r>
              <a:rPr lang="ru-RU" sz="1305" dirty="0" smtClean="0"/>
              <a:t>.</a:t>
            </a:r>
          </a:p>
          <a:p>
            <a:pPr indent="-311467">
              <a:lnSpc>
                <a:spcPct val="95000"/>
              </a:lnSpc>
              <a:buSzPts val="1305"/>
            </a:pPr>
            <a:r>
              <a:rPr lang="ru-RU" sz="1305" dirty="0"/>
              <a:t>п</a:t>
            </a:r>
            <a:r>
              <a:rPr lang="ru-RU" sz="1305" dirty="0" smtClean="0"/>
              <a:t>ередать 70+ горячих </a:t>
            </a:r>
            <a:r>
              <a:rPr lang="ru-RU" sz="1305" dirty="0" err="1" smtClean="0"/>
              <a:t>лидов</a:t>
            </a:r>
            <a:r>
              <a:rPr lang="ru-RU" sz="1305" dirty="0" smtClean="0"/>
              <a:t> - контактов клиентов, заинтересованных в заказе оборудования у вас.</a:t>
            </a:r>
            <a:endParaRPr lang="ru-RU" sz="1305" dirty="0"/>
          </a:p>
          <a:p>
            <a:pPr lvl="0" indent="-311467">
              <a:lnSpc>
                <a:spcPct val="95000"/>
              </a:lnSpc>
              <a:buSzPts val="1305"/>
            </a:pPr>
            <a:endParaRPr lang="ru-RU" sz="1305" dirty="0" smtClean="0"/>
          </a:p>
          <a:p>
            <a:pPr lvl="0" indent="-311467">
              <a:lnSpc>
                <a:spcPct val="95000"/>
              </a:lnSpc>
              <a:buSzPts val="1305"/>
            </a:pPr>
            <a:r>
              <a:rPr lang="ru-RU" sz="1305" dirty="0" smtClean="0"/>
              <a:t>Стоимость </a:t>
            </a:r>
            <a:r>
              <a:rPr lang="ru-RU" sz="1305" dirty="0"/>
              <a:t>контакта потенциального клиента в пилотном пакете  с проработкой </a:t>
            </a:r>
            <a:r>
              <a:rPr lang="ru-RU" sz="1305" dirty="0" err="1"/>
              <a:t>колл</a:t>
            </a:r>
            <a:r>
              <a:rPr lang="ru-RU" sz="1305" dirty="0"/>
              <a:t> центром - 125 р.</a:t>
            </a:r>
          </a:p>
          <a:p>
            <a:pPr lvl="0" indent="-311467">
              <a:lnSpc>
                <a:spcPct val="95000"/>
              </a:lnSpc>
              <a:buSzPts val="1305"/>
            </a:pPr>
            <a:r>
              <a:rPr lang="ru-RU" sz="1305" dirty="0"/>
              <a:t>Пилотный пакет на 1000 контактов потенциальных клиентов </a:t>
            </a:r>
            <a:r>
              <a:rPr lang="ru-RU" sz="1305" dirty="0" smtClean="0"/>
              <a:t>стоит 125 т. </a:t>
            </a:r>
            <a:r>
              <a:rPr lang="ru-RU" sz="1305" dirty="0"/>
              <a:t>р. </a:t>
            </a:r>
          </a:p>
          <a:p>
            <a:pPr marL="0" lvl="0" indent="0">
              <a:lnSpc>
                <a:spcPct val="95000"/>
              </a:lnSpc>
              <a:spcBef>
                <a:spcPts val="1200"/>
              </a:spcBef>
              <a:buSzPts val="935"/>
              <a:buNone/>
            </a:pPr>
            <a:endParaRPr lang="ru-RU" sz="1305" dirty="0"/>
          </a:p>
          <a:p>
            <a:pPr marL="0" lvl="0" indent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endParaRPr lang="ru-RU" sz="130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title"/>
          </p:nvPr>
        </p:nvSpPr>
        <p:spPr>
          <a:xfrm>
            <a:off x="729450" y="1218550"/>
            <a:ext cx="7688700" cy="2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1240" dirty="0">
                <a:hlinkClick r:id="rId3"/>
              </a:rPr>
              <a:t>https://ms-bigdata.ru/</a:t>
            </a:r>
            <a:endParaRPr sz="1240" dirty="0"/>
          </a:p>
        </p:txBody>
      </p:sp>
      <p:sp>
        <p:nvSpPr>
          <p:cNvPr id="117" name="Google Shape;117;p18"/>
          <p:cNvSpPr txBox="1">
            <a:spLocks noGrp="1"/>
          </p:cNvSpPr>
          <p:nvPr>
            <p:ph type="body" idx="1"/>
          </p:nvPr>
        </p:nvSpPr>
        <p:spPr>
          <a:xfrm>
            <a:off x="729449" y="1505525"/>
            <a:ext cx="8140898" cy="31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indent="-311467">
              <a:lnSpc>
                <a:spcPct val="95000"/>
              </a:lnSpc>
              <a:buSzPts val="1305"/>
            </a:pPr>
            <a:r>
              <a:rPr lang="ru" sz="1305" dirty="0"/>
              <a:t>Конверсия 1000 контактов пилотного пакета в квалифицированные </a:t>
            </a:r>
            <a:r>
              <a:rPr lang="ru" sz="1305" dirty="0" smtClean="0"/>
              <a:t>лиды </a:t>
            </a:r>
            <a:r>
              <a:rPr lang="ru" sz="1305" dirty="0"/>
              <a:t>обычно </a:t>
            </a:r>
            <a:r>
              <a:rPr lang="ru" sz="1305" dirty="0" smtClean="0"/>
              <a:t>10-15%. </a:t>
            </a:r>
          </a:p>
          <a:p>
            <a:pPr indent="-311467">
              <a:lnSpc>
                <a:spcPct val="95000"/>
              </a:lnSpc>
              <a:buSzPts val="1305"/>
            </a:pPr>
            <a:r>
              <a:rPr lang="ru" sz="1305" dirty="0" smtClean="0"/>
              <a:t>Цена </a:t>
            </a:r>
            <a:r>
              <a:rPr lang="ru" sz="1305" dirty="0"/>
              <a:t>квалифицированного лида  </a:t>
            </a:r>
            <a:r>
              <a:rPr lang="en-US" sz="1305" dirty="0" smtClean="0"/>
              <a:t>~ </a:t>
            </a:r>
            <a:r>
              <a:rPr lang="ru" sz="1305" dirty="0" smtClean="0"/>
              <a:t>800...1200 </a:t>
            </a:r>
            <a:r>
              <a:rPr lang="ru" sz="1305" dirty="0"/>
              <a:t>р</a:t>
            </a:r>
            <a:r>
              <a:rPr lang="ru" sz="1305" dirty="0" smtClean="0"/>
              <a:t>.</a:t>
            </a:r>
          </a:p>
          <a:p>
            <a:pPr marL="145733" indent="0">
              <a:lnSpc>
                <a:spcPct val="95000"/>
              </a:lnSpc>
              <a:buSzPts val="1305"/>
              <a:buNone/>
            </a:pPr>
            <a:endParaRPr lang="ru-RU" sz="1305" dirty="0" smtClean="0"/>
          </a:p>
          <a:p>
            <a:pPr marL="145733" lvl="0" indent="0">
              <a:lnSpc>
                <a:spcPct val="95000"/>
              </a:lnSpc>
              <a:buSzPts val="1305"/>
              <a:buNone/>
            </a:pPr>
            <a:r>
              <a:rPr lang="ru" sz="1305" dirty="0" smtClean="0"/>
              <a:t>Итоговая </a:t>
            </a:r>
            <a:r>
              <a:rPr lang="ru" sz="1305" dirty="0"/>
              <a:t>конверсия 1000 контактов пилотного проекта в </a:t>
            </a:r>
            <a:r>
              <a:rPr lang="ru" sz="1305" dirty="0" smtClean="0"/>
              <a:t>договоры, </a:t>
            </a:r>
            <a:r>
              <a:rPr lang="ru" sz="1305" dirty="0" smtClean="0"/>
              <a:t>которую наблюдаем: </a:t>
            </a:r>
            <a:endParaRPr lang="ru" sz="1305" dirty="0"/>
          </a:p>
          <a:p>
            <a:pPr indent="-311467">
              <a:lnSpc>
                <a:spcPct val="95000"/>
              </a:lnSpc>
              <a:buSzPts val="1305"/>
            </a:pPr>
            <a:r>
              <a:rPr lang="ru-RU" sz="1305" dirty="0"/>
              <a:t>м</a:t>
            </a:r>
            <a:r>
              <a:rPr lang="ru" sz="1305" dirty="0"/>
              <a:t>инимум – </a:t>
            </a:r>
            <a:r>
              <a:rPr lang="ru" sz="1305" dirty="0" smtClean="0"/>
              <a:t>0</a:t>
            </a:r>
            <a:r>
              <a:rPr lang="ru" sz="1305" dirty="0" smtClean="0"/>
              <a:t>,4%, </a:t>
            </a:r>
            <a:r>
              <a:rPr lang="ru" sz="1305" dirty="0"/>
              <a:t>или </a:t>
            </a:r>
            <a:r>
              <a:rPr lang="ru" sz="1305" dirty="0"/>
              <a:t>4</a:t>
            </a:r>
            <a:r>
              <a:rPr lang="ru" sz="1305" dirty="0" smtClean="0"/>
              <a:t> договора на поставку оборудования 1,5 млн. руб. </a:t>
            </a:r>
            <a:r>
              <a:rPr lang="ru-RU" sz="1305" dirty="0"/>
              <a:t>в</a:t>
            </a:r>
            <a:r>
              <a:rPr lang="ru" sz="1305" dirty="0" smtClean="0"/>
              <a:t> среднем на 1 договор;  </a:t>
            </a:r>
            <a:endParaRPr lang="ru" sz="1305" dirty="0"/>
          </a:p>
          <a:p>
            <a:pPr indent="-311467">
              <a:lnSpc>
                <a:spcPct val="95000"/>
              </a:lnSpc>
              <a:buSzPts val="1305"/>
            </a:pPr>
            <a:r>
              <a:rPr lang="ru" sz="1305" dirty="0"/>
              <a:t>максимум </a:t>
            </a:r>
            <a:r>
              <a:rPr lang="ru" sz="1305" dirty="0" smtClean="0"/>
              <a:t>– </a:t>
            </a:r>
            <a:r>
              <a:rPr lang="ru" sz="1305" dirty="0" smtClean="0"/>
              <a:t>1,8%, </a:t>
            </a:r>
            <a:r>
              <a:rPr lang="ru" sz="1305" dirty="0"/>
              <a:t>или </a:t>
            </a:r>
            <a:r>
              <a:rPr lang="ru" sz="1305" dirty="0" smtClean="0"/>
              <a:t>18 </a:t>
            </a:r>
            <a:r>
              <a:rPr lang="ru" sz="1305" dirty="0"/>
              <a:t>договоров </a:t>
            </a:r>
            <a:r>
              <a:rPr lang="ru" sz="1305" dirty="0" smtClean="0"/>
              <a:t>на поставку в таком же бюджете заказа.</a:t>
            </a:r>
            <a:endParaRPr lang="ru" sz="1305" dirty="0"/>
          </a:p>
          <a:p>
            <a:pPr marL="145733" lvl="0" indent="0">
              <a:lnSpc>
                <a:spcPct val="95000"/>
              </a:lnSpc>
              <a:buSzPts val="1305"/>
              <a:buNone/>
            </a:pPr>
            <a:endParaRPr lang="ru" sz="1305" dirty="0"/>
          </a:p>
          <a:p>
            <a:pPr marL="145733" lvl="0" indent="0">
              <a:lnSpc>
                <a:spcPct val="95000"/>
              </a:lnSpc>
              <a:buSzPts val="1305"/>
              <a:buNone/>
            </a:pPr>
            <a:r>
              <a:rPr lang="ru" sz="1305" dirty="0" smtClean="0"/>
              <a:t>Затраты </a:t>
            </a:r>
            <a:r>
              <a:rPr lang="ru" sz="1305" dirty="0" smtClean="0"/>
              <a:t>на сервис лидогенерации всего </a:t>
            </a:r>
            <a:r>
              <a:rPr lang="ru" sz="1305" dirty="0" smtClean="0"/>
              <a:t>0</a:t>
            </a:r>
            <a:r>
              <a:rPr lang="ru" sz="1305" dirty="0" smtClean="0"/>
              <a:t>,46 - 2,1</a:t>
            </a:r>
            <a:r>
              <a:rPr lang="ru-RU" sz="1305" dirty="0" smtClean="0"/>
              <a:t> </a:t>
            </a:r>
            <a:r>
              <a:rPr lang="ru" sz="1305" dirty="0" smtClean="0"/>
              <a:t>% </a:t>
            </a:r>
            <a:r>
              <a:rPr lang="ru" sz="1305" dirty="0" smtClean="0"/>
              <a:t>от</a:t>
            </a:r>
            <a:r>
              <a:rPr lang="ru" sz="1305" dirty="0" smtClean="0"/>
              <a:t> </a:t>
            </a:r>
            <a:r>
              <a:rPr lang="ru" sz="1305" dirty="0" smtClean="0"/>
              <a:t>стоимости </a:t>
            </a:r>
            <a:r>
              <a:rPr lang="ru" sz="1305" dirty="0" smtClean="0"/>
              <a:t>оборудования. </a:t>
            </a:r>
            <a:endParaRPr lang="ru" sz="1305" dirty="0" smtClean="0"/>
          </a:p>
          <a:p>
            <a:pPr marL="145733" lvl="0" indent="0">
              <a:lnSpc>
                <a:spcPct val="95000"/>
              </a:lnSpc>
              <a:buSzPts val="1305"/>
              <a:buNone/>
            </a:pPr>
            <a:endParaRPr lang="ru" sz="1305" dirty="0"/>
          </a:p>
          <a:p>
            <a:pPr marL="431483" indent="-285750">
              <a:lnSpc>
                <a:spcPct val="95000"/>
              </a:lnSpc>
              <a:buSzPts val="1305"/>
            </a:pPr>
            <a:r>
              <a:rPr lang="ru" sz="1305" dirty="0" smtClean="0"/>
              <a:t>Это возможно потому, что </a:t>
            </a:r>
            <a:r>
              <a:rPr lang="ru-RU" sz="1305" dirty="0" smtClean="0"/>
              <a:t>определяем контакты</a:t>
            </a:r>
            <a:r>
              <a:rPr lang="ru-RU" sz="1305" dirty="0"/>
              <a:t> людей, которые </a:t>
            </a:r>
            <a:r>
              <a:rPr lang="ru-RU" sz="1305" dirty="0" smtClean="0"/>
              <a:t>интересуются </a:t>
            </a:r>
            <a:r>
              <a:rPr lang="ru-RU" sz="1305" dirty="0" smtClean="0"/>
              <a:t>оборудованием вашего сегмента прямо сейчас. </a:t>
            </a:r>
            <a:r>
              <a:rPr lang="ru-RU" sz="1305" dirty="0" smtClean="0"/>
              <a:t>И </a:t>
            </a:r>
            <a:r>
              <a:rPr lang="ru-RU" sz="1305" dirty="0" err="1"/>
              <a:t>колл</a:t>
            </a:r>
            <a:r>
              <a:rPr lang="ru-RU" sz="1305" dirty="0"/>
              <a:t> </a:t>
            </a:r>
            <a:r>
              <a:rPr lang="ru-RU" sz="1305" dirty="0" smtClean="0"/>
              <a:t>центр, уточняя их</a:t>
            </a:r>
            <a:r>
              <a:rPr lang="ru-RU" sz="1305" dirty="0"/>
              <a:t> потребность</a:t>
            </a:r>
            <a:r>
              <a:rPr lang="ru-RU" sz="1305" dirty="0" smtClean="0"/>
              <a:t>,</a:t>
            </a:r>
            <a:r>
              <a:rPr lang="en-US" sz="1305" dirty="0" smtClean="0"/>
              <a:t> </a:t>
            </a:r>
            <a:r>
              <a:rPr lang="ru-RU" sz="1305" dirty="0" smtClean="0"/>
              <a:t>разогревает</a:t>
            </a:r>
            <a:r>
              <a:rPr lang="ru-RU" sz="1305" dirty="0" smtClean="0"/>
              <a:t> </a:t>
            </a:r>
            <a:r>
              <a:rPr lang="ru-RU" sz="1305" dirty="0" smtClean="0"/>
              <a:t>интерес клиента к </a:t>
            </a:r>
            <a:r>
              <a:rPr lang="ru-RU" sz="1305" dirty="0" smtClean="0"/>
              <a:t>заказу </a:t>
            </a:r>
            <a:r>
              <a:rPr lang="ru-RU" sz="1305" dirty="0" smtClean="0"/>
              <a:t>у </a:t>
            </a:r>
            <a:r>
              <a:rPr lang="ru-RU" sz="1305" dirty="0" smtClean="0"/>
              <a:t>вас</a:t>
            </a:r>
            <a:r>
              <a:rPr lang="ru-RU" sz="1305" dirty="0" smtClean="0"/>
              <a:t>.</a:t>
            </a:r>
            <a:endParaRPr lang="ru-RU" sz="1305" dirty="0" smtClean="0"/>
          </a:p>
          <a:p>
            <a:pPr marL="431483" indent="-285750">
              <a:lnSpc>
                <a:spcPct val="95000"/>
              </a:lnSpc>
              <a:buSzPts val="1305"/>
            </a:pPr>
            <a:endParaRPr lang="ru-RU" sz="1305" dirty="0"/>
          </a:p>
          <a:p>
            <a:pPr marL="431483" indent="-285750">
              <a:lnSpc>
                <a:spcPct val="95000"/>
              </a:lnSpc>
              <a:buSzPts val="1305"/>
            </a:pPr>
            <a:r>
              <a:rPr lang="ru-RU" sz="1305" dirty="0"/>
              <a:t>К</a:t>
            </a:r>
            <a:r>
              <a:rPr lang="ru-RU" sz="1305" dirty="0" smtClean="0"/>
              <a:t>оличество генерируемых целевых клиентов </a:t>
            </a:r>
            <a:r>
              <a:rPr lang="ru-RU" sz="1305" dirty="0"/>
              <a:t>можно сделать </a:t>
            </a:r>
            <a:r>
              <a:rPr lang="ru-RU" sz="1305" dirty="0" smtClean="0"/>
              <a:t>максимально допустимым </a:t>
            </a:r>
            <a:r>
              <a:rPr lang="ru-RU" sz="1305" dirty="0"/>
              <a:t>—  до полной загрузки компании клиентами, за счет большего количества </a:t>
            </a:r>
            <a:r>
              <a:rPr lang="ru-RU" sz="1305" b="1" dirty="0"/>
              <a:t>источников потенциальных клиентов.</a:t>
            </a:r>
            <a:r>
              <a:rPr lang="ru-RU" sz="1305" dirty="0"/>
              <a:t> 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endParaRPr sz="130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729450" y="1218550"/>
            <a:ext cx="7688700" cy="2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1240" dirty="0">
                <a:hlinkClick r:id="rId3"/>
              </a:rPr>
              <a:t>https://ms-bigdata.ru/</a:t>
            </a:r>
            <a:endParaRPr sz="1240" dirty="0"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>
            <a:off x="729449" y="1505525"/>
            <a:ext cx="8067915" cy="315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95000"/>
              </a:lnSpc>
              <a:spcBef>
                <a:spcPts val="1200"/>
              </a:spcBef>
              <a:buSzPts val="935"/>
              <a:buNone/>
            </a:pPr>
            <a:r>
              <a:rPr lang="ru" sz="1305" dirty="0" smtClean="0"/>
              <a:t>Для </a:t>
            </a:r>
            <a:r>
              <a:rPr lang="ru" sz="1305" dirty="0"/>
              <a:t>примера - </a:t>
            </a:r>
            <a:r>
              <a:rPr lang="ru" sz="1305" dirty="0" smtClean="0"/>
              <a:t>показатели проекта генерации целевых клиентов </a:t>
            </a:r>
            <a:r>
              <a:rPr lang="ru" sz="1305" dirty="0" smtClean="0"/>
              <a:t>компании по производству и поставке оборудования </a:t>
            </a:r>
            <a:r>
              <a:rPr lang="ru-RU" sz="1305" dirty="0"/>
              <a:t>для любого </a:t>
            </a:r>
            <a:r>
              <a:rPr lang="ru-RU" sz="1305" dirty="0" smtClean="0"/>
              <a:t>производства полимерной отрасли</a:t>
            </a:r>
            <a:r>
              <a:rPr lang="ru" sz="1305" dirty="0" smtClean="0"/>
              <a:t>. 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Проекту </a:t>
            </a:r>
            <a:r>
              <a:rPr lang="ru" sz="1305" dirty="0" smtClean="0"/>
              <a:t>7 недель</a:t>
            </a:r>
            <a:r>
              <a:rPr lang="ru" sz="1305" dirty="0" smtClean="0"/>
              <a:t>. </a:t>
            </a:r>
            <a:r>
              <a:rPr lang="ru" sz="1305" dirty="0" smtClean="0"/>
              <a:t>Определили и проработали колл центром </a:t>
            </a:r>
            <a:r>
              <a:rPr lang="ru" sz="1305" dirty="0" smtClean="0"/>
              <a:t>1150 </a:t>
            </a:r>
            <a:r>
              <a:rPr lang="ru" sz="1305" dirty="0" smtClean="0"/>
              <a:t>контактов потенциальных клиентов. </a:t>
            </a:r>
            <a:endParaRPr sz="1305" dirty="0"/>
          </a:p>
          <a:p>
            <a:pPr marL="0" lvl="0" indent="0">
              <a:lnSpc>
                <a:spcPct val="95000"/>
              </a:lnSpc>
              <a:spcBef>
                <a:spcPts val="1200"/>
              </a:spcBef>
              <a:buSzPts val="935"/>
              <a:buNone/>
            </a:pPr>
            <a:r>
              <a:rPr lang="ru-RU" sz="1305" dirty="0"/>
              <a:t>Проект </a:t>
            </a:r>
            <a:r>
              <a:rPr lang="ru-RU" sz="1305" dirty="0" smtClean="0"/>
              <a:t>запустили </a:t>
            </a:r>
            <a:r>
              <a:rPr lang="ru-RU" sz="1305" dirty="0"/>
              <a:t>на </a:t>
            </a:r>
            <a:r>
              <a:rPr lang="ru-RU" sz="1305" dirty="0" smtClean="0"/>
              <a:t>пилотном пакете генерации </a:t>
            </a:r>
            <a:r>
              <a:rPr lang="ru-RU" sz="1305" dirty="0" smtClean="0"/>
              <a:t>1</a:t>
            </a:r>
            <a:r>
              <a:rPr lang="ru-RU" sz="1305" dirty="0" smtClean="0"/>
              <a:t>000 </a:t>
            </a:r>
            <a:r>
              <a:rPr lang="ru-RU" sz="1305" dirty="0"/>
              <a:t>контактов </a:t>
            </a:r>
            <a:r>
              <a:rPr lang="ru-RU" sz="1305" dirty="0" smtClean="0"/>
              <a:t>потенциальных клиентов (</a:t>
            </a:r>
            <a:r>
              <a:rPr lang="ru-RU" sz="1305" dirty="0" smtClean="0"/>
              <a:t>125 т.</a:t>
            </a:r>
            <a:r>
              <a:rPr lang="ru-RU" sz="1305" dirty="0" smtClean="0"/>
              <a:t> </a:t>
            </a:r>
            <a:r>
              <a:rPr lang="ru-RU" sz="1305" dirty="0"/>
              <a:t>р</a:t>
            </a:r>
            <a:r>
              <a:rPr lang="ru-RU" sz="1305" dirty="0" smtClean="0"/>
              <a:t>.) </a:t>
            </a:r>
            <a:r>
              <a:rPr lang="ru" sz="1305" dirty="0" smtClean="0"/>
              <a:t>Подключили </a:t>
            </a:r>
            <a:r>
              <a:rPr lang="ru" sz="1305" dirty="0"/>
              <a:t>в проект </a:t>
            </a:r>
            <a:r>
              <a:rPr lang="ru" sz="1305" dirty="0" smtClean="0"/>
              <a:t>источники данных - сайты и телефонные номера конкурентов </a:t>
            </a:r>
            <a:r>
              <a:rPr lang="ru" sz="1305" dirty="0" smtClean="0"/>
              <a:t>по всей России, </a:t>
            </a:r>
            <a:r>
              <a:rPr lang="ru" sz="1305" dirty="0" smtClean="0"/>
              <a:t>как прямых так и косвенных.  </a:t>
            </a:r>
            <a:r>
              <a:rPr lang="ru" sz="1305" dirty="0" smtClean="0"/>
              <a:t>Сейчас проект продолжается на следующем пакете генерации целевых клиентов. </a:t>
            </a:r>
            <a:endParaRPr lang="ru" sz="1305" dirty="0" smtClean="0"/>
          </a:p>
          <a:p>
            <a:pPr marL="0" lvl="0" indent="0">
              <a:lnSpc>
                <a:spcPct val="95000"/>
              </a:lnSpc>
              <a:spcBef>
                <a:spcPts val="1200"/>
              </a:spcBef>
              <a:buSzPts val="935"/>
              <a:buNone/>
            </a:pPr>
            <a:r>
              <a:rPr lang="ru" sz="1305" dirty="0" smtClean="0"/>
              <a:t>Определили лучшие по конверсии источники потенциальных клиентов. Ежедневно  контролируем показатели конверсии и улучшаем проект. </a:t>
            </a:r>
            <a:r>
              <a:rPr lang="ru-RU" sz="1305" b="1" dirty="0" smtClean="0"/>
              <a:t>Промежуточные итоги проекта:</a:t>
            </a:r>
            <a:endParaRPr lang="ru" sz="1305" dirty="0" smtClean="0"/>
          </a:p>
          <a:p>
            <a:pPr indent="-311467">
              <a:lnSpc>
                <a:spcPct val="95000"/>
              </a:lnSpc>
              <a:buSzPts val="1305"/>
            </a:pPr>
            <a:endParaRPr lang="ru" sz="1305" dirty="0" smtClean="0"/>
          </a:p>
          <a:p>
            <a:pPr indent="-311467">
              <a:lnSpc>
                <a:spcPct val="95000"/>
              </a:lnSpc>
              <a:buSzPts val="1305"/>
            </a:pPr>
            <a:r>
              <a:rPr lang="ru" sz="1305" dirty="0" smtClean="0"/>
              <a:t>Передали </a:t>
            </a:r>
            <a:r>
              <a:rPr lang="ru" sz="1305" dirty="0"/>
              <a:t>заказчику </a:t>
            </a:r>
            <a:r>
              <a:rPr lang="ru" sz="1305" dirty="0" smtClean="0"/>
              <a:t>за </a:t>
            </a:r>
            <a:r>
              <a:rPr lang="ru" sz="1305" dirty="0" smtClean="0"/>
              <a:t>7 недель  189 квалифицированных  клиентов  </a:t>
            </a:r>
            <a:r>
              <a:rPr lang="ru" sz="1305" dirty="0"/>
              <a:t>- </a:t>
            </a:r>
            <a:r>
              <a:rPr lang="ru" sz="1305" dirty="0" smtClean="0"/>
              <a:t>16% </a:t>
            </a:r>
            <a:r>
              <a:rPr lang="ru" sz="1305" dirty="0"/>
              <a:t>от </a:t>
            </a:r>
            <a:r>
              <a:rPr lang="ru" sz="1305" dirty="0" smtClean="0"/>
              <a:t>1.150 </a:t>
            </a:r>
            <a:r>
              <a:rPr lang="ru" sz="1305" dirty="0" smtClean="0"/>
              <a:t>контактов, </a:t>
            </a:r>
            <a:endParaRPr lang="ru" sz="1305" dirty="0"/>
          </a:p>
          <a:p>
            <a:pPr marL="145733" indent="0">
              <a:lnSpc>
                <a:spcPct val="95000"/>
              </a:lnSpc>
              <a:buSzPts val="1305"/>
              <a:buNone/>
            </a:pPr>
            <a:r>
              <a:rPr lang="ru-RU" sz="1305" dirty="0"/>
              <a:t> </a:t>
            </a:r>
            <a:r>
              <a:rPr lang="ru-RU" sz="1305" dirty="0" smtClean="0"/>
              <a:t>         </a:t>
            </a:r>
            <a:r>
              <a:rPr lang="ru-RU" sz="1305" dirty="0" smtClean="0"/>
              <a:t>(стоимость квалифицированного </a:t>
            </a:r>
            <a:r>
              <a:rPr lang="ru-RU" sz="1305" dirty="0" err="1" smtClean="0"/>
              <a:t>лида</a:t>
            </a:r>
            <a:r>
              <a:rPr lang="ru-RU" sz="1305" dirty="0" smtClean="0"/>
              <a:t> составила 758 р</a:t>
            </a:r>
            <a:r>
              <a:rPr lang="ru-RU" sz="1305" dirty="0" smtClean="0"/>
              <a:t>./</a:t>
            </a:r>
            <a:r>
              <a:rPr lang="ru-RU" sz="1305" dirty="0" err="1" smtClean="0"/>
              <a:t>лид</a:t>
            </a:r>
            <a:r>
              <a:rPr lang="ru-RU" sz="1305" dirty="0" smtClean="0"/>
              <a:t>).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 smtClean="0"/>
              <a:t>Из 189 переданных клиентов </a:t>
            </a:r>
            <a:r>
              <a:rPr lang="ru" sz="1305" b="1" dirty="0" smtClean="0"/>
              <a:t>4</a:t>
            </a:r>
            <a:r>
              <a:rPr lang="ru" sz="1305" dirty="0" smtClean="0"/>
              <a:t> уже </a:t>
            </a:r>
            <a:r>
              <a:rPr lang="ru" sz="1305" dirty="0" smtClean="0"/>
              <a:t>подписали </a:t>
            </a:r>
            <a:r>
              <a:rPr lang="ru" sz="1305" dirty="0" smtClean="0"/>
              <a:t>договора </a:t>
            </a:r>
            <a:r>
              <a:rPr lang="ru" sz="1305" dirty="0" smtClean="0"/>
              <a:t>производства и поставки оборудования. 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endParaRPr sz="130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>
            <a:spLocks noGrp="1"/>
          </p:cNvSpPr>
          <p:nvPr>
            <p:ph type="title"/>
          </p:nvPr>
        </p:nvSpPr>
        <p:spPr>
          <a:xfrm>
            <a:off x="729450" y="1284775"/>
            <a:ext cx="7688700" cy="49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140"/>
              <a:t>Этапы запуска проекта генерации целевых клиентов </a:t>
            </a:r>
            <a:endParaRPr sz="2140"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1"/>
          </p:nvPr>
        </p:nvSpPr>
        <p:spPr>
          <a:xfrm>
            <a:off x="729450" y="1843275"/>
            <a:ext cx="7688700" cy="28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ru" sz="1305" dirty="0"/>
              <a:t>Этап №1. Брифинг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Кто ваша целевая </a:t>
            </a:r>
            <a:r>
              <a:rPr lang="ru" sz="1305" dirty="0" smtClean="0"/>
              <a:t>аудитория и </a:t>
            </a:r>
            <a:r>
              <a:rPr lang="ru" sz="1305" dirty="0"/>
              <a:t>где </a:t>
            </a:r>
            <a:r>
              <a:rPr lang="ru" sz="1305" dirty="0" smtClean="0"/>
              <a:t>заказывают оборудование вашего сегмента рынка.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Какая у вас воронка продаж.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Сколько </a:t>
            </a:r>
            <a:r>
              <a:rPr lang="ru" sz="1305" dirty="0" smtClean="0"/>
              <a:t>новых </a:t>
            </a:r>
            <a:r>
              <a:rPr lang="ru" sz="1305" dirty="0"/>
              <a:t>клиентов готовы обрабатывать ежедневно (Мы можем настроить </a:t>
            </a:r>
            <a:r>
              <a:rPr lang="ru" sz="1305" dirty="0" smtClean="0"/>
              <a:t>систему так, </a:t>
            </a:r>
            <a:r>
              <a:rPr lang="ru" sz="1305" dirty="0"/>
              <a:t>что в день вы получали то количество </a:t>
            </a:r>
            <a:r>
              <a:rPr lang="ru" sz="1305" dirty="0" smtClean="0"/>
              <a:t>клиентов</a:t>
            </a:r>
            <a:r>
              <a:rPr lang="ru" sz="1305" dirty="0"/>
              <a:t>, которое можете обработать).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ru" sz="1305" dirty="0"/>
              <a:t>Этап №2. Заключение договора.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Заключаем </a:t>
            </a:r>
            <a:r>
              <a:rPr lang="ru" sz="1305" dirty="0" smtClean="0"/>
              <a:t>договор.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Формируем первоначальный список сайтов, посетителей которых вы хотите собирать.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Список телефонных номеров, на которые звонят ваши потенциальные клиенты.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endParaRPr sz="130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title"/>
          </p:nvPr>
        </p:nvSpPr>
        <p:spPr>
          <a:xfrm>
            <a:off x="729450" y="1284775"/>
            <a:ext cx="7688700" cy="49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140"/>
              <a:t>Этапы запуска проекта генерации целевых клиентов </a:t>
            </a:r>
            <a:endParaRPr sz="2140"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1"/>
          </p:nvPr>
        </p:nvSpPr>
        <p:spPr>
          <a:xfrm>
            <a:off x="729450" y="2079475"/>
            <a:ext cx="7688700" cy="258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ru" sz="1305" dirty="0"/>
              <a:t>Этап №3. Подготовка сценария общения с клиентами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Мы запустили уже множество проектов и точно знаем как звонить тем, кто интересовался товарами/услугами в интернете, </a:t>
            </a:r>
            <a:r>
              <a:rPr lang="ru" sz="1305" dirty="0" smtClean="0"/>
              <a:t>по телефону, но </a:t>
            </a:r>
            <a:r>
              <a:rPr lang="ru" sz="1305" dirty="0"/>
              <a:t>не оставлял заявку конкретно в Вашу компанию.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lang="ru" sz="1305" dirty="0"/>
              <a:t>Этап №4. Начало предоставления контактов потенциальных клиентов.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В среднем, мы начинаем поставлять данные через 2 дня после оплаты. 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Эти данные попадают в CRM-систему и дальше обрабатываются колл центром.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endParaRPr sz="130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>
            <a:spLocks noGrp="1"/>
          </p:cNvSpPr>
          <p:nvPr>
            <p:ph type="title"/>
          </p:nvPr>
        </p:nvSpPr>
        <p:spPr>
          <a:xfrm>
            <a:off x="729450" y="1284775"/>
            <a:ext cx="7688700" cy="49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" sz="2140"/>
              <a:t>Этапы запуска проекта генерации целевых клиентов </a:t>
            </a:r>
            <a:endParaRPr sz="2140"/>
          </a:p>
        </p:txBody>
      </p:sp>
      <p:sp>
        <p:nvSpPr>
          <p:cNvPr id="147" name="Google Shape;147;p23"/>
          <p:cNvSpPr txBox="1">
            <a:spLocks noGrp="1"/>
          </p:cNvSpPr>
          <p:nvPr>
            <p:ph type="body" idx="1"/>
          </p:nvPr>
        </p:nvSpPr>
        <p:spPr>
          <a:xfrm>
            <a:off x="729450" y="2079475"/>
            <a:ext cx="7688700" cy="258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ru" sz="1305" dirty="0"/>
              <a:t>Этап №5. Оперативный обмен обратной связью и корректировки.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На этом этапе важно передавать информацию - как именно у Вас складывается общение с квалифицированными клиентами, которых передали Вам в рамках проекта, чтобы корректировать источники контактов потенциальных клиентов и повышать конверсию в сделки.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После проработки первых 100 контактов и подсчета конверсий в квалифицированный лид, производится корректировка скрипта.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После проработки </a:t>
            </a:r>
            <a:r>
              <a:rPr lang="ru" sz="1305" dirty="0" smtClean="0"/>
              <a:t>200 </a:t>
            </a:r>
            <a:r>
              <a:rPr lang="ru" sz="1305" dirty="0"/>
              <a:t>контактов проводится анализ показателей и перенастройка генерации из источников данных - телефонов и сайтов конкурентов.</a:t>
            </a:r>
            <a:endParaRPr sz="1305" dirty="0"/>
          </a:p>
          <a:p>
            <a:pPr marL="457200" lvl="0" indent="-311467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305"/>
              <a:buChar char="●"/>
            </a:pPr>
            <a:r>
              <a:rPr lang="ru" sz="1305" dirty="0"/>
              <a:t>В </a:t>
            </a:r>
            <a:r>
              <a:rPr lang="ru" sz="1305" dirty="0" smtClean="0"/>
              <a:t>дальнейшем постоянно проводится оптимизация </a:t>
            </a:r>
            <a:r>
              <a:rPr lang="ru" sz="1305" dirty="0"/>
              <a:t>проекта - подстройка по текущим показателям и корректировка источников </a:t>
            </a:r>
            <a:r>
              <a:rPr lang="ru" sz="1305" dirty="0" smtClean="0"/>
              <a:t>данных. </a:t>
            </a: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endParaRPr sz="1305" dirty="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endParaRPr sz="130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1316</Words>
  <Application>Microsoft Office PowerPoint</Application>
  <PresentationFormat>Экран (16:9)</PresentationFormat>
  <Paragraphs>120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Raleway</vt:lpstr>
      <vt:lpstr>Arial</vt:lpstr>
      <vt:lpstr>Lato</vt:lpstr>
      <vt:lpstr>Streamline</vt:lpstr>
      <vt:lpstr>Помогаем бизнесу увеличивать продажи </vt:lpstr>
      <vt:lpstr>IT компания MS-BIGDATA</vt:lpstr>
      <vt:lpstr>https://ms-bigdata.ru/</vt:lpstr>
      <vt:lpstr>https://ms-bigdata.ru/</vt:lpstr>
      <vt:lpstr>https://ms-bigdata.ru/</vt:lpstr>
      <vt:lpstr>https://ms-bigdata.ru/</vt:lpstr>
      <vt:lpstr>Этапы запуска проекта генерации целевых клиентов </vt:lpstr>
      <vt:lpstr>Этапы запуска проекта генерации целевых клиентов </vt:lpstr>
      <vt:lpstr>Этапы запуска проекта генерации целевых клиентов </vt:lpstr>
      <vt:lpstr>Наш сервис рекомендован к использованию Минцифры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Помогаем бизнесу увеличивать продажи</dc:title>
  <dc:creator>Alex</dc:creator>
  <cp:lastModifiedBy>Alex Proskurin</cp:lastModifiedBy>
  <cp:revision>76</cp:revision>
  <dcterms:modified xsi:type="dcterms:W3CDTF">2023-12-19T12:38:16Z</dcterms:modified>
</cp:coreProperties>
</file>