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44" r:id="rId2"/>
    <p:sldMasterId id="2147483756" r:id="rId3"/>
  </p:sldMasterIdLst>
  <p:notesMasterIdLst>
    <p:notesMasterId r:id="rId20"/>
  </p:notesMasterIdLst>
  <p:sldIdLst>
    <p:sldId id="380" r:id="rId4"/>
    <p:sldId id="258" r:id="rId5"/>
    <p:sldId id="363" r:id="rId6"/>
    <p:sldId id="383" r:id="rId7"/>
    <p:sldId id="384" r:id="rId8"/>
    <p:sldId id="378" r:id="rId9"/>
    <p:sldId id="385" r:id="rId10"/>
    <p:sldId id="392" r:id="rId11"/>
    <p:sldId id="391" r:id="rId12"/>
    <p:sldId id="366" r:id="rId13"/>
    <p:sldId id="322" r:id="rId14"/>
    <p:sldId id="357" r:id="rId15"/>
    <p:sldId id="386" r:id="rId16"/>
    <p:sldId id="387" r:id="rId17"/>
    <p:sldId id="375" r:id="rId18"/>
    <p:sldId id="389" r:id="rId19"/>
  </p:sldIdLst>
  <p:sldSz cx="10691813" cy="64801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850" userDrawn="1">
          <p15:clr>
            <a:srgbClr val="A4A3A4"/>
          </p15:clr>
        </p15:guide>
        <p15:guide id="3" pos="37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имма Кольцова" initials="" lastIdx="1" clrIdx="0"/>
  <p:cmAuthor id="1" name="Alexandr Kolyaskin" initials="" lastIdx="5" clrIdx="1"/>
  <p:cmAuthor id="2" name="Vagner Ilya" initials="" lastIdx="6" clrIdx="2"/>
  <p:cmAuthor id="3" name="Anastasia Vinogradova" initials="" lastIdx="3" clrIdx="3"/>
  <p:cmAuthor id="4" name="Tatiyana Vorotilova" initials="TV" lastIdx="8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FCBA"/>
    <a:srgbClr val="B6D9FC"/>
    <a:srgbClr val="F79023"/>
    <a:srgbClr val="B6D9FF"/>
    <a:srgbClr val="1D92C5"/>
    <a:srgbClr val="006489"/>
    <a:srgbClr val="3AA893"/>
    <a:srgbClr val="E1F2FC"/>
    <a:srgbClr val="8DD2F4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82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528" y="66"/>
      </p:cViewPr>
      <p:guideLst>
        <p:guide orient="horz" pos="2041"/>
        <p:guide pos="850"/>
        <p:guide pos="37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00075" y="685800"/>
            <a:ext cx="56578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965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8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61053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09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449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434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1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3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A396685-0E4B-4016-AFAE-6AA1C9A657C1}" type="slidenum">
              <a:rPr kumimoji="0" lang="ru-RU" sz="1683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86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85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769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714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4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A396685-0E4B-4016-AFAE-6AA1C9A657C1}" type="slidenum">
              <a:rPr kumimoji="0" lang="ru-RU" sz="1683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31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96685-0E4B-4016-AFAE-6AA1C9A657C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27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1060529"/>
            <a:ext cx="8018860" cy="2256061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403592"/>
            <a:ext cx="8018860" cy="1564542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1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52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345009"/>
            <a:ext cx="2305422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345009"/>
            <a:ext cx="6782619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0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1060529"/>
            <a:ext cx="8018860" cy="2256061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403592"/>
            <a:ext cx="8018860" cy="1564542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5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9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3" y="1615545"/>
            <a:ext cx="9221689" cy="2695572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3" y="4336618"/>
            <a:ext cx="9221689" cy="141753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02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1725046"/>
            <a:ext cx="4544021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1725046"/>
            <a:ext cx="4544021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12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345010"/>
            <a:ext cx="9221689" cy="1252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588543"/>
            <a:ext cx="4523138" cy="77852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367064"/>
            <a:ext cx="4523138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588543"/>
            <a:ext cx="4545413" cy="77852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367064"/>
            <a:ext cx="4545413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48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99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68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2012"/>
            <a:ext cx="3448388" cy="1512041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933026"/>
            <a:ext cx="5412730" cy="4605124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44052"/>
            <a:ext cx="3448388" cy="3601598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22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2012"/>
            <a:ext cx="3448388" cy="1512041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933026"/>
            <a:ext cx="5412730" cy="4605124"/>
          </a:xfrm>
        </p:spPr>
        <p:txBody>
          <a:bodyPr anchor="t"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44052"/>
            <a:ext cx="3448388" cy="3601598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6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22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345009"/>
            <a:ext cx="2305422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345009"/>
            <a:ext cx="6782619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717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1060529"/>
            <a:ext cx="8018860" cy="2256061"/>
          </a:xfrm>
        </p:spPr>
        <p:txBody>
          <a:bodyPr anchor="b"/>
          <a:lstStyle>
            <a:lvl1pPr algn="ctr">
              <a:defRPr sz="525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403592"/>
            <a:ext cx="8018860" cy="1564542"/>
          </a:xfrm>
        </p:spPr>
        <p:txBody>
          <a:bodyPr/>
          <a:lstStyle>
            <a:lvl1pPr marL="0" indent="0" algn="ctr">
              <a:buNone/>
              <a:defRPr sz="2102"/>
            </a:lvl1pPr>
            <a:lvl2pPr marL="400443" indent="0" algn="ctr">
              <a:buNone/>
              <a:defRPr sz="1751"/>
            </a:lvl2pPr>
            <a:lvl3pPr marL="800886" indent="0" algn="ctr">
              <a:buNone/>
              <a:defRPr sz="1576"/>
            </a:lvl3pPr>
            <a:lvl4pPr marL="1201329" indent="0" algn="ctr">
              <a:buNone/>
              <a:defRPr sz="1400"/>
            </a:lvl4pPr>
            <a:lvl5pPr marL="1601773" indent="0" algn="ctr">
              <a:buNone/>
              <a:defRPr sz="1400"/>
            </a:lvl5pPr>
            <a:lvl6pPr marL="2002215" indent="0" algn="ctr">
              <a:buNone/>
              <a:defRPr sz="1400"/>
            </a:lvl6pPr>
            <a:lvl7pPr marL="2402659" indent="0" algn="ctr">
              <a:buNone/>
              <a:defRPr sz="1400"/>
            </a:lvl7pPr>
            <a:lvl8pPr marL="2803104" indent="0" algn="ctr">
              <a:buNone/>
              <a:defRPr sz="1400"/>
            </a:lvl8pPr>
            <a:lvl9pPr marL="3203547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71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16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5" y="1615545"/>
            <a:ext cx="9221689" cy="2695572"/>
          </a:xfrm>
        </p:spPr>
        <p:txBody>
          <a:bodyPr anchor="b"/>
          <a:lstStyle>
            <a:lvl1pPr>
              <a:defRPr sz="525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5" y="4336621"/>
            <a:ext cx="9221689" cy="1417538"/>
          </a:xfrm>
        </p:spPr>
        <p:txBody>
          <a:bodyPr/>
          <a:lstStyle>
            <a:lvl1pPr marL="0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1pPr>
            <a:lvl2pPr marL="400443" indent="0">
              <a:buNone/>
              <a:defRPr sz="1751">
                <a:solidFill>
                  <a:schemeClr val="tx1">
                    <a:tint val="75000"/>
                  </a:schemeClr>
                </a:solidFill>
              </a:defRPr>
            </a:lvl2pPr>
            <a:lvl3pPr marL="800886" indent="0">
              <a:buNone/>
              <a:defRPr sz="1576">
                <a:solidFill>
                  <a:schemeClr val="tx1">
                    <a:tint val="75000"/>
                  </a:schemeClr>
                </a:solidFill>
              </a:defRPr>
            </a:lvl3pPr>
            <a:lvl4pPr marL="1201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01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022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02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03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03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09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6" y="1725049"/>
            <a:ext cx="4544021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4" y="1725049"/>
            <a:ext cx="4544021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720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7" y="345010"/>
            <a:ext cx="9221689" cy="1252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9" y="1588543"/>
            <a:ext cx="4523138" cy="778521"/>
          </a:xfrm>
        </p:spPr>
        <p:txBody>
          <a:bodyPr anchor="b"/>
          <a:lstStyle>
            <a:lvl1pPr marL="0" indent="0">
              <a:buNone/>
              <a:defRPr sz="2102" b="1"/>
            </a:lvl1pPr>
            <a:lvl2pPr marL="400443" indent="0">
              <a:buNone/>
              <a:defRPr sz="1751" b="1"/>
            </a:lvl2pPr>
            <a:lvl3pPr marL="800886" indent="0">
              <a:buNone/>
              <a:defRPr sz="1576" b="1"/>
            </a:lvl3pPr>
            <a:lvl4pPr marL="1201329" indent="0">
              <a:buNone/>
              <a:defRPr sz="1400" b="1"/>
            </a:lvl4pPr>
            <a:lvl5pPr marL="1601773" indent="0">
              <a:buNone/>
              <a:defRPr sz="1400" b="1"/>
            </a:lvl5pPr>
            <a:lvl6pPr marL="2002215" indent="0">
              <a:buNone/>
              <a:defRPr sz="1400" b="1"/>
            </a:lvl6pPr>
            <a:lvl7pPr marL="2402659" indent="0">
              <a:buNone/>
              <a:defRPr sz="1400" b="1"/>
            </a:lvl7pPr>
            <a:lvl8pPr marL="2803104" indent="0">
              <a:buNone/>
              <a:defRPr sz="1400" b="1"/>
            </a:lvl8pPr>
            <a:lvl9pPr marL="320354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9" y="2367064"/>
            <a:ext cx="4523138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2" y="1588543"/>
            <a:ext cx="4545413" cy="778521"/>
          </a:xfrm>
        </p:spPr>
        <p:txBody>
          <a:bodyPr anchor="b"/>
          <a:lstStyle>
            <a:lvl1pPr marL="0" indent="0">
              <a:buNone/>
              <a:defRPr sz="2102" b="1"/>
            </a:lvl1pPr>
            <a:lvl2pPr marL="400443" indent="0">
              <a:buNone/>
              <a:defRPr sz="1751" b="1"/>
            </a:lvl2pPr>
            <a:lvl3pPr marL="800886" indent="0">
              <a:buNone/>
              <a:defRPr sz="1576" b="1"/>
            </a:lvl3pPr>
            <a:lvl4pPr marL="1201329" indent="0">
              <a:buNone/>
              <a:defRPr sz="1400" b="1"/>
            </a:lvl4pPr>
            <a:lvl5pPr marL="1601773" indent="0">
              <a:buNone/>
              <a:defRPr sz="1400" b="1"/>
            </a:lvl5pPr>
            <a:lvl6pPr marL="2002215" indent="0">
              <a:buNone/>
              <a:defRPr sz="1400" b="1"/>
            </a:lvl6pPr>
            <a:lvl7pPr marL="2402659" indent="0">
              <a:buNone/>
              <a:defRPr sz="1400" b="1"/>
            </a:lvl7pPr>
            <a:lvl8pPr marL="2803104" indent="0">
              <a:buNone/>
              <a:defRPr sz="1400" b="1"/>
            </a:lvl8pPr>
            <a:lvl9pPr marL="320354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2" y="2367064"/>
            <a:ext cx="4545413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81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98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52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3" y="1615545"/>
            <a:ext cx="9221689" cy="2695572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3" y="4336618"/>
            <a:ext cx="9221689" cy="141753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33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2012"/>
            <a:ext cx="3448388" cy="1512041"/>
          </a:xfrm>
        </p:spPr>
        <p:txBody>
          <a:bodyPr anchor="b"/>
          <a:lstStyle>
            <a:lvl1pPr>
              <a:defRPr sz="280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5" y="933026"/>
            <a:ext cx="5412730" cy="4605124"/>
          </a:xfrm>
        </p:spPr>
        <p:txBody>
          <a:bodyPr/>
          <a:lstStyle>
            <a:lvl1pPr>
              <a:defRPr sz="2803"/>
            </a:lvl1pPr>
            <a:lvl2pPr>
              <a:defRPr sz="2453"/>
            </a:lvl2pPr>
            <a:lvl3pPr>
              <a:defRPr sz="2102"/>
            </a:lvl3pPr>
            <a:lvl4pPr>
              <a:defRPr sz="1751"/>
            </a:lvl4pPr>
            <a:lvl5pPr>
              <a:defRPr sz="1751"/>
            </a:lvl5pPr>
            <a:lvl6pPr>
              <a:defRPr sz="1751"/>
            </a:lvl6pPr>
            <a:lvl7pPr>
              <a:defRPr sz="1751"/>
            </a:lvl7pPr>
            <a:lvl8pPr>
              <a:defRPr sz="1751"/>
            </a:lvl8pPr>
            <a:lvl9pPr>
              <a:defRPr sz="17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44052"/>
            <a:ext cx="3448388" cy="3601598"/>
          </a:xfrm>
        </p:spPr>
        <p:txBody>
          <a:bodyPr/>
          <a:lstStyle>
            <a:lvl1pPr marL="0" indent="0">
              <a:buNone/>
              <a:defRPr sz="1400"/>
            </a:lvl1pPr>
            <a:lvl2pPr marL="400443" indent="0">
              <a:buNone/>
              <a:defRPr sz="1225"/>
            </a:lvl2pPr>
            <a:lvl3pPr marL="800886" indent="0">
              <a:buNone/>
              <a:defRPr sz="1049"/>
            </a:lvl3pPr>
            <a:lvl4pPr marL="1201329" indent="0">
              <a:buNone/>
              <a:defRPr sz="877"/>
            </a:lvl4pPr>
            <a:lvl5pPr marL="1601773" indent="0">
              <a:buNone/>
              <a:defRPr sz="877"/>
            </a:lvl5pPr>
            <a:lvl6pPr marL="2002215" indent="0">
              <a:buNone/>
              <a:defRPr sz="877"/>
            </a:lvl6pPr>
            <a:lvl7pPr marL="2402659" indent="0">
              <a:buNone/>
              <a:defRPr sz="877"/>
            </a:lvl7pPr>
            <a:lvl8pPr marL="2803104" indent="0">
              <a:buNone/>
              <a:defRPr sz="877"/>
            </a:lvl8pPr>
            <a:lvl9pPr marL="3203547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8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2012"/>
            <a:ext cx="3448388" cy="1512041"/>
          </a:xfrm>
        </p:spPr>
        <p:txBody>
          <a:bodyPr anchor="b"/>
          <a:lstStyle>
            <a:lvl1pPr>
              <a:defRPr sz="280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5" y="933026"/>
            <a:ext cx="5412730" cy="4605124"/>
          </a:xfrm>
        </p:spPr>
        <p:txBody>
          <a:bodyPr anchor="t"/>
          <a:lstStyle>
            <a:lvl1pPr marL="0" indent="0">
              <a:buNone/>
              <a:defRPr sz="2803"/>
            </a:lvl1pPr>
            <a:lvl2pPr marL="400443" indent="0">
              <a:buNone/>
              <a:defRPr sz="2453"/>
            </a:lvl2pPr>
            <a:lvl3pPr marL="800886" indent="0">
              <a:buNone/>
              <a:defRPr sz="2102"/>
            </a:lvl3pPr>
            <a:lvl4pPr marL="1201329" indent="0">
              <a:buNone/>
              <a:defRPr sz="1751"/>
            </a:lvl4pPr>
            <a:lvl5pPr marL="1601773" indent="0">
              <a:buNone/>
              <a:defRPr sz="1751"/>
            </a:lvl5pPr>
            <a:lvl6pPr marL="2002215" indent="0">
              <a:buNone/>
              <a:defRPr sz="1751"/>
            </a:lvl6pPr>
            <a:lvl7pPr marL="2402659" indent="0">
              <a:buNone/>
              <a:defRPr sz="1751"/>
            </a:lvl7pPr>
            <a:lvl8pPr marL="2803104" indent="0">
              <a:buNone/>
              <a:defRPr sz="1751"/>
            </a:lvl8pPr>
            <a:lvl9pPr marL="3203547" indent="0">
              <a:buNone/>
              <a:defRPr sz="1751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44052"/>
            <a:ext cx="3448388" cy="3601598"/>
          </a:xfrm>
        </p:spPr>
        <p:txBody>
          <a:bodyPr/>
          <a:lstStyle>
            <a:lvl1pPr marL="0" indent="0">
              <a:buNone/>
              <a:defRPr sz="1400"/>
            </a:lvl1pPr>
            <a:lvl2pPr marL="400443" indent="0">
              <a:buNone/>
              <a:defRPr sz="1225"/>
            </a:lvl2pPr>
            <a:lvl3pPr marL="800886" indent="0">
              <a:buNone/>
              <a:defRPr sz="1049"/>
            </a:lvl3pPr>
            <a:lvl4pPr marL="1201329" indent="0">
              <a:buNone/>
              <a:defRPr sz="877"/>
            </a:lvl4pPr>
            <a:lvl5pPr marL="1601773" indent="0">
              <a:buNone/>
              <a:defRPr sz="877"/>
            </a:lvl5pPr>
            <a:lvl6pPr marL="2002215" indent="0">
              <a:buNone/>
              <a:defRPr sz="877"/>
            </a:lvl6pPr>
            <a:lvl7pPr marL="2402659" indent="0">
              <a:buNone/>
              <a:defRPr sz="877"/>
            </a:lvl7pPr>
            <a:lvl8pPr marL="2803104" indent="0">
              <a:buNone/>
              <a:defRPr sz="877"/>
            </a:lvl8pPr>
            <a:lvl9pPr marL="3203547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902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63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345009"/>
            <a:ext cx="2305422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345009"/>
            <a:ext cx="6782619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45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1725046"/>
            <a:ext cx="4544021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1725046"/>
            <a:ext cx="4544021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5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345010"/>
            <a:ext cx="9221689" cy="1252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588543"/>
            <a:ext cx="4523138" cy="77852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367064"/>
            <a:ext cx="4523138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588543"/>
            <a:ext cx="4545413" cy="77852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367064"/>
            <a:ext cx="4545413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0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7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8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2012"/>
            <a:ext cx="3448388" cy="1512041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933026"/>
            <a:ext cx="5412730" cy="4605124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44052"/>
            <a:ext cx="3448388" cy="3601598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40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2012"/>
            <a:ext cx="3448388" cy="1512041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933026"/>
            <a:ext cx="5412730" cy="4605124"/>
          </a:xfrm>
        </p:spPr>
        <p:txBody>
          <a:bodyPr anchor="t"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44052"/>
            <a:ext cx="3448388" cy="3601598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9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345010"/>
            <a:ext cx="9221689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1725046"/>
            <a:ext cx="9221689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6006163"/>
            <a:ext cx="24056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6006163"/>
            <a:ext cx="360848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6006163"/>
            <a:ext cx="24056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3054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345010"/>
            <a:ext cx="9221689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1725046"/>
            <a:ext cx="9221689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6006163"/>
            <a:ext cx="24056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6006163"/>
            <a:ext cx="360848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6006163"/>
            <a:ext cx="24056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8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345010"/>
            <a:ext cx="9221689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1725049"/>
            <a:ext cx="9221689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4" y="6006163"/>
            <a:ext cx="24056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C9CE4-23ED-4BF5-AAC9-CE25FE75A22D}" type="datetimeFigureOut">
              <a:rPr lang="ru-RU" smtClean="0"/>
              <a:t>07.08.2024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7" y="6006163"/>
            <a:ext cx="360848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7" y="6006163"/>
            <a:ext cx="24056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671D-BCC3-4F35-B1AD-316C70748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9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800886" rtl="0" eaLnBrk="1" latinLnBrk="0" hangingPunct="1">
        <a:lnSpc>
          <a:spcPct val="90000"/>
        </a:lnSpc>
        <a:spcBef>
          <a:spcPct val="0"/>
        </a:spcBef>
        <a:buNone/>
        <a:defRPr sz="38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222" indent="-200222" algn="l" defTabSz="800886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3" kern="1200">
          <a:solidFill>
            <a:schemeClr val="tx1"/>
          </a:solidFill>
          <a:latin typeface="+mn-lt"/>
          <a:ea typeface="+mn-ea"/>
          <a:cs typeface="+mn-cs"/>
        </a:defRPr>
      </a:lvl1pPr>
      <a:lvl2pPr marL="600665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2pPr>
      <a:lvl3pPr marL="1001108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3pPr>
      <a:lvl4pPr marL="1401551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4pPr>
      <a:lvl5pPr marL="1801995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5pPr>
      <a:lvl6pPr marL="2202438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6pPr>
      <a:lvl7pPr marL="2602883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7pPr>
      <a:lvl8pPr marL="3003326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8pPr>
      <a:lvl9pPr marL="3403768" indent="-200222" algn="l" defTabSz="800886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400443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2pPr>
      <a:lvl3pPr marL="800886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3pPr>
      <a:lvl4pPr marL="1201329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4pPr>
      <a:lvl5pPr marL="1601773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5pPr>
      <a:lvl6pPr marL="2002215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6pPr>
      <a:lvl7pPr marL="2402659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7pPr>
      <a:lvl8pPr marL="2803104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8pPr>
      <a:lvl9pPr marL="3203547" algn="l" defTabSz="800886" rtl="0" eaLnBrk="1" latinLnBrk="0" hangingPunct="1">
        <a:defRPr sz="15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microsoft.com/office/2007/relationships/hdphoto" Target="../media/hdphoto21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45.png"/><Relationship Id="rId15" Type="http://schemas.microsoft.com/office/2007/relationships/hdphoto" Target="../media/hdphoto20.wdp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microsoft.com/office/2007/relationships/hdphoto" Target="../media/hdphoto17.wdp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11" Type="http://schemas.openxmlformats.org/officeDocument/2006/relationships/image" Target="../media/image170.svg"/><Relationship Id="rId5" Type="http://schemas.microsoft.com/office/2007/relationships/hdphoto" Target="../media/hdphoto22.wdp"/><Relationship Id="rId10" Type="http://schemas.openxmlformats.org/officeDocument/2006/relationships/image" Target="../media/image20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Relationship Id="rId1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11" Type="http://schemas.openxmlformats.org/officeDocument/2006/relationships/image" Target="../media/image54.png"/><Relationship Id="rId5" Type="http://schemas.microsoft.com/office/2007/relationships/hdphoto" Target="../media/hdphoto24.wdp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t.me/ppr_helper_bot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26" Type="http://schemas.openxmlformats.org/officeDocument/2006/relationships/image" Target="../media/image18.svg"/><Relationship Id="rId3" Type="http://schemas.openxmlformats.org/officeDocument/2006/relationships/image" Target="../media/image1.png"/><Relationship Id="rId34" Type="http://schemas.microsoft.com/office/2007/relationships/hdphoto" Target="../media/hdphoto7.wdp"/><Relationship Id="rId7" Type="http://schemas.microsoft.com/office/2007/relationships/hdphoto" Target="../media/hdphoto2.wdp"/><Relationship Id="rId3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32" Type="http://schemas.microsoft.com/office/2007/relationships/hdphoto" Target="../media/hdphoto6.wdp"/><Relationship Id="rId37" Type="http://schemas.microsoft.com/office/2007/relationships/hdphoto" Target="../media/hdphoto8.wdp"/><Relationship Id="rId5" Type="http://schemas.microsoft.com/office/2007/relationships/hdphoto" Target="../media/hdphoto1.wdp"/><Relationship Id="rId28" Type="http://schemas.microsoft.com/office/2007/relationships/hdphoto" Target="../media/hdphoto4.wdp"/><Relationship Id="rId36" Type="http://schemas.openxmlformats.org/officeDocument/2006/relationships/image" Target="../media/image13.png"/><Relationship Id="rId10" Type="http://schemas.openxmlformats.org/officeDocument/2006/relationships/slide" Target="slide16.xml"/><Relationship Id="rId31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27" Type="http://schemas.openxmlformats.org/officeDocument/2006/relationships/image" Target="../media/image8.png"/><Relationship Id="rId30" Type="http://schemas.microsoft.com/office/2007/relationships/hdphoto" Target="../media/hdphoto5.wdp"/><Relationship Id="rId35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2.wdp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microsoft.com/office/2007/relationships/hdphoto" Target="../media/hdphoto9.wdp"/><Relationship Id="rId12" Type="http://schemas.openxmlformats.org/officeDocument/2006/relationships/image" Target="../media/image35.png"/><Relationship Id="rId17" Type="http://schemas.microsoft.com/office/2007/relationships/hdphoto" Target="../media/hdphoto1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11.wdp"/><Relationship Id="rId5" Type="http://schemas.openxmlformats.org/officeDocument/2006/relationships/image" Target="../media/image31.png"/><Relationship Id="rId15" Type="http://schemas.microsoft.com/office/2007/relationships/hdphoto" Target="../media/hdphoto13.wdp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microsoft.com/office/2007/relationships/hdphoto" Target="../media/hdphoto10.wdp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5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68640591-AD28-2C6D-917F-59B2D96151BC}"/>
              </a:ext>
            </a:extLst>
          </p:cNvPr>
          <p:cNvSpPr/>
          <p:nvPr/>
        </p:nvSpPr>
        <p:spPr>
          <a:xfrm>
            <a:off x="484909" y="358589"/>
            <a:ext cx="10691813" cy="5709702"/>
          </a:xfrm>
          <a:custGeom>
            <a:avLst/>
            <a:gdLst>
              <a:gd name="connsiteX0" fmla="*/ 2854851 w 10622662"/>
              <a:gd name="connsiteY0" fmla="*/ 0 h 5709702"/>
              <a:gd name="connsiteX1" fmla="*/ 10622662 w 10622662"/>
              <a:gd name="connsiteY1" fmla="*/ 0 h 5709702"/>
              <a:gd name="connsiteX2" fmla="*/ 10622662 w 10622662"/>
              <a:gd name="connsiteY2" fmla="*/ 5709702 h 5709702"/>
              <a:gd name="connsiteX3" fmla="*/ 2854851 w 10622662"/>
              <a:gd name="connsiteY3" fmla="*/ 5709702 h 5709702"/>
              <a:gd name="connsiteX4" fmla="*/ 0 w 10622662"/>
              <a:gd name="connsiteY4" fmla="*/ 2854851 h 5709702"/>
              <a:gd name="connsiteX5" fmla="*/ 2854851 w 10622662"/>
              <a:gd name="connsiteY5" fmla="*/ 0 h 570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22662" h="5709702">
                <a:moveTo>
                  <a:pt x="2854851" y="0"/>
                </a:moveTo>
                <a:lnTo>
                  <a:pt x="10622662" y="0"/>
                </a:lnTo>
                <a:lnTo>
                  <a:pt x="10622662" y="5709702"/>
                </a:lnTo>
                <a:lnTo>
                  <a:pt x="2854851" y="5709702"/>
                </a:lnTo>
                <a:cubicBezTo>
                  <a:pt x="1278160" y="5709702"/>
                  <a:pt x="0" y="4431542"/>
                  <a:pt x="0" y="2854851"/>
                </a:cubicBezTo>
                <a:cubicBezTo>
                  <a:pt x="0" y="1278160"/>
                  <a:pt x="1278160" y="0"/>
                  <a:pt x="2854851" y="0"/>
                </a:cubicBezTo>
                <a:close/>
              </a:path>
            </a:pathLst>
          </a:custGeom>
          <a:solidFill>
            <a:srgbClr val="68F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4070" y="1871275"/>
            <a:ext cx="3949717" cy="298501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3200" dirty="0" smtClean="0">
                <a:latin typeface="Onest Medium" pitchFamily="2" charset="0"/>
              </a:rPr>
              <a:t>Бизнес</a:t>
            </a:r>
            <a:r>
              <a:rPr lang="en-US" sz="3200" dirty="0" smtClean="0">
                <a:latin typeface="Onest Medium" pitchFamily="2" charset="0"/>
              </a:rPr>
              <a:t>-</a:t>
            </a:r>
            <a:r>
              <a:rPr lang="ru-RU" sz="3200" dirty="0" smtClean="0">
                <a:latin typeface="Onest Medium" pitchFamily="2" charset="0"/>
              </a:rPr>
              <a:t>поездки</a:t>
            </a:r>
            <a:r>
              <a:rPr lang="ru-RU" sz="3600" dirty="0">
                <a:latin typeface="Onest Medium" pitchFamily="2" charset="0"/>
              </a:rPr>
              <a:t/>
            </a:r>
            <a:br>
              <a:rPr lang="ru-RU" sz="3600" dirty="0">
                <a:latin typeface="Onest Medium" pitchFamily="2" charset="0"/>
              </a:rPr>
            </a:br>
            <a:r>
              <a:rPr lang="ru-RU" sz="800" dirty="0" smtClean="0">
                <a:latin typeface="Onest Medium" pitchFamily="2" charset="0"/>
              </a:rPr>
              <a:t/>
            </a:r>
            <a:br>
              <a:rPr lang="ru-RU" sz="800" dirty="0" smtClean="0">
                <a:latin typeface="Onest Medium" pitchFamily="2" charset="0"/>
              </a:rPr>
            </a:br>
            <a:r>
              <a:rPr lang="ru-RU" sz="1800" dirty="0" smtClean="0">
                <a:latin typeface="Onest Medium" pitchFamily="2" charset="0"/>
              </a:rPr>
              <a:t>Корпоративные поездки </a:t>
            </a:r>
            <a:br>
              <a:rPr lang="ru-RU" sz="1800" dirty="0" smtClean="0">
                <a:latin typeface="Onest Medium" pitchFamily="2" charset="0"/>
              </a:rPr>
            </a:br>
            <a:r>
              <a:rPr lang="ru-RU" sz="1800" dirty="0" smtClean="0">
                <a:latin typeface="Onest Medium" pitchFamily="2" charset="0"/>
              </a:rPr>
              <a:t>под ключ: </a:t>
            </a:r>
            <a:r>
              <a:rPr lang="ru-RU" sz="1800" dirty="0" smtClean="0">
                <a:latin typeface="Onest" panose="020B0503030000020004" pitchFamily="34" charset="-52"/>
              </a:rPr>
              <a:t>расходы </a:t>
            </a:r>
            <a:br>
              <a:rPr lang="ru-RU" sz="1800" dirty="0" smtClean="0">
                <a:latin typeface="Onest" panose="020B0503030000020004" pitchFamily="34" charset="-52"/>
              </a:rPr>
            </a:br>
            <a:r>
              <a:rPr lang="ru-RU" sz="1800" dirty="0" smtClean="0">
                <a:latin typeface="Onest" panose="020B0503030000020004" pitchFamily="34" charset="-52"/>
              </a:rPr>
              <a:t>на командировки, </a:t>
            </a:r>
            <a:r>
              <a:rPr lang="ru-RU" sz="1800" dirty="0" err="1" smtClean="0">
                <a:latin typeface="Onest" panose="020B0503030000020004" pitchFamily="34" charset="-52"/>
              </a:rPr>
              <a:t>каршеринг</a:t>
            </a:r>
            <a:r>
              <a:rPr lang="ru-RU" sz="1800" dirty="0" smtClean="0">
                <a:latin typeface="Onest" panose="020B0503030000020004" pitchFamily="34" charset="-52"/>
              </a:rPr>
              <a:t>, такси и доставку с единого счета </a:t>
            </a:r>
            <a:br>
              <a:rPr lang="ru-RU" sz="1800" dirty="0" smtClean="0">
                <a:latin typeface="Onest" panose="020B0503030000020004" pitchFamily="34" charset="-52"/>
              </a:rPr>
            </a:br>
            <a:r>
              <a:rPr lang="ru-RU" sz="1800" dirty="0" smtClean="0">
                <a:latin typeface="Onest" panose="020B0503030000020004" pitchFamily="34" charset="-52"/>
              </a:rPr>
              <a:t>и в рамках одного договора</a:t>
            </a:r>
            <a:r>
              <a:rPr lang="ru-RU" sz="3600" dirty="0">
                <a:latin typeface="Onest Medium" pitchFamily="2" charset="0"/>
              </a:rPr>
              <a:t/>
            </a:r>
            <a:br>
              <a:rPr lang="ru-RU" sz="3600" dirty="0">
                <a:latin typeface="Onest Medium" pitchFamily="2" charset="0"/>
              </a:rPr>
            </a:br>
            <a:r>
              <a:rPr lang="ru-RU" sz="1500" kern="0" dirty="0">
                <a:solidFill>
                  <a:prstClr val="black"/>
                </a:solidFill>
                <a:latin typeface="Onest Regular" pitchFamily="2" charset="0"/>
              </a:rPr>
              <a:t/>
            </a:r>
            <a:br>
              <a:rPr lang="ru-RU" sz="1500" kern="0" dirty="0">
                <a:solidFill>
                  <a:prstClr val="black"/>
                </a:solidFill>
                <a:latin typeface="Onest Regular" pitchFamily="2" charset="0"/>
              </a:rPr>
            </a:br>
            <a:endParaRPr lang="ru-RU" sz="1500" dirty="0">
              <a:latin typeface="Onest Medium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F0DB56-3FCA-ED13-5A4C-99C685E48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359" y="-697501"/>
            <a:ext cx="4696028" cy="26415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2A253-2B1D-9123-1AE8-EE292992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937" y="358589"/>
            <a:ext cx="6138347" cy="57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34478" y="3166533"/>
            <a:ext cx="10179522" cy="1859068"/>
          </a:xfrm>
          <a:prstGeom prst="roundRect">
            <a:avLst>
              <a:gd name="adj" fmla="val 50000"/>
            </a:avLst>
          </a:prstGeom>
          <a:solidFill>
            <a:srgbClr val="6BF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35332" y="2205729"/>
            <a:ext cx="1949908" cy="7184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95125" y="2205729"/>
            <a:ext cx="1949908" cy="7184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15228" y="2205729"/>
            <a:ext cx="1949908" cy="7184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7F5A0-031C-6276-04F2-DEC32940CEDC}"/>
              </a:ext>
            </a:extLst>
          </p:cNvPr>
          <p:cNvSpPr txBox="1"/>
          <p:nvPr/>
        </p:nvSpPr>
        <p:spPr>
          <a:xfrm>
            <a:off x="234477" y="1004876"/>
            <a:ext cx="580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nest Medium" pitchFamily="2" charset="0"/>
                <a:cs typeface="Arial"/>
                <a:sym typeface="Arial"/>
              </a:rPr>
              <a:t>Наши партнеры: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B64789E-36A6-3B4E-C4D9-DFBBED485201}"/>
              </a:ext>
            </a:extLst>
          </p:cNvPr>
          <p:cNvSpPr/>
          <p:nvPr/>
        </p:nvSpPr>
        <p:spPr>
          <a:xfrm>
            <a:off x="652561" y="3673344"/>
            <a:ext cx="2901097" cy="359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87" marR="4715" lvl="0" indent="0" algn="l" defTabSz="424316" rtl="0" eaLnBrk="1" fontAlgn="auto" latinLnBrk="0" hangingPunct="1">
              <a:lnSpc>
                <a:spcPts val="1410"/>
              </a:lnSpc>
              <a:spcBef>
                <a:spcPts val="1146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Bold" pitchFamily="2" charset="0"/>
                <a:ea typeface="+mn-ea"/>
                <a:cs typeface="Arial Narrow" panose="020B0604020202020204" pitchFamily="34" charset="0"/>
                <a:sym typeface="Arial"/>
              </a:rPr>
              <a:t>1</a:t>
            </a:r>
            <a:r>
              <a:rPr kumimoji="0" lang="ru-RU" sz="14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Bold" pitchFamily="2" charset="0"/>
                <a:ea typeface="+mn-ea"/>
                <a:cs typeface="Arial Narrow" panose="020B0604020202020204" pitchFamily="34" charset="0"/>
                <a:sym typeface="Arial"/>
              </a:rPr>
              <a:t> </a:t>
            </a:r>
            <a:r>
              <a:rPr kumimoji="0" lang="ru-RU" sz="36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Bold" pitchFamily="2" charset="0"/>
                <a:ea typeface="+mn-ea"/>
                <a:cs typeface="Arial Narrow" panose="020B0604020202020204" pitchFamily="34" charset="0"/>
                <a:sym typeface="Arial"/>
              </a:rPr>
              <a:t>000</a:t>
            </a:r>
            <a:r>
              <a:rPr kumimoji="0" lang="ru-RU" sz="14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Bold" pitchFamily="2" charset="0"/>
                <a:ea typeface="+mn-ea"/>
                <a:cs typeface="Arial Narrow" panose="020B0604020202020204" pitchFamily="34" charset="0"/>
                <a:sym typeface="Arial"/>
              </a:rPr>
              <a:t> </a:t>
            </a:r>
            <a:r>
              <a:rPr kumimoji="0" lang="ru-RU" sz="36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Bold" pitchFamily="2" charset="0"/>
                <a:ea typeface="+mn-ea"/>
                <a:cs typeface="Arial Narrow" panose="020B0604020202020204" pitchFamily="34" charset="0"/>
                <a:sym typeface="Arial"/>
              </a:rPr>
              <a:t>000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Bold" pitchFamily="2" charset="0"/>
              <a:ea typeface="+mn-ea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0A6AD83-0F21-6BA7-5210-2900FE2EFBF2}"/>
              </a:ext>
            </a:extLst>
          </p:cNvPr>
          <p:cNvSpPr/>
          <p:nvPr/>
        </p:nvSpPr>
        <p:spPr>
          <a:xfrm>
            <a:off x="1650050" y="4151996"/>
            <a:ext cx="1284253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87" marR="4715" lvl="0" indent="0" defTabSz="424316" rtl="0" eaLnBrk="1" fontAlgn="auto" latinLnBrk="0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-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авиакомпаний по </a:t>
            </a:r>
            <a:r>
              <a:rPr kumimoji="0" lang="ru-RU" sz="12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всему миру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7735ED6-52C5-3E6F-13BA-399F173F3CCF}"/>
              </a:ext>
            </a:extLst>
          </p:cNvPr>
          <p:cNvSpPr/>
          <p:nvPr/>
        </p:nvSpPr>
        <p:spPr>
          <a:xfrm>
            <a:off x="2759872" y="3645366"/>
            <a:ext cx="1204385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87" marR="4715" lvl="0" indent="0" defTabSz="424316" rtl="0" eaLnBrk="1" fontAlgn="auto" latinLnBrk="0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отелей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284" y="2413019"/>
            <a:ext cx="168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Onest Medium" panose="020B0603030000020004" pitchFamily="34" charset="-52"/>
              </a:rPr>
              <a:t>SMARTWAY</a:t>
            </a:r>
            <a:endParaRPr lang="ru-RU" sz="1800" dirty="0">
              <a:latin typeface="Onest Medium" panose="020B0603030000020004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6862" y="2380294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Onest Medium" panose="020B0603030000020004" pitchFamily="34" charset="-52"/>
              </a:rPr>
              <a:t>Яндекс.</a:t>
            </a:r>
            <a:r>
              <a:rPr lang="en-US" sz="1800" dirty="0" smtClean="0">
                <a:latin typeface="Onest Medium" panose="020B0603030000020004" pitchFamily="34" charset="-52"/>
              </a:rPr>
              <a:t>GO</a:t>
            </a:r>
            <a:r>
              <a:rPr lang="ru-RU" sz="1800" dirty="0" smtClean="0">
                <a:latin typeface="Onest Medium" panose="020B0603030000020004" pitchFamily="34" charset="-52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33095" y="3481807"/>
            <a:ext cx="1478290" cy="1164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nest" panose="020B0503030000020004" pitchFamily="34" charset="-52"/>
              </a:rPr>
              <a:t>Заказ такси </a:t>
            </a:r>
          </a:p>
          <a:p>
            <a:r>
              <a:rPr lang="ru-RU" dirty="0" smtClean="0">
                <a:latin typeface="Onest" panose="020B0503030000020004" pitchFamily="34" charset="-52"/>
              </a:rPr>
              <a:t>более </a:t>
            </a:r>
            <a:r>
              <a:rPr lang="ru-RU" dirty="0">
                <a:latin typeface="Onest" panose="020B0503030000020004" pitchFamily="34" charset="-52"/>
              </a:rPr>
              <a:t>чем </a:t>
            </a:r>
            <a:r>
              <a:rPr lang="ru-RU" dirty="0" smtClean="0">
                <a:latin typeface="Onest" panose="020B0503030000020004" pitchFamily="34" charset="-52"/>
              </a:rPr>
              <a:t>в</a:t>
            </a:r>
          </a:p>
          <a:p>
            <a:r>
              <a:rPr lang="ru-RU" dirty="0">
                <a:latin typeface="Onest Medium" panose="020B0603030000020004" pitchFamily="34" charset="-52"/>
              </a:rPr>
              <a:t> </a:t>
            </a:r>
            <a:r>
              <a:rPr lang="ru-RU" sz="3600" dirty="0" smtClean="0">
                <a:latin typeface="Onest Bold" panose="020B0803040000020004" pitchFamily="34" charset="-52"/>
              </a:rPr>
              <a:t>700</a:t>
            </a:r>
            <a:endParaRPr lang="ru-RU" dirty="0">
              <a:latin typeface="Onest Medium" panose="020B06030300000200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444349" y="2416620"/>
            <a:ext cx="213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latin typeface="Onest Medium" panose="020B0603030000020004" pitchFamily="34" charset="-52"/>
              </a:rPr>
              <a:t>BelkaCar</a:t>
            </a:r>
            <a:endParaRPr lang="ru-RU" sz="1800" dirty="0">
              <a:latin typeface="Onest Medium" panose="020B0603030000020004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6202" y="3355617"/>
            <a:ext cx="3548166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nest" panose="020B0503030000020004" pitchFamily="34" charset="-52"/>
              </a:rPr>
              <a:t>Более</a:t>
            </a:r>
            <a:r>
              <a:rPr lang="ru-RU" dirty="0" smtClean="0">
                <a:latin typeface="Onest Medium" panose="020B0603030000020004" pitchFamily="34" charset="-52"/>
              </a:rPr>
              <a:t> </a:t>
            </a:r>
          </a:p>
          <a:p>
            <a:pPr algn="ctr"/>
            <a:r>
              <a:rPr lang="ru-RU" sz="3600" dirty="0" smtClean="0">
                <a:latin typeface="Onest Bold" panose="020B0803040000020004" pitchFamily="34" charset="-52"/>
              </a:rPr>
              <a:t>8000</a:t>
            </a:r>
            <a:r>
              <a:rPr lang="ru-RU" dirty="0" smtClean="0">
                <a:latin typeface="Onest Medium" panose="020B0603030000020004" pitchFamily="34" charset="-52"/>
              </a:rPr>
              <a:t> </a:t>
            </a:r>
          </a:p>
          <a:p>
            <a:pPr algn="ctr"/>
            <a:r>
              <a:rPr lang="ru-RU" dirty="0" smtClean="0">
                <a:latin typeface="Onest" panose="020B0503030000020004" pitchFamily="34" charset="-52"/>
              </a:rPr>
              <a:t>в </a:t>
            </a:r>
            <a:r>
              <a:rPr lang="ru-RU" dirty="0">
                <a:latin typeface="Onest" panose="020B0503030000020004" pitchFamily="34" charset="-52"/>
              </a:rPr>
              <a:t>Москве, Краснодаре, Сочи </a:t>
            </a:r>
            <a:r>
              <a:rPr lang="ru-RU" dirty="0" smtClean="0">
                <a:latin typeface="Onest" panose="020B0503030000020004" pitchFamily="34" charset="-52"/>
              </a:rPr>
              <a:t/>
            </a:r>
            <a:br>
              <a:rPr lang="ru-RU" dirty="0" smtClean="0">
                <a:latin typeface="Onest" panose="020B0503030000020004" pitchFamily="34" charset="-52"/>
              </a:rPr>
            </a:br>
            <a:r>
              <a:rPr lang="ru-RU" dirty="0" smtClean="0">
                <a:latin typeface="Onest" panose="020B0503030000020004" pitchFamily="34" charset="-52"/>
              </a:rPr>
              <a:t>и Санкт-Петербурге  </a:t>
            </a:r>
            <a:endParaRPr lang="ru-RU" dirty="0">
              <a:latin typeface="Onest" panose="020B0503030000020004" pitchFamily="34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61" y="-378872"/>
            <a:ext cx="2770400" cy="155835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8321C03-D855-27B1-3CD8-2B10403FFD6A}"/>
              </a:ext>
            </a:extLst>
          </p:cNvPr>
          <p:cNvSpPr/>
          <p:nvPr/>
        </p:nvSpPr>
        <p:spPr>
          <a:xfrm>
            <a:off x="832382" y="4333969"/>
            <a:ext cx="1341252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87" marR="4715" lvl="0" indent="0" algn="l" defTabSz="424316" rtl="0" eaLnBrk="1" fontAlgn="auto" latinLnBrk="0" hangingPunct="1">
              <a:lnSpc>
                <a:spcPts val="1410"/>
              </a:lnSpc>
              <a:spcBef>
                <a:spcPts val="1146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Bold" pitchFamily="2" charset="0"/>
                <a:ea typeface="+mn-ea"/>
                <a:cs typeface="Arial Narrow" panose="020B0604020202020204" pitchFamily="34" charset="0"/>
                <a:sym typeface="Arial"/>
              </a:rPr>
              <a:t>275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Bold" pitchFamily="2" charset="0"/>
              <a:ea typeface="+mn-ea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0A6AD83-0F21-6BA7-5210-2900FE2EFBF2}"/>
              </a:ext>
            </a:extLst>
          </p:cNvPr>
          <p:cNvSpPr/>
          <p:nvPr/>
        </p:nvSpPr>
        <p:spPr>
          <a:xfrm>
            <a:off x="5374407" y="4093673"/>
            <a:ext cx="1284253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87" marR="4715" lvl="0" indent="0" defTabSz="424316" rtl="0" eaLnBrk="1" fontAlgn="auto" latinLnBrk="0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1200" kern="1200" spc="-9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г</a:t>
            </a:r>
            <a:r>
              <a:rPr kumimoji="0" lang="ru-RU" sz="1200" b="0" i="0" u="none" strike="noStrike" kern="1200" cap="none" spc="-9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ородах</a:t>
            </a:r>
            <a:r>
              <a:rPr kumimoji="0" lang="ru-RU" sz="1200" b="0" i="0" u="none" strike="noStrike" kern="1200" cap="none" spc="-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0A6AD83-0F21-6BA7-5210-2900FE2EFBF2}"/>
              </a:ext>
            </a:extLst>
          </p:cNvPr>
          <p:cNvSpPr/>
          <p:nvPr/>
        </p:nvSpPr>
        <p:spPr>
          <a:xfrm>
            <a:off x="9042897" y="3879169"/>
            <a:ext cx="1284253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87" marR="4715" lvl="0" indent="0" defTabSz="424316" rtl="0" eaLnBrk="1" fontAlgn="auto" latinLnBrk="0" hangingPunct="1">
              <a:lnSpc>
                <a:spcPts val="14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1200" kern="1200" spc="-9" dirty="0" smtClean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авто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 Narrow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7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18797" y="5448065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841C12-8AC7-BD1C-8876-C2E51E16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386" y="2006980"/>
            <a:ext cx="5663994" cy="3351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62CA0B-45CD-4A23-41BE-C13A8000B80E}"/>
              </a:ext>
            </a:extLst>
          </p:cNvPr>
          <p:cNvSpPr txBox="1"/>
          <p:nvPr/>
        </p:nvSpPr>
        <p:spPr>
          <a:xfrm>
            <a:off x="318797" y="641589"/>
            <a:ext cx="7806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С сервисом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 «Бизнес-поездки</a:t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</a:b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от ППР» руководитель: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3E0CEF-F007-6237-6244-513826F10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299295" y="4532344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0196" y="4683687"/>
            <a:ext cx="3069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Onest" panose="020B0503030000020004" pitchFamily="34" charset="-52"/>
              </a:rPr>
              <a:t>Может мгновенно согласовать поездку в приложении или почте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7501BD1-2A1C-5DF3-3730-DAE77BF97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78358" t="71704" r="5002" b="4200"/>
          <a:stretch/>
        </p:blipFill>
        <p:spPr>
          <a:xfrm>
            <a:off x="9445216" y="3925758"/>
            <a:ext cx="942482" cy="8076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5B3FC07-C7BF-CB95-1A79-06373F2691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018" y="4233409"/>
            <a:ext cx="1020878" cy="1020878"/>
          </a:xfrm>
          <a:prstGeom prst="rect">
            <a:avLst/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02995" y="3615231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3896" y="3766574"/>
            <a:ext cx="3069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Onest" panose="020B0503030000020004" pitchFamily="34" charset="-52"/>
              </a:rPr>
              <a:t>Настраивает доступы для всех категорий сотрудников 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18797" y="2692392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79698" y="2896490"/>
            <a:ext cx="3069986" cy="4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580" lvl="0" indent="-1868170" defTabSz="457200">
              <a:lnSpc>
                <a:spcPts val="1520"/>
              </a:lnSpc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400" dirty="0">
                <a:latin typeface="Onest" panose="020B0503030000020004" pitchFamily="34" charset="-52"/>
              </a:rPr>
              <a:t>Настраивает нужные цепочки согласований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79698" y="5657607"/>
            <a:ext cx="3069986" cy="480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685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" panose="020B0503030000020004" pitchFamily="34" charset="-52"/>
                <a:ea typeface="+mn-ea"/>
                <a:cs typeface="Arial Narrow" panose="020B0604020202020204" pitchFamily="34" charset="0"/>
                <a:sym typeface="Arial"/>
              </a:rPr>
              <a:t>Онлайн-статистика </a:t>
            </a:r>
            <a:r>
              <a:rPr kumimoji="0" lang="ru-RU" sz="1400" b="0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" panose="020B0503030000020004" pitchFamily="34" charset="-52"/>
                <a:ea typeface="+mn-ea"/>
                <a:cs typeface="Arial Narrow" panose="020B0604020202020204" pitchFamily="34" charset="0"/>
                <a:sym typeface="Arial"/>
              </a:rPr>
              <a:t>и аналитика</a:t>
            </a:r>
          </a:p>
          <a:p>
            <a:pPr marL="0" marR="685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400" b="0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" panose="020B0503030000020004" pitchFamily="34" charset="-52"/>
                <a:ea typeface="+mn-ea"/>
                <a:cs typeface="Arial Narrow" panose="020B0604020202020204" pitchFamily="34" charset="0"/>
                <a:sym typeface="Arial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" panose="020B0503030000020004" pitchFamily="34" charset="-52"/>
                <a:ea typeface="+mn-ea"/>
                <a:sym typeface="Arial"/>
              </a:rPr>
              <a:t>в личном кабинете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" panose="020B0503030000020004" pitchFamily="34" charset="-52"/>
              <a:ea typeface="+mn-ea"/>
              <a:sym typeface="Arial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299295" y="1769553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0196" y="1956066"/>
            <a:ext cx="3069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Onest" panose="020B0503030000020004" pitchFamily="34" charset="-52"/>
              </a:rPr>
              <a:t>Контролирует все транзакции </a:t>
            </a:r>
            <a:r>
              <a:rPr lang="ru-RU" sz="1400" dirty="0" smtClean="0">
                <a:latin typeface="Onest" panose="020B0503030000020004" pitchFamily="34" charset="-52"/>
              </a:rPr>
              <a:t/>
            </a:r>
            <a:br>
              <a:rPr lang="ru-RU" sz="1400" dirty="0" smtClean="0">
                <a:latin typeface="Onest" panose="020B0503030000020004" pitchFamily="34" charset="-52"/>
              </a:rPr>
            </a:br>
            <a:r>
              <a:rPr lang="ru-RU" sz="1400" dirty="0" smtClean="0">
                <a:latin typeface="Onest" panose="020B0503030000020004" pitchFamily="34" charset="-52"/>
              </a:rPr>
              <a:t>в </a:t>
            </a:r>
            <a:r>
              <a:rPr lang="ru-RU" sz="1400" dirty="0">
                <a:latin typeface="Onest" panose="020B0503030000020004" pitchFamily="34" charset="-52"/>
              </a:rPr>
              <a:t>личном кабинете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7" y="5593362"/>
            <a:ext cx="673712" cy="508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2" y="1946337"/>
            <a:ext cx="495936" cy="501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9" y="2844810"/>
            <a:ext cx="529418" cy="529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9" y="3744562"/>
            <a:ext cx="525252" cy="578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2" y="4657018"/>
            <a:ext cx="490749" cy="5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81B127-5B70-5336-9BD1-1179FF108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2" r="-28561"/>
          <a:stretch/>
        </p:blipFill>
        <p:spPr>
          <a:xfrm>
            <a:off x="5785337" y="2033383"/>
            <a:ext cx="6523893" cy="3380075"/>
          </a:xfrm>
          <a:prstGeom prst="roundRect">
            <a:avLst>
              <a:gd name="adj" fmla="val 50000"/>
            </a:avLst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C5A9102-16DC-2A1B-33D4-5AFF01B01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77436" t="77852" r="8115" b="3928"/>
          <a:stretch/>
        </p:blipFill>
        <p:spPr>
          <a:xfrm>
            <a:off x="9401461" y="4610588"/>
            <a:ext cx="818266" cy="6158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62CA0B-45CD-4A23-41BE-C13A8000B80E}"/>
              </a:ext>
            </a:extLst>
          </p:cNvPr>
          <p:cNvSpPr txBox="1"/>
          <p:nvPr/>
        </p:nvSpPr>
        <p:spPr>
          <a:xfrm>
            <a:off x="234478" y="1004876"/>
            <a:ext cx="5751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Тревел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-менеджер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3E0CEF-F007-6237-6244-513826F10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1F5FB7FC-ECCD-BFFE-EA7E-0CFF0D2BA61B}"/>
              </a:ext>
            </a:extLst>
          </p:cNvPr>
          <p:cNvSpPr/>
          <p:nvPr/>
        </p:nvSpPr>
        <p:spPr>
          <a:xfrm>
            <a:off x="356798" y="2644368"/>
            <a:ext cx="444643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61123" y="4470762"/>
            <a:ext cx="444643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BDF599E-9B7E-20F5-CE12-5507D8D01EDB}"/>
              </a:ext>
            </a:extLst>
          </p:cNvPr>
          <p:cNvSpPr/>
          <p:nvPr/>
        </p:nvSpPr>
        <p:spPr>
          <a:xfrm>
            <a:off x="384823" y="5383538"/>
            <a:ext cx="444643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1F0549DA-1C90-CE5D-6582-D80D0586783F}"/>
              </a:ext>
            </a:extLst>
          </p:cNvPr>
          <p:cNvSpPr txBox="1"/>
          <p:nvPr/>
        </p:nvSpPr>
        <p:spPr>
          <a:xfrm>
            <a:off x="1349375" y="5626638"/>
            <a:ext cx="3219924" cy="37042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0" marR="685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Профессиональная поддержка 24/7</a:t>
            </a:r>
          </a:p>
          <a:p>
            <a:pPr marL="0" marR="0" lvl="0" indent="0" algn="l" defTabSz="42431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без выходных и праздников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BEBF7C-879A-226F-152E-887C131603CE}"/>
              </a:ext>
            </a:extLst>
          </p:cNvPr>
          <p:cNvSpPr txBox="1"/>
          <p:nvPr/>
        </p:nvSpPr>
        <p:spPr>
          <a:xfrm>
            <a:off x="1260196" y="2751934"/>
            <a:ext cx="2841716" cy="632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Бесплатная отмена авиабилета в первый час после покупки, </a:t>
            </a:r>
          </a:p>
          <a:p>
            <a:pPr marL="0" marR="0" lvl="0" indent="0" algn="l" defTabSz="42431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если вы ошиблись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82940" y="4596290"/>
            <a:ext cx="366961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685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Гибкие схемы согласования </a:t>
            </a:r>
            <a:r>
              <a:rPr kumimoji="0" lang="ru-RU" sz="1400" b="0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/>
            </a:r>
            <a:br>
              <a:rPr kumimoji="0" lang="ru-RU" sz="1400" b="0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</a:br>
            <a:r>
              <a:rPr kumimoji="0" lang="ru-RU" sz="1400" b="0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и </a:t>
            </a:r>
            <a:r>
              <a:rPr kumimoji="0" lang="ru-RU" sz="14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тревел</a:t>
            </a: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-политики</a:t>
            </a:r>
          </a:p>
          <a:p>
            <a:pPr marL="0" marR="68580" lvl="0" indent="-18681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с автоматическим контролем и отчетностью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6A32DE1-F864-8283-8C36-A425FC0A387E}"/>
              </a:ext>
            </a:extLst>
          </p:cNvPr>
          <p:cNvSpPr/>
          <p:nvPr/>
        </p:nvSpPr>
        <p:spPr>
          <a:xfrm>
            <a:off x="356798" y="1730128"/>
            <a:ext cx="444643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D4A1F-8225-DE14-D9FC-785ABDC07A82}"/>
              </a:ext>
            </a:extLst>
          </p:cNvPr>
          <p:cNvSpPr txBox="1"/>
          <p:nvPr/>
        </p:nvSpPr>
        <p:spPr>
          <a:xfrm>
            <a:off x="1260196" y="1819004"/>
            <a:ext cx="352461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Бронирование и покупка </a:t>
            </a:r>
            <a:r>
              <a:rPr kumimoji="0" lang="ru-RU" sz="1400" b="0" i="0" u="none" strike="noStrike" kern="1200" cap="none" spc="-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/>
            </a:r>
            <a:br>
              <a:rPr kumimoji="0" lang="ru-RU" sz="1400" b="0" i="0" u="none" strike="noStrike" kern="1200" cap="none" spc="-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</a:br>
            <a:r>
              <a:rPr kumimoji="0" lang="ru-RU" sz="1400" b="0" i="0" u="none" strike="noStrike" kern="1200" cap="none" spc="-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в </a:t>
            </a:r>
            <a:r>
              <a:rPr kumimoji="0" lang="ru-RU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режиме реального времени</a:t>
            </a:r>
          </a:p>
          <a:p>
            <a:pPr marL="0" marR="50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не надо ждать ответа сотрудника агентства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57E62F-2927-2545-154B-34EAAC7B9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3" y="5537186"/>
            <a:ext cx="562128" cy="562128"/>
          </a:xfrm>
          <a:prstGeom prst="rect">
            <a:avLst/>
          </a:prstGeom>
        </p:spPr>
      </p:pic>
      <p:pic>
        <p:nvPicPr>
          <p:cNvPr id="9" name="Picture 2" descr="Быстрое время ">
            <a:extLst>
              <a:ext uri="{FF2B5EF4-FFF2-40B4-BE49-F238E27FC236}">
                <a16:creationId xmlns:a16="http://schemas.microsoft.com/office/drawing/2014/main" id="{F34E2A14-8A53-C687-2AFD-06061B34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7" y="1840766"/>
            <a:ext cx="626932" cy="6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Бронирование ">
            <a:extLst>
              <a:ext uri="{FF2B5EF4-FFF2-40B4-BE49-F238E27FC236}">
                <a16:creationId xmlns:a16="http://schemas.microsoft.com/office/drawing/2014/main" id="{6E588309-665C-3FD5-EF45-D4A000BE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4637893"/>
            <a:ext cx="513801" cy="51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844A3D-4BCB-6455-1B69-03840E203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96349" y="2774686"/>
            <a:ext cx="553920" cy="5539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14B972-0CD5-D4B8-659B-4E23139DB97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69" y="4259812"/>
            <a:ext cx="1020878" cy="1020878"/>
          </a:xfrm>
          <a:prstGeom prst="rect">
            <a:avLst/>
          </a:prstGeom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F5FB7FC-ECCD-BFFE-EA7E-0CFF0D2BA61B}"/>
              </a:ext>
            </a:extLst>
          </p:cNvPr>
          <p:cNvSpPr/>
          <p:nvPr/>
        </p:nvSpPr>
        <p:spPr>
          <a:xfrm>
            <a:off x="356798" y="3557565"/>
            <a:ext cx="444643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EBF7C-879A-226F-152E-887C131603CE}"/>
              </a:ext>
            </a:extLst>
          </p:cNvPr>
          <p:cNvSpPr txBox="1"/>
          <p:nvPr/>
        </p:nvSpPr>
        <p:spPr>
          <a:xfrm>
            <a:off x="1260196" y="3854424"/>
            <a:ext cx="2841716" cy="288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lvl="0" indent="-1868170" algn="l" defTabSz="4572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3545" algn="l"/>
                <a:tab pos="1880235" algn="l"/>
              </a:tabLst>
              <a:defRPr/>
            </a:pPr>
            <a:r>
              <a:rPr kumimoji="0" lang="ru-RU" sz="1400" b="0" i="0" u="none" strike="noStrike" kern="1200" cap="none" spc="-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 Narrow" panose="020B0604020202020204" pitchFamily="34" charset="0"/>
                <a:sym typeface="Arial"/>
              </a:rPr>
              <a:t>Заказ трансфера и такси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0" y="3869631"/>
            <a:ext cx="612977" cy="2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5730" r="-28506" b="6042"/>
          <a:stretch/>
        </p:blipFill>
        <p:spPr>
          <a:xfrm>
            <a:off x="5387008" y="2027583"/>
            <a:ext cx="7136295" cy="3438939"/>
          </a:xfrm>
          <a:prstGeom prst="roundRect">
            <a:avLst>
              <a:gd name="adj" fmla="val 50000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62CA0B-45CD-4A23-41BE-C13A8000B80E}"/>
              </a:ext>
            </a:extLst>
          </p:cNvPr>
          <p:cNvSpPr txBox="1"/>
          <p:nvPr/>
        </p:nvSpPr>
        <p:spPr>
          <a:xfrm>
            <a:off x="234478" y="1004876"/>
            <a:ext cx="4352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Бухгалтер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3E0CEF-F007-6237-6244-513826F10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C78E1B-7C44-9B4B-E1B1-0EC3393AB0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249" y="4250422"/>
            <a:ext cx="1020878" cy="1020878"/>
          </a:xfrm>
          <a:prstGeom prst="rect">
            <a:avLst/>
          </a:pr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299295" y="4745918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0195" y="4840111"/>
            <a:ext cx="36949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580" lvl="0" indent="-1868170" defTabSz="457200"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400" kern="1200" spc="-15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Закрывающие документы</a:t>
            </a:r>
          </a:p>
          <a:p>
            <a:pPr lvl="0" defTabSz="424316">
              <a:buClrTx/>
              <a:defRPr/>
            </a:pPr>
            <a:r>
              <a:rPr lang="ru-RU" sz="1200" kern="1200" dirty="0">
                <a:solidFill>
                  <a:prstClr val="black"/>
                </a:solidFill>
                <a:latin typeface="Onest Regular" pitchFamily="2" charset="0"/>
              </a:rPr>
              <a:t>копии доступны в личном кабинете ППР, </a:t>
            </a:r>
            <a:r>
              <a:rPr lang="ru-RU" sz="1200" kern="1200" dirty="0" smtClean="0">
                <a:solidFill>
                  <a:prstClr val="black"/>
                </a:solidFill>
                <a:latin typeface="Onest Regular" pitchFamily="2" charset="0"/>
              </a:rPr>
              <a:t/>
            </a:r>
            <a:br>
              <a:rPr lang="ru-RU" sz="1200" kern="1200" dirty="0" smtClean="0">
                <a:solidFill>
                  <a:prstClr val="black"/>
                </a:solidFill>
                <a:latin typeface="Onest Regular" pitchFamily="2" charset="0"/>
              </a:rPr>
            </a:br>
            <a:r>
              <a:rPr lang="ru-RU" sz="1200" kern="1200" dirty="0" smtClean="0">
                <a:solidFill>
                  <a:prstClr val="black"/>
                </a:solidFill>
                <a:latin typeface="Onest Regular" pitchFamily="2" charset="0"/>
              </a:rPr>
              <a:t>а </a:t>
            </a:r>
            <a:r>
              <a:rPr lang="ru-RU" sz="1200" kern="1200" dirty="0">
                <a:solidFill>
                  <a:prstClr val="black"/>
                </a:solidFill>
                <a:latin typeface="Onest Regular" pitchFamily="2" charset="0"/>
              </a:rPr>
              <a:t>оригиналы отправляются по почте или ЭДО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02995" y="3828805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3896" y="3942876"/>
            <a:ext cx="4212196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580" lvl="0" indent="-1868170" defTabSz="457200">
              <a:lnSpc>
                <a:spcPts val="1520"/>
              </a:lnSpc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400" kern="1200" spc="-15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Справка о совершенном </a:t>
            </a:r>
            <a: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/>
            </a:r>
            <a:b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</a:br>
            <a: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перелете в </a:t>
            </a:r>
            <a:r>
              <a:rPr lang="ru-RU" sz="1400" kern="1200" spc="-15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один клик,</a:t>
            </a:r>
          </a:p>
          <a:p>
            <a:pPr marR="68580" lvl="0" indent="-1868170" defTabSz="457200"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200" kern="1200" dirty="0">
                <a:solidFill>
                  <a:prstClr val="black"/>
                </a:solidFill>
                <a:latin typeface="Onest Regular" pitchFamily="2" charset="0"/>
              </a:rPr>
              <a:t>даже если сотрудник </a:t>
            </a:r>
            <a:r>
              <a:rPr lang="ru-RU" sz="1200" kern="1200" dirty="0" smtClean="0">
                <a:solidFill>
                  <a:prstClr val="black"/>
                </a:solidFill>
                <a:latin typeface="Onest Regular" pitchFamily="2" charset="0"/>
              </a:rPr>
              <a:t>потерял посадочный </a:t>
            </a:r>
            <a:r>
              <a:rPr lang="ru-RU" sz="1200" kern="1200" dirty="0">
                <a:solidFill>
                  <a:prstClr val="black"/>
                </a:solidFill>
                <a:latin typeface="Onest Regular" pitchFamily="2" charset="0"/>
              </a:rPr>
              <a:t>талон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18797" y="2905966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79698" y="3187092"/>
            <a:ext cx="3069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Onest Medium" panose="020B0603030000020004" pitchFamily="34" charset="-52"/>
              </a:rPr>
              <a:t>Возмещение НДС до 20%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299295" y="1983127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0196" y="2189518"/>
            <a:ext cx="3069986" cy="47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lvl="0" indent="-1868170" defTabSz="457200">
              <a:lnSpc>
                <a:spcPts val="1520"/>
              </a:lnSpc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400" kern="1200" spc="-40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Автоматическая загрузка в 1С</a:t>
            </a:r>
          </a:p>
          <a:p>
            <a:pPr marR="5080" lvl="0" indent="-1868170" defTabSz="457200">
              <a:lnSpc>
                <a:spcPts val="1520"/>
              </a:lnSpc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200" kern="1200" spc="-15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билетов и авансовых отчетов</a:t>
            </a:r>
          </a:p>
        </p:txBody>
      </p:sp>
      <p:pic>
        <p:nvPicPr>
          <p:cNvPr id="37" name="Picture 10" descr="Комиссия ">
            <a:extLst>
              <a:ext uri="{FF2B5EF4-FFF2-40B4-BE49-F238E27FC236}">
                <a16:creationId xmlns:a16="http://schemas.microsoft.com/office/drawing/2014/main" id="{047B4FCA-8346-0525-677D-4B12BF22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4" y="3061460"/>
            <a:ext cx="571982" cy="5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Приборная доска ">
            <a:extLst>
              <a:ext uri="{FF2B5EF4-FFF2-40B4-BE49-F238E27FC236}">
                <a16:creationId xmlns:a16="http://schemas.microsoft.com/office/drawing/2014/main" id="{540D65AA-161C-D1EF-254A-8E4B2FB5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4" y="2169640"/>
            <a:ext cx="533416" cy="5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Справка о доходах ">
            <a:extLst>
              <a:ext uri="{FF2B5EF4-FFF2-40B4-BE49-F238E27FC236}">
                <a16:creationId xmlns:a16="http://schemas.microsoft.com/office/drawing/2014/main" id="{FC796648-120E-7A17-D81F-F061408E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5" y="3993836"/>
            <a:ext cx="513173" cy="5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Печать ">
            <a:extLst>
              <a:ext uri="{FF2B5EF4-FFF2-40B4-BE49-F238E27FC236}">
                <a16:creationId xmlns:a16="http://schemas.microsoft.com/office/drawing/2014/main" id="{C204CAD7-6A12-49EE-D0EE-093F1C72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2" y="4950893"/>
            <a:ext cx="458572" cy="4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2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03930-C6E5-FDE2-ED7C-63CC3B476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636" y="2033383"/>
            <a:ext cx="5724176" cy="33970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934E81E-A623-4CB3-9CA6-20E4629ADC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76289" t="76227" r="7246" b="3909"/>
          <a:stretch/>
        </p:blipFill>
        <p:spPr>
          <a:xfrm>
            <a:off x="9352990" y="4644244"/>
            <a:ext cx="942481" cy="674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62CA0B-45CD-4A23-41BE-C13A8000B80E}"/>
              </a:ext>
            </a:extLst>
          </p:cNvPr>
          <p:cNvSpPr txBox="1"/>
          <p:nvPr/>
        </p:nvSpPr>
        <p:spPr>
          <a:xfrm>
            <a:off x="234478" y="1004876"/>
            <a:ext cx="5751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Сотрудник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3E0CEF-F007-6237-6244-513826F10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2533A57-1540-5C52-FA97-4B52CEC90A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096" y="4276800"/>
            <a:ext cx="1020878" cy="1020878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299295" y="4745918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0195" y="4859989"/>
            <a:ext cx="3694913" cy="64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81" marR="4712" lvl="0" defTabSz="424316">
              <a:lnSpc>
                <a:spcPct val="90000"/>
              </a:lnSpc>
              <a:spcBef>
                <a:spcPts val="92"/>
              </a:spcBef>
              <a:buClrTx/>
              <a:defRPr/>
            </a:pPr>
            <a:r>
              <a:rPr lang="ru-RU" sz="1400" kern="1200" dirty="0">
                <a:solidFill>
                  <a:prstClr val="black"/>
                </a:solidFill>
                <a:latin typeface="Onest Medium" pitchFamily="2" charset="0"/>
              </a:rPr>
              <a:t>Заказ такси, </a:t>
            </a:r>
            <a:r>
              <a:rPr lang="ru-RU" sz="1400" kern="1200" dirty="0" err="1">
                <a:solidFill>
                  <a:prstClr val="black"/>
                </a:solidFill>
                <a:latin typeface="Onest Medium" pitchFamily="2" charset="0"/>
              </a:rPr>
              <a:t>каршеринга</a:t>
            </a:r>
            <a:r>
              <a:rPr lang="ru-RU" sz="1400" kern="1200" dirty="0">
                <a:solidFill>
                  <a:prstClr val="black"/>
                </a:solidFill>
                <a:latin typeface="Onest Medium" pitchFamily="2" charset="0"/>
              </a:rPr>
              <a:t> и полное управление командировкой </a:t>
            </a:r>
            <a:r>
              <a:rPr lang="ru-RU" sz="1400" kern="1200" dirty="0" smtClean="0">
                <a:solidFill>
                  <a:prstClr val="black"/>
                </a:solidFill>
                <a:latin typeface="Onest Medium" pitchFamily="2" charset="0"/>
              </a:rPr>
              <a:t/>
            </a:r>
            <a:br>
              <a:rPr lang="ru-RU" sz="1400" kern="1200" dirty="0" smtClean="0">
                <a:solidFill>
                  <a:prstClr val="black"/>
                </a:solidFill>
                <a:latin typeface="Onest Medium" pitchFamily="2" charset="0"/>
              </a:rPr>
            </a:br>
            <a:r>
              <a:rPr lang="ru-RU" sz="1200" kern="1200" dirty="0" smtClean="0">
                <a:solidFill>
                  <a:prstClr val="black"/>
                </a:solidFill>
                <a:latin typeface="Onest" panose="020B0503030000020004" pitchFamily="34" charset="-52"/>
              </a:rPr>
              <a:t>через </a:t>
            </a:r>
            <a:r>
              <a:rPr lang="ru-RU" sz="1200" kern="1200" dirty="0">
                <a:solidFill>
                  <a:prstClr val="black"/>
                </a:solidFill>
                <a:latin typeface="Onest" panose="020B0503030000020004" pitchFamily="34" charset="-52"/>
              </a:rPr>
              <a:t>мобильное приложение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02995" y="3828805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3896" y="3922998"/>
            <a:ext cx="4212196" cy="665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580" lvl="0" indent="-1868170" defTabSz="457200">
              <a:lnSpc>
                <a:spcPts val="1520"/>
              </a:lnSpc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400" kern="1200" spc="-15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Согласование поездок </a:t>
            </a:r>
            <a: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/>
            </a:r>
            <a:b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</a:br>
            <a: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с </a:t>
            </a:r>
            <a:r>
              <a:rPr lang="ru-RU" sz="1400" kern="1200" spc="-15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руководителем</a:t>
            </a:r>
          </a:p>
          <a:p>
            <a:pPr marR="68580" lvl="0" indent="-1868170" defTabSz="457200">
              <a:lnSpc>
                <a:spcPts val="1520"/>
              </a:lnSpc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200" kern="1200" dirty="0">
                <a:solidFill>
                  <a:prstClr val="black"/>
                </a:solidFill>
                <a:latin typeface="Onest Regular" pitchFamily="2" charset="0"/>
              </a:rPr>
              <a:t>с помощью встроенных инструментов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318797" y="2905966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79698" y="3206970"/>
            <a:ext cx="3069986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81" marR="4712" lvl="0" defTabSz="424316">
              <a:lnSpc>
                <a:spcPct val="90000"/>
              </a:lnSpc>
              <a:spcBef>
                <a:spcPts val="92"/>
              </a:spcBef>
              <a:buClrTx/>
              <a:defRPr/>
            </a:pPr>
            <a:r>
              <a:rPr lang="ru-RU" sz="1400" kern="1200" dirty="0">
                <a:solidFill>
                  <a:prstClr val="black"/>
                </a:solidFill>
                <a:latin typeface="Onest Medium" pitchFamily="2" charset="0"/>
              </a:rPr>
              <a:t>Мили за полеты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B2F4921-C281-6238-9F51-C54D284F3181}"/>
              </a:ext>
            </a:extLst>
          </p:cNvPr>
          <p:cNvSpPr/>
          <p:nvPr/>
        </p:nvSpPr>
        <p:spPr>
          <a:xfrm>
            <a:off x="299295" y="1983127"/>
            <a:ext cx="4528890" cy="8471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AFFC2-453A-7789-065E-E96861FD6C74}"/>
              </a:ext>
            </a:extLst>
          </p:cNvPr>
          <p:cNvSpPr txBox="1"/>
          <p:nvPr/>
        </p:nvSpPr>
        <p:spPr>
          <a:xfrm>
            <a:off x="1260196" y="2050372"/>
            <a:ext cx="3069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580" lvl="0" indent="-1868170" defTabSz="457200">
              <a:buClrTx/>
              <a:tabLst>
                <a:tab pos="1693545" algn="l"/>
                <a:tab pos="1880235" algn="l"/>
              </a:tabLst>
              <a:defRPr/>
            </a:pPr>
            <a:r>
              <a:rPr lang="ru-RU" sz="1400" kern="1200" spc="-15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Профессиональная </a:t>
            </a:r>
            <a: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/>
            </a:r>
            <a:b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</a:br>
            <a:r>
              <a:rPr lang="ru-RU" sz="1400" kern="1200" spc="-15" dirty="0" smtClean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поддержка </a:t>
            </a:r>
            <a:r>
              <a:rPr lang="ru-RU" sz="1400" kern="1200" spc="-15" dirty="0">
                <a:solidFill>
                  <a:prstClr val="black"/>
                </a:solidFill>
                <a:latin typeface="Onest Medium" pitchFamily="2" charset="0"/>
                <a:cs typeface="Arial Narrow" panose="020B0604020202020204" pitchFamily="34" charset="0"/>
              </a:rPr>
              <a:t>24/7</a:t>
            </a:r>
          </a:p>
          <a:p>
            <a:pPr lvl="0" defTabSz="424316">
              <a:buClrTx/>
              <a:defRPr/>
            </a:pPr>
            <a:r>
              <a:rPr lang="ru-RU" sz="1200" kern="1200" dirty="0">
                <a:solidFill>
                  <a:prstClr val="black"/>
                </a:solidFill>
                <a:latin typeface="Onest Regular" pitchFamily="2" charset="0"/>
              </a:rPr>
              <a:t>без выходных и праздников</a:t>
            </a:r>
          </a:p>
        </p:txBody>
      </p:sp>
      <p:pic>
        <p:nvPicPr>
          <p:cNvPr id="39" name="Picture 10" descr="Мобильное приложение">
            <a:extLst>
              <a:ext uri="{FF2B5EF4-FFF2-40B4-BE49-F238E27FC236}">
                <a16:creationId xmlns:a16="http://schemas.microsoft.com/office/drawing/2014/main" id="{EDD91612-DE8E-3E68-48FB-47FFBB46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8" y="4872867"/>
            <a:ext cx="620634" cy="6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Квитанции ">
            <a:extLst>
              <a:ext uri="{FF2B5EF4-FFF2-40B4-BE49-F238E27FC236}">
                <a16:creationId xmlns:a16="http://schemas.microsoft.com/office/drawing/2014/main" id="{359FC863-CDA4-22A9-6BE6-FB0D9557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2" y="3979377"/>
            <a:ext cx="543334" cy="5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Самолет">
            <a:extLst>
              <a:ext uri="{FF2B5EF4-FFF2-40B4-BE49-F238E27FC236}">
                <a16:creationId xmlns:a16="http://schemas.microsoft.com/office/drawing/2014/main" id="{1B08EB9F-D337-C6D4-C21C-1B1EC60B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6" y="3061392"/>
            <a:ext cx="555252" cy="55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163F696-2C42-7EB8-B293-4BE2F02BA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6" y="2106145"/>
            <a:ext cx="601131" cy="60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29759" y="1854843"/>
            <a:ext cx="10013711" cy="1655663"/>
          </a:xfrm>
          <a:prstGeom prst="roundRect">
            <a:avLst>
              <a:gd name="adj" fmla="val 50000"/>
            </a:avLst>
          </a:prstGeom>
          <a:gradFill>
            <a:gsLst>
              <a:gs pos="29000">
                <a:schemeClr val="bg1"/>
              </a:gs>
              <a:gs pos="100000">
                <a:srgbClr val="F7902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9760" y="3756589"/>
            <a:ext cx="10013710" cy="1655663"/>
          </a:xfrm>
          <a:prstGeom prst="roundRect">
            <a:avLst>
              <a:gd name="adj" fmla="val 50000"/>
            </a:avLst>
          </a:prstGeom>
          <a:gradFill>
            <a:gsLst>
              <a:gs pos="29000">
                <a:schemeClr val="bg1"/>
              </a:gs>
              <a:gs pos="100000">
                <a:srgbClr val="F7902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58DB5A-8685-40D6-67BA-DF29EA108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181475" y="903967"/>
            <a:ext cx="4761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3">
              <a:buClrTx/>
              <a:defRPr/>
            </a:pPr>
            <a:r>
              <a:rPr lang="ru-RU" sz="3200" kern="1200" dirty="0">
                <a:solidFill>
                  <a:prstClr val="black"/>
                </a:solidFill>
                <a:latin typeface="Onest Medium" pitchFamily="2" charset="0"/>
                <a:ea typeface="+mn-ea"/>
                <a:cs typeface="+mn-cs"/>
              </a:rPr>
              <a:t>Стоимость услуг: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C63210-2267-CC73-2046-A77E37E214E4}"/>
              </a:ext>
            </a:extLst>
          </p:cNvPr>
          <p:cNvSpPr txBox="1"/>
          <p:nvPr/>
        </p:nvSpPr>
        <p:spPr>
          <a:xfrm>
            <a:off x="842319" y="2069939"/>
            <a:ext cx="3815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Билеты,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 гостиницы,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VIP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-залы аэропортов, конференц-залы и др.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C63210-2267-CC73-2046-A77E37E214E4}"/>
              </a:ext>
            </a:extLst>
          </p:cNvPr>
          <p:cNvSpPr txBox="1"/>
          <p:nvPr/>
        </p:nvSpPr>
        <p:spPr>
          <a:xfrm>
            <a:off x="842319" y="4057694"/>
            <a:ext cx="381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Такси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C63210-2267-CC73-2046-A77E37E214E4}"/>
              </a:ext>
            </a:extLst>
          </p:cNvPr>
          <p:cNvSpPr txBox="1"/>
          <p:nvPr/>
        </p:nvSpPr>
        <p:spPr>
          <a:xfrm>
            <a:off x="842319" y="4612436"/>
            <a:ext cx="381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1200" dirty="0" err="1" smtClean="0">
                <a:solidFill>
                  <a:prstClr val="black"/>
                </a:solidFill>
                <a:latin typeface="Onest Medium" pitchFamily="2" charset="0"/>
                <a:ea typeface="+mn-ea"/>
                <a:cs typeface="+mn-cs"/>
              </a:rPr>
              <a:t>Каршеринг</a:t>
            </a:r>
            <a:r>
              <a:rPr lang="ru-RU" sz="2400" kern="1200" dirty="0" smtClean="0">
                <a:solidFill>
                  <a:prstClr val="black"/>
                </a:solidFill>
                <a:latin typeface="Onest Medium" pitchFamily="2" charset="0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8690" y="1365172"/>
            <a:ext cx="184731" cy="35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5642844" y="4375449"/>
            <a:ext cx="222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943">
              <a:buClrTx/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Onest" panose="020B0503030000020004" pitchFamily="34" charset="-52"/>
                <a:ea typeface="+mn-ea"/>
                <a:cs typeface="+mn-cs"/>
              </a:rPr>
              <a:t>БЕСПЛАТНО</a:t>
            </a:r>
            <a:endParaRPr lang="ru-RU" sz="2400" kern="1200" dirty="0">
              <a:solidFill>
                <a:prstClr val="black"/>
              </a:solidFill>
              <a:latin typeface="Onest" panose="020B0503030000020004" pitchFamily="34" charset="-52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830035" y="2039334"/>
            <a:ext cx="4513436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Onest Medium" panose="020B0603030000020004" pitchFamily="34" charset="-52"/>
                <a:cs typeface="Arial Narrow" panose="020B0604020202020204" pitchFamily="34" charset="0"/>
              </a:rPr>
              <a:t>Сумма заказов: </a:t>
            </a:r>
            <a:endParaRPr lang="en-US" sz="1600" dirty="0">
              <a:latin typeface="Onest Medium" panose="020B0603030000020004" pitchFamily="34" charset="-52"/>
              <a:cs typeface="Arial Narrow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1400" b="1" dirty="0">
              <a:latin typeface="Onest" panose="020B0503030000020004" pitchFamily="34" charset="-52"/>
              <a:cs typeface="Arial Narrow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до 300 000 руб. в мес. </a:t>
            </a:r>
            <a:r>
              <a:rPr lang="en-US" sz="1400" dirty="0">
                <a:latin typeface="Onest" panose="020B0503030000020004" pitchFamily="34" charset="-52"/>
                <a:ea typeface="Onest Medium" charset="0"/>
                <a:cs typeface="Onest Medium" charset="0"/>
              </a:rPr>
              <a:t>—</a:t>
            </a: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 </a:t>
            </a:r>
            <a:r>
              <a:rPr lang="ru-RU" sz="1400" dirty="0" smtClean="0">
                <a:latin typeface="Onest" panose="020B0503030000020004" pitchFamily="34" charset="-52"/>
                <a:cs typeface="Arial Narrow" panose="020B0604020202020204" pitchFamily="34" charset="0"/>
              </a:rPr>
              <a:t>6% </a:t>
            </a: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от оборота</a:t>
            </a:r>
          </a:p>
          <a:p>
            <a:pPr>
              <a:lnSpc>
                <a:spcPct val="80000"/>
              </a:lnSpc>
            </a:pPr>
            <a:endParaRPr lang="en-US" sz="1400" dirty="0">
              <a:latin typeface="Onest" panose="020B0503030000020004" pitchFamily="34" charset="-52"/>
              <a:cs typeface="Arial Narrow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от 300 000 до 1 млн руб. в мес. </a:t>
            </a:r>
            <a:r>
              <a:rPr lang="en-US" sz="1400" dirty="0">
                <a:latin typeface="Onest" panose="020B0503030000020004" pitchFamily="34" charset="-52"/>
                <a:ea typeface="Onest Medium" charset="0"/>
                <a:cs typeface="Onest Medium" charset="0"/>
              </a:rPr>
              <a:t>—</a:t>
            </a: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 </a:t>
            </a:r>
            <a:r>
              <a:rPr lang="ru-RU" sz="1400" dirty="0" smtClean="0">
                <a:latin typeface="Onest" panose="020B0503030000020004" pitchFamily="34" charset="-52"/>
                <a:cs typeface="Arial Narrow" panose="020B0604020202020204" pitchFamily="34" charset="0"/>
              </a:rPr>
              <a:t>5% </a:t>
            </a: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от оборота</a:t>
            </a:r>
            <a:endParaRPr lang="en-US" sz="1400" dirty="0">
              <a:latin typeface="Onest" panose="020B0503030000020004" pitchFamily="34" charset="-52"/>
              <a:cs typeface="Arial Narrow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400" dirty="0">
              <a:latin typeface="Onest" panose="020B0503030000020004" pitchFamily="34" charset="-52"/>
              <a:cs typeface="Arial Narrow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от 1 млн руб. в мес. </a:t>
            </a:r>
            <a:r>
              <a:rPr lang="en-US" sz="1400" dirty="0">
                <a:latin typeface="Onest" panose="020B0503030000020004" pitchFamily="34" charset="-52"/>
                <a:ea typeface="Onest Medium" charset="0"/>
                <a:cs typeface="Onest Medium" charset="0"/>
              </a:rPr>
              <a:t>—</a:t>
            </a: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 </a:t>
            </a:r>
            <a:r>
              <a:rPr lang="ru-RU" sz="1400" dirty="0" smtClean="0">
                <a:latin typeface="Onest" panose="020B0503030000020004" pitchFamily="34" charset="-52"/>
                <a:cs typeface="Arial Narrow" panose="020B0604020202020204" pitchFamily="34" charset="0"/>
              </a:rPr>
              <a:t>4% </a:t>
            </a:r>
            <a:r>
              <a:rPr lang="ru-RU" sz="1400" dirty="0">
                <a:latin typeface="Onest" panose="020B0503030000020004" pitchFamily="34" charset="-52"/>
                <a:cs typeface="Arial Narrow" panose="020B0604020202020204" pitchFamily="34" charset="0"/>
              </a:rPr>
              <a:t>от оборота</a:t>
            </a:r>
          </a:p>
          <a:p>
            <a:pPr>
              <a:lnSpc>
                <a:spcPct val="80000"/>
              </a:lnSpc>
            </a:pPr>
            <a:endParaRPr lang="ru-RU" sz="1400" dirty="0">
              <a:latin typeface="Onest" panose="020B0503030000020004" pitchFamily="34" charset="-52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2456754-2005-D74A-CCC0-DD1037083F20}"/>
              </a:ext>
            </a:extLst>
          </p:cNvPr>
          <p:cNvSpPr/>
          <p:nvPr/>
        </p:nvSpPr>
        <p:spPr>
          <a:xfrm rot="10800000">
            <a:off x="1199381" y="1283859"/>
            <a:ext cx="8910887" cy="40473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3000">
                <a:srgbClr val="B6D9FE"/>
              </a:gs>
              <a:gs pos="4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4341">
              <a:defRPr/>
            </a:pPr>
            <a:endParaRPr lang="ru-RU" sz="16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9E6B23AE-E44A-3240-BB9C-EAB5231A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730" y="1571395"/>
            <a:ext cx="4352486" cy="11407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424341">
              <a:defRPr/>
            </a:pPr>
            <a:r>
              <a:rPr lang="ru-RU" sz="2970" b="0" dirty="0">
                <a:solidFill>
                  <a:prstClr val="black"/>
                </a:solidFill>
                <a:latin typeface="Onest Medium" pitchFamily="2" charset="0"/>
                <a:ea typeface="Verdana" panose="020B0604030504040204" pitchFamily="34" charset="0"/>
                <a:cs typeface="Arial" panose="020B0604020202020204" pitchFamily="34" charset="0"/>
              </a:rPr>
              <a:t>Мы на связи 24/7</a:t>
            </a:r>
          </a:p>
          <a:p>
            <a:pPr lvl="0">
              <a:defRPr/>
            </a:pPr>
            <a:r>
              <a:rPr lang="ru-RU" sz="1485" b="0" dirty="0">
                <a:solidFill>
                  <a:schemeClr val="tx1"/>
                </a:solidFill>
                <a:latin typeface="Onest" panose="020B0503030000020004" pitchFamily="34" charset="-52"/>
                <a:ea typeface="+mn-ea"/>
                <a:cs typeface="+mn-cs"/>
              </a:rPr>
              <a:t>Если возникнут вопросы </a:t>
            </a:r>
            <a:r>
              <a:rPr lang="ru-RU" sz="1485" b="0" dirty="0">
                <a:solidFill>
                  <a:schemeClr val="tx1"/>
                </a:solidFill>
                <a:latin typeface="Onest" panose="020B0503030000020004" pitchFamily="34" charset="-52"/>
              </a:rPr>
              <a:t>— просто </a:t>
            </a:r>
            <a:br>
              <a:rPr lang="ru-RU" sz="1485" b="0" dirty="0">
                <a:solidFill>
                  <a:schemeClr val="tx1"/>
                </a:solidFill>
                <a:latin typeface="Onest" panose="020B0503030000020004" pitchFamily="34" charset="-52"/>
              </a:rPr>
            </a:br>
            <a:r>
              <a:rPr lang="ru-RU" sz="1485" b="0" dirty="0">
                <a:solidFill>
                  <a:schemeClr val="tx1"/>
                </a:solidFill>
                <a:latin typeface="Onest" panose="020B0503030000020004" pitchFamily="34" charset="-52"/>
              </a:rPr>
              <a:t>свяжитесь с нами любым удобным способом</a:t>
            </a:r>
            <a:endParaRPr lang="ru-RU" sz="1485" b="0" dirty="0">
              <a:solidFill>
                <a:schemeClr val="tx1"/>
              </a:solidFill>
              <a:latin typeface="Onest" panose="020B0503030000020004" pitchFamily="34" charset="-52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43435-72D5-A7DF-8CA8-82B8FEB507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7" t="34580" r="21974" b="32630"/>
          <a:stretch/>
        </p:blipFill>
        <p:spPr>
          <a:xfrm>
            <a:off x="1609999" y="2893586"/>
            <a:ext cx="2773021" cy="95621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474D76-75E0-C19D-40BA-C932DBC62FC7}"/>
              </a:ext>
            </a:extLst>
          </p:cNvPr>
          <p:cNvSpPr/>
          <p:nvPr/>
        </p:nvSpPr>
        <p:spPr>
          <a:xfrm>
            <a:off x="5546876" y="2758273"/>
            <a:ext cx="3328523" cy="52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3820">
              <a:defRPr/>
            </a:pPr>
            <a:r>
              <a:rPr lang="ru-RU" sz="1300" dirty="0" err="1" smtClean="0">
                <a:solidFill>
                  <a:prstClr val="black"/>
                </a:solidFill>
                <a:latin typeface="Onest Regular" pitchFamily="2" charset="0"/>
              </a:rPr>
              <a:t>Кличева</a:t>
            </a:r>
            <a:r>
              <a:rPr lang="ru-RU" sz="1300" dirty="0" smtClean="0">
                <a:solidFill>
                  <a:prstClr val="black"/>
                </a:solidFill>
                <a:latin typeface="Onest Regular" pitchFamily="2" charset="0"/>
              </a:rPr>
              <a:t> Оксана</a:t>
            </a:r>
            <a:endParaRPr lang="ru-RU" sz="1300" dirty="0">
              <a:solidFill>
                <a:prstClr val="black"/>
              </a:solidFill>
              <a:latin typeface="Onest Regular" pitchFamily="2" charset="0"/>
            </a:endParaRPr>
          </a:p>
          <a:p>
            <a:pPr defTabSz="393820">
              <a:defRPr/>
            </a:pPr>
            <a:r>
              <a:rPr lang="ru-RU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8 </a:t>
            </a:r>
            <a:r>
              <a:rPr lang="en-US" sz="1485" dirty="0" smtClean="0">
                <a:solidFill>
                  <a:srgbClr val="0563C1"/>
                </a:solidFill>
                <a:latin typeface="Onest Medium" panose="020B0603030000020004" pitchFamily="34" charset="-52"/>
              </a:rPr>
              <a:t>928 612 92 68</a:t>
            </a:r>
            <a:endParaRPr lang="ru-RU" sz="1485" dirty="0">
              <a:solidFill>
                <a:srgbClr val="0563C1"/>
              </a:solidFill>
              <a:latin typeface="Onest Medium" panose="020B06030300000200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1474D76-75E0-C19D-40BA-C932DBC62FC7}"/>
              </a:ext>
            </a:extLst>
          </p:cNvPr>
          <p:cNvSpPr/>
          <p:nvPr/>
        </p:nvSpPr>
        <p:spPr>
          <a:xfrm>
            <a:off x="5546876" y="3322445"/>
            <a:ext cx="3328523" cy="52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3820">
              <a:defRPr/>
            </a:pPr>
            <a:r>
              <a:rPr lang="ru-RU" sz="1300" dirty="0">
                <a:solidFill>
                  <a:prstClr val="black"/>
                </a:solidFill>
                <a:latin typeface="Onest Regular" pitchFamily="2" charset="0"/>
              </a:rPr>
              <a:t>Электронная почта</a:t>
            </a:r>
          </a:p>
          <a:p>
            <a:pPr defTabSz="393820">
              <a:defRPr/>
            </a:pPr>
            <a:r>
              <a:rPr lang="en-US" sz="1485" dirty="0" smtClean="0">
                <a:solidFill>
                  <a:prstClr val="black"/>
                </a:solidFill>
                <a:latin typeface="Onest Medium" panose="020B0603030000020004" pitchFamily="34" charset="-52"/>
              </a:rPr>
              <a:t>Klicheva.o@gpc-rus.ru</a:t>
            </a:r>
            <a:endParaRPr lang="ru-RU" sz="1485" dirty="0">
              <a:solidFill>
                <a:prstClr val="black"/>
              </a:solidFill>
              <a:latin typeface="Onest Medium" panose="020B0603030000020004" pitchFamily="34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1474D76-75E0-C19D-40BA-C932DBC62FC7}"/>
              </a:ext>
            </a:extLst>
          </p:cNvPr>
          <p:cNvSpPr/>
          <p:nvPr/>
        </p:nvSpPr>
        <p:spPr>
          <a:xfrm>
            <a:off x="5546876" y="3887706"/>
            <a:ext cx="3328523" cy="52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3820">
              <a:defRPr/>
            </a:pPr>
            <a:r>
              <a:rPr lang="ru-RU" sz="1300" dirty="0">
                <a:solidFill>
                  <a:prstClr val="black"/>
                </a:solidFill>
                <a:latin typeface="Onest Regular" pitchFamily="2" charset="0"/>
              </a:rPr>
              <a:t>Чат-бот «ППР Помощник» в </a:t>
            </a:r>
            <a:r>
              <a:rPr lang="en-US" sz="1300" dirty="0">
                <a:solidFill>
                  <a:prstClr val="black"/>
                </a:solidFill>
                <a:latin typeface="Onest Regular" pitchFamily="2" charset="0"/>
              </a:rPr>
              <a:t>WhatsApp</a:t>
            </a:r>
            <a:endParaRPr lang="ru-RU" sz="1300" dirty="0">
              <a:solidFill>
                <a:prstClr val="black"/>
              </a:solidFill>
              <a:latin typeface="Onest Regular" pitchFamily="2" charset="0"/>
            </a:endParaRPr>
          </a:p>
          <a:p>
            <a:pPr defTabSz="393820">
              <a:defRPr/>
            </a:pPr>
            <a:r>
              <a:rPr lang="ru-RU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+7 </a:t>
            </a:r>
            <a:r>
              <a:rPr lang="en-US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(495)</a:t>
            </a:r>
            <a:r>
              <a:rPr lang="ru-RU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 </a:t>
            </a:r>
            <a:r>
              <a:rPr lang="en-US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280</a:t>
            </a:r>
            <a:r>
              <a:rPr lang="ru-RU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 </a:t>
            </a:r>
            <a:r>
              <a:rPr lang="en-US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01</a:t>
            </a:r>
            <a:r>
              <a:rPr lang="ru-RU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 </a:t>
            </a:r>
            <a:r>
              <a:rPr lang="en-US" sz="1485" dirty="0">
                <a:solidFill>
                  <a:srgbClr val="0563C1"/>
                </a:solidFill>
                <a:latin typeface="Onest Medium" panose="020B0603030000020004" pitchFamily="34" charset="-52"/>
              </a:rPr>
              <a:t>10</a:t>
            </a:r>
            <a:endParaRPr lang="ru-RU" sz="1485" dirty="0">
              <a:solidFill>
                <a:srgbClr val="0563C1"/>
              </a:solidFill>
              <a:latin typeface="Onest Medium" panose="020B0603030000020004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1474D76-75E0-C19D-40BA-C932DBC62FC7}"/>
              </a:ext>
            </a:extLst>
          </p:cNvPr>
          <p:cNvSpPr/>
          <p:nvPr/>
        </p:nvSpPr>
        <p:spPr>
          <a:xfrm>
            <a:off x="5546876" y="4451878"/>
            <a:ext cx="3328523" cy="52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3820">
              <a:defRPr/>
            </a:pPr>
            <a:r>
              <a:rPr lang="ru-RU" sz="1300" dirty="0">
                <a:solidFill>
                  <a:prstClr val="black"/>
                </a:solidFill>
                <a:latin typeface="Onest Regular" pitchFamily="2" charset="0"/>
              </a:rPr>
              <a:t>Чат-бот «ППР Помощник» в </a:t>
            </a:r>
            <a:r>
              <a:rPr lang="en-US" sz="1300" dirty="0">
                <a:solidFill>
                  <a:prstClr val="black"/>
                </a:solidFill>
                <a:latin typeface="Onest Regular" pitchFamily="2" charset="0"/>
              </a:rPr>
              <a:t>Telegram</a:t>
            </a:r>
            <a:endParaRPr lang="ru-RU" sz="1300" dirty="0">
              <a:solidFill>
                <a:prstClr val="black"/>
              </a:solidFill>
              <a:latin typeface="Onest Regular" pitchFamily="2" charset="0"/>
            </a:endParaRPr>
          </a:p>
          <a:p>
            <a:pPr defTabSz="393820">
              <a:defRPr/>
            </a:pPr>
            <a:r>
              <a:rPr lang="en-US" sz="1485" dirty="0">
                <a:solidFill>
                  <a:prstClr val="black"/>
                </a:solidFill>
                <a:latin typeface="Onest Medium" panose="020B0603030000020004" pitchFamily="34" charset="-52"/>
                <a:hlinkClick r:id="rId3" action="ppaction://hlinkfile"/>
              </a:rPr>
              <a:t>t.me</a:t>
            </a:r>
            <a:r>
              <a:rPr lang="ru-RU" sz="1485" dirty="0">
                <a:solidFill>
                  <a:prstClr val="black"/>
                </a:solidFill>
                <a:latin typeface="Onest Medium" panose="020B0603030000020004" pitchFamily="34" charset="-52"/>
                <a:hlinkClick r:id="rId3" action="ppaction://hlinkfile"/>
              </a:rPr>
              <a:t>/</a:t>
            </a:r>
            <a:r>
              <a:rPr lang="en-US" sz="1485" dirty="0" err="1">
                <a:solidFill>
                  <a:prstClr val="black"/>
                </a:solidFill>
                <a:latin typeface="Onest Medium" panose="020B0603030000020004" pitchFamily="34" charset="-52"/>
                <a:hlinkClick r:id="rId3" action="ppaction://hlinkfile"/>
              </a:rPr>
              <a:t>ppr_helper_bot</a:t>
            </a:r>
            <a:endParaRPr lang="ru-RU" sz="1485" dirty="0">
              <a:solidFill>
                <a:prstClr val="black"/>
              </a:solidFill>
              <a:latin typeface="Onest Medium" panose="020B0603030000020004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64" y="2840707"/>
            <a:ext cx="379501" cy="3531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58" y="3430925"/>
            <a:ext cx="413039" cy="3097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15" y="3968577"/>
            <a:ext cx="376715" cy="376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90" y="4541547"/>
            <a:ext cx="432131" cy="3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C5273B0-361B-590D-1AB9-5EF76A88418A}"/>
              </a:ext>
            </a:extLst>
          </p:cNvPr>
          <p:cNvSpPr/>
          <p:nvPr/>
        </p:nvSpPr>
        <p:spPr>
          <a:xfrm>
            <a:off x="4854252" y="2567951"/>
            <a:ext cx="5544446" cy="15887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81C4F8"/>
              </a:gs>
              <a:gs pos="64000">
                <a:srgbClr val="81C4F8"/>
              </a:gs>
              <a:gs pos="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6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F278489-228D-B36B-0629-BD211A81CF20}"/>
              </a:ext>
            </a:extLst>
          </p:cNvPr>
          <p:cNvSpPr/>
          <p:nvPr/>
        </p:nvSpPr>
        <p:spPr>
          <a:xfrm>
            <a:off x="3393511" y="4341748"/>
            <a:ext cx="5544446" cy="15887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rgbClr val="6AFDBC"/>
              </a:gs>
              <a:gs pos="8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6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77482" y="981798"/>
            <a:ext cx="5816551" cy="149671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42431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Arial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st Medium" pitchFamily="2" charset="0"/>
                <a:sym typeface="Arial"/>
              </a:rPr>
              <a:t>Крупнейший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st Medium" pitchFamily="2" charset="0"/>
                <a:sym typeface="Arial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st Medium" pitchFamily="2" charset="0"/>
                <a:sym typeface="Arial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st Medium" pitchFamily="2" charset="0"/>
                <a:sym typeface="Arial"/>
              </a:rPr>
              <a:t>независимы</a:t>
            </a:r>
            <a:r>
              <a:rPr lang="ru-RU" sz="3200" b="0" kern="1200" dirty="0" smtClean="0">
                <a:solidFill>
                  <a:prstClr val="white"/>
                </a:solidFill>
                <a:latin typeface="Onest Medium" pitchFamily="2" charset="0"/>
              </a:rPr>
              <a:t>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st Medium" pitchFamily="2" charset="0"/>
                <a:sym typeface="Arial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st Medium" pitchFamily="2" charset="0"/>
                <a:sym typeface="Arial"/>
              </a:rPr>
              <a:t>оператор корпоративных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st Medium" pitchFamily="2" charset="0"/>
                <a:sym typeface="Arial"/>
              </a:rPr>
              <a:t>платежей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est Medium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B007-E2E7-B649-8CCB-084993E20B18}"/>
              </a:ext>
            </a:extLst>
          </p:cNvPr>
          <p:cNvSpPr txBox="1"/>
          <p:nvPr/>
        </p:nvSpPr>
        <p:spPr>
          <a:xfrm>
            <a:off x="7566459" y="2865831"/>
            <a:ext cx="2381553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&gt;20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лет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18997F-66C5-034C-A181-A64CCC209770}"/>
              </a:ext>
            </a:extLst>
          </p:cNvPr>
          <p:cNvSpPr txBox="1"/>
          <p:nvPr/>
        </p:nvSpPr>
        <p:spPr>
          <a:xfrm>
            <a:off x="3957024" y="4637227"/>
            <a:ext cx="2760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&gt;</a:t>
            </a:r>
            <a:r>
              <a:rPr lang="ru-RU" sz="4400" kern="1200" dirty="0">
                <a:solidFill>
                  <a:prstClr val="black"/>
                </a:solidFill>
                <a:latin typeface="Onest Medium" pitchFamily="2" charset="0"/>
                <a:ea typeface="+mn-ea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70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5A5BD-81CA-5045-88BE-A07414EC09DE}"/>
              </a:ext>
            </a:extLst>
          </p:cNvPr>
          <p:cNvSpPr txBox="1"/>
          <p:nvPr/>
        </p:nvSpPr>
        <p:spPr>
          <a:xfrm>
            <a:off x="7770707" y="3479963"/>
            <a:ext cx="1982880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на рынке в России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A7F58B-6AF2-7E4F-A63D-09AFEE7F110F}"/>
              </a:ext>
            </a:extLst>
          </p:cNvPr>
          <p:cNvSpPr txBox="1"/>
          <p:nvPr/>
        </p:nvSpPr>
        <p:spPr>
          <a:xfrm>
            <a:off x="4125886" y="5259567"/>
            <a:ext cx="3456615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2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 Narrow" panose="020B0604020202020204" pitchFamily="34" charset="0"/>
                <a:sym typeface="Arial"/>
              </a:rPr>
              <a:t>корпоративных клиентов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18688BF-81E3-014C-BFC8-F2D6EDAD8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482" y="6134728"/>
            <a:ext cx="7068430" cy="33050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42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74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nest Regular" pitchFamily="2" charset="0"/>
                <a:ea typeface="+mj-ea"/>
                <a:cs typeface="Arial Narrow" panose="020B0604020202020204" pitchFamily="34" charset="0"/>
                <a:sym typeface="Arial"/>
              </a:rPr>
              <a:t>* ППР является лидером по уровню лояльности собственных клиентов, использующих топливные карты, среди крупнейших нефтяных </a:t>
            </a:r>
            <a:r>
              <a:rPr kumimoji="0" lang="ru-RU" sz="74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nest Regular" pitchFamily="2" charset="0"/>
                <a:ea typeface="+mj-ea"/>
                <a:cs typeface="Arial Narrow" panose="020B0604020202020204" pitchFamily="34" charset="0"/>
                <a:sym typeface="Arial"/>
              </a:rPr>
              <a:t>компаний.</a:t>
            </a:r>
            <a:endParaRPr kumimoji="0" lang="ru-RU" sz="74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nest Regular" pitchFamily="2" charset="0"/>
              <a:ea typeface="+mj-ea"/>
              <a:cs typeface="Arial Narrow" panose="020B0604020202020204" pitchFamily="34" charset="0"/>
              <a:sym typeface="Arial"/>
            </a:endParaRPr>
          </a:p>
          <a:p>
            <a:pPr marL="0" marR="0" lvl="0" indent="0" algn="l" defTabSz="4243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74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nest Regular" pitchFamily="2" charset="0"/>
                <a:ea typeface="+mj-ea"/>
                <a:cs typeface="Arial Narrow" panose="020B0604020202020204" pitchFamily="34" charset="0"/>
                <a:sym typeface="Arial"/>
              </a:rPr>
              <a:t> По результатам исследования компании Nielsen, август-сентябрь 2021 года.</a:t>
            </a:r>
            <a:endParaRPr kumimoji="0" lang="en-US" sz="2598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nest Regular" pitchFamily="2" charset="0"/>
              <a:ea typeface="Verdana" panose="020B0604030504040204" pitchFamily="34" charset="0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454" y="2546398"/>
            <a:ext cx="2962339" cy="84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243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defRPr/>
            </a:pPr>
            <a:r>
              <a:rPr lang="ru-RU" sz="1800" kern="1200" dirty="0">
                <a:solidFill>
                  <a:prstClr val="black"/>
                </a:solidFill>
                <a:latin typeface="Onest Medium" pitchFamily="2" charset="0"/>
              </a:rPr>
              <a:t>В РОССИИ </a:t>
            </a:r>
            <a:r>
              <a:rPr lang="ru-RU" sz="1800" kern="1200" dirty="0" smtClean="0">
                <a:solidFill>
                  <a:prstClr val="black"/>
                </a:solidFill>
                <a:latin typeface="Onest Medium" pitchFamily="2" charset="0"/>
              </a:rPr>
              <a:t/>
            </a:r>
            <a:br>
              <a:rPr lang="ru-RU" sz="1800" kern="1200" dirty="0" smtClean="0">
                <a:solidFill>
                  <a:prstClr val="black"/>
                </a:solidFill>
                <a:latin typeface="Onest Medium" pitchFamily="2" charset="0"/>
              </a:rPr>
            </a:br>
            <a:r>
              <a:rPr lang="ru-RU" sz="1800" kern="1200" dirty="0" smtClean="0">
                <a:solidFill>
                  <a:prstClr val="black"/>
                </a:solidFill>
                <a:latin typeface="Onest Medium" pitchFamily="2" charset="0"/>
              </a:rPr>
              <a:t>И ВОСТОЧНОЙ </a:t>
            </a:r>
            <a:r>
              <a:rPr lang="ru-RU" sz="1800" kern="1200" dirty="0">
                <a:solidFill>
                  <a:prstClr val="black"/>
                </a:solidFill>
                <a:latin typeface="Onest Medium" pitchFamily="2" charset="0"/>
              </a:rPr>
              <a:t>ЕВРОПЕ </a:t>
            </a:r>
            <a:endParaRPr lang="en-US" sz="1800" dirty="0">
              <a:solidFill>
                <a:prstClr val="black"/>
              </a:solidFill>
              <a:latin typeface="Onest Medium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258548" y="2168792"/>
            <a:ext cx="12961615" cy="3902824"/>
          </a:xfrm>
          <a:prstGeom prst="roundRect">
            <a:avLst>
              <a:gd name="adj" fmla="val 50000"/>
            </a:avLst>
          </a:prstGeom>
          <a:solidFill>
            <a:srgbClr val="6BF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EEECD-F4C3-93EF-3E81-FC9FF4B86B4F}"/>
              </a:ext>
            </a:extLst>
          </p:cNvPr>
          <p:cNvSpPr txBox="1"/>
          <p:nvPr/>
        </p:nvSpPr>
        <p:spPr>
          <a:xfrm>
            <a:off x="258548" y="1037291"/>
            <a:ext cx="689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8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000" kern="1200" dirty="0">
                <a:solidFill>
                  <a:prstClr val="black"/>
                </a:solidFill>
                <a:latin typeface="Onest Medium" pitchFamily="2" charset="0"/>
                <a:ea typeface="+mn-ea"/>
              </a:rPr>
              <a:t>О</a:t>
            </a:r>
            <a:r>
              <a:rPr lang="ru-RU" sz="3000" kern="1200" dirty="0" smtClean="0">
                <a:solidFill>
                  <a:prstClr val="black"/>
                </a:solidFill>
                <a:latin typeface="Onest Medium" pitchFamily="2" charset="0"/>
                <a:ea typeface="+mn-ea"/>
              </a:rPr>
              <a:t>рганизовывая бизнес-поездки самостоятельно, вы: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4B778-2112-DA56-F018-1D855476C3F4}"/>
              </a:ext>
            </a:extLst>
          </p:cNvPr>
          <p:cNvSpPr txBox="1"/>
          <p:nvPr/>
        </p:nvSpPr>
        <p:spPr>
          <a:xfrm>
            <a:off x="1312799" y="2798637"/>
            <a:ext cx="462193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Ищете сайты с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билетами</a:t>
            </a:r>
            <a:r>
              <a:rPr lang="ru-RU" sz="14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Roboto" pitchFamily="2" charset="0"/>
                <a:cs typeface="Arial Narrow" panose="020B0604020202020204" pitchFamily="34" charset="0"/>
                <a:sym typeface="Arial"/>
              </a:rPr>
              <a:t>подбираете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 гостиницу</a:t>
            </a:r>
            <a:r>
              <a:rPr lang="ru-RU" sz="14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на разных ресурсах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cs typeface="Arial Narrow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003"/>
              </a:lnSpc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dirty="0">
              <a:solidFill>
                <a:prstClr val="black"/>
              </a:solidFill>
              <a:latin typeface="Onest Regular" pitchFamily="2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Боитесь потерять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документы</a:t>
            </a:r>
            <a:r>
              <a:rPr lang="ru-RU" sz="14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заполняете авансовые</a:t>
            </a:r>
            <a:r>
              <a:rPr lang="ru-RU" sz="14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отчеты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о командировке вручную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cs typeface="Arial Narrow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cs typeface="Arial Narrow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Переплачиваете комиссию трэвел-агентствам </a:t>
            </a:r>
          </a:p>
          <a:p>
            <a:pPr marL="285750" marR="0" lvl="0" indent="-285750" algn="l" defTabSz="914400" rtl="0" eaLnBrk="1" fontAlgn="auto" latinLnBrk="0" hangingPunct="1">
              <a:lnSpc>
                <a:spcPts val="1003"/>
              </a:lnSpc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cs typeface="Arial Narrow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Оплачиваете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расходы с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личной карты и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ждете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возмещения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cs typeface="Arial Narrow" panose="020B0604020202020204" pitchFamily="34" charset="0"/>
                <a:sym typeface="Arial"/>
              </a:rPr>
              <a:t>2 недели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cs typeface="Arial Narrow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003"/>
              </a:lnSpc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dirty="0">
              <a:solidFill>
                <a:prstClr val="black"/>
              </a:solidFill>
              <a:latin typeface="Onest Regular" pitchFamily="2" charset="0"/>
              <a:cs typeface="Arial Narrow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Заключаете отдельный договор с каждым оператором </a:t>
            </a:r>
            <a:r>
              <a:rPr lang="ru-RU" sz="1400" dirty="0" smtClean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такси, </a:t>
            </a:r>
            <a:r>
              <a:rPr lang="ru-RU" sz="1400" dirty="0" err="1" smtClean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каршеринга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cs typeface="Arial Narrow" panose="020B0604020202020204" pitchFamily="34" charset="0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16564" r="15641" b="8620"/>
          <a:stretch/>
        </p:blipFill>
        <p:spPr>
          <a:xfrm>
            <a:off x="6414087" y="2173126"/>
            <a:ext cx="6192226" cy="3924523"/>
          </a:xfrm>
          <a:prstGeom prst="roundRect">
            <a:avLst>
              <a:gd name="adj" fmla="val 50000"/>
            </a:avLst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359529" y="2855361"/>
            <a:ext cx="145600" cy="145600"/>
            <a:chOff x="458464" y="2247794"/>
            <a:chExt cx="145600" cy="1456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58464" y="2247795"/>
              <a:ext cx="145599" cy="145599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458464" y="2247794"/>
              <a:ext cx="145600" cy="145600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/>
          <p:cNvGrpSpPr/>
          <p:nvPr/>
        </p:nvGrpSpPr>
        <p:grpSpPr>
          <a:xfrm>
            <a:off x="1359529" y="3409110"/>
            <a:ext cx="145600" cy="145600"/>
            <a:chOff x="458464" y="2247794"/>
            <a:chExt cx="145600" cy="14560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458464" y="2247795"/>
              <a:ext cx="145599" cy="145599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458464" y="2247794"/>
              <a:ext cx="145600" cy="145600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1359528" y="4047611"/>
            <a:ext cx="145600" cy="145600"/>
            <a:chOff x="458464" y="2247794"/>
            <a:chExt cx="145600" cy="14560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458464" y="2247795"/>
              <a:ext cx="145599" cy="145599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458464" y="2247794"/>
              <a:ext cx="145600" cy="145600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1359527" y="4407666"/>
            <a:ext cx="145600" cy="145600"/>
            <a:chOff x="458464" y="2247794"/>
            <a:chExt cx="145600" cy="145600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>
              <a:off x="458464" y="2247795"/>
              <a:ext cx="145599" cy="145599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>
              <a:off x="458464" y="2247794"/>
              <a:ext cx="145600" cy="145600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/>
          <p:cNvGrpSpPr/>
          <p:nvPr/>
        </p:nvGrpSpPr>
        <p:grpSpPr>
          <a:xfrm>
            <a:off x="1359527" y="4948152"/>
            <a:ext cx="145600" cy="145600"/>
            <a:chOff x="458464" y="2247794"/>
            <a:chExt cx="145600" cy="145600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458464" y="2247795"/>
              <a:ext cx="145599" cy="145599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458464" y="2247794"/>
              <a:ext cx="145600" cy="145600"/>
            </a:xfrm>
            <a:prstGeom prst="line">
              <a:avLst/>
            </a:prstGeom>
            <a:ln w="444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46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sp>
        <p:nvSpPr>
          <p:cNvPr id="10" name="Дуга 9">
            <a:extLst>
              <a:ext uri="{FF2B5EF4-FFF2-40B4-BE49-F238E27FC236}">
                <a16:creationId xmlns:a16="http://schemas.microsoft.com/office/drawing/2014/main" id="{0023289D-9817-8804-5288-C3A305ADCA4F}"/>
              </a:ext>
            </a:extLst>
          </p:cNvPr>
          <p:cNvSpPr/>
          <p:nvPr/>
        </p:nvSpPr>
        <p:spPr>
          <a:xfrm rot="13288785">
            <a:off x="2544677" y="1187891"/>
            <a:ext cx="3181408" cy="3181408"/>
          </a:xfrm>
          <a:prstGeom prst="arc">
            <a:avLst>
              <a:gd name="adj1" fmla="val 2393652"/>
              <a:gd name="adj2" fmla="val 16100450"/>
            </a:avLst>
          </a:prstGeom>
          <a:ln w="844550" cap="rnd">
            <a:gradFill>
              <a:gsLst>
                <a:gs pos="513">
                  <a:srgbClr val="6AFDBC"/>
                </a:gs>
                <a:gs pos="57000">
                  <a:srgbClr val="6AFDBC"/>
                </a:gs>
                <a:gs pos="98974">
                  <a:srgbClr val="81C4F8"/>
                </a:gs>
                <a:gs pos="91000">
                  <a:srgbClr val="81C4F8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10375" y="2054139"/>
            <a:ext cx="6274174" cy="3997256"/>
          </a:xfrm>
          <a:prstGeom prst="ellipse">
            <a:avLst/>
          </a:prstGeom>
          <a:gradFill flip="none" rotWithShape="1">
            <a:gsLst>
              <a:gs pos="15000">
                <a:schemeClr val="bg1">
                  <a:alpha val="99000"/>
                </a:schemeClr>
              </a:gs>
              <a:gs pos="6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A21041AE-D2F6-5D06-671D-D5D8C5676718}"/>
              </a:ext>
            </a:extLst>
          </p:cNvPr>
          <p:cNvSpPr/>
          <p:nvPr/>
        </p:nvSpPr>
        <p:spPr>
          <a:xfrm>
            <a:off x="420315" y="5466020"/>
            <a:ext cx="3796749" cy="5672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2C5"/>
              </a:gs>
              <a:gs pos="30000">
                <a:srgbClr val="1D92C5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876048" y="5495541"/>
            <a:ext cx="288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nest" panose="020B0503030000020004" pitchFamily="34" charset="-52"/>
              </a:rPr>
              <a:t>Единый договор </a:t>
            </a:r>
            <a:br>
              <a:rPr lang="ru-RU" sz="1400" dirty="0" smtClean="0">
                <a:latin typeface="Onest" panose="020B0503030000020004" pitchFamily="34" charset="-52"/>
              </a:rPr>
            </a:br>
            <a:r>
              <a:rPr lang="ru-RU" sz="1400" dirty="0" smtClean="0">
                <a:latin typeface="Onest" panose="020B0503030000020004" pitchFamily="34" charset="-52"/>
              </a:rPr>
              <a:t>на все услуги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A21041AE-D2F6-5D06-671D-D5D8C5676718}"/>
              </a:ext>
            </a:extLst>
          </p:cNvPr>
          <p:cNvSpPr/>
          <p:nvPr/>
        </p:nvSpPr>
        <p:spPr>
          <a:xfrm>
            <a:off x="3393000" y="5466020"/>
            <a:ext cx="3796749" cy="5672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2C5"/>
              </a:gs>
              <a:gs pos="30000">
                <a:srgbClr val="1D92C5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3848733" y="5490992"/>
            <a:ext cx="288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Onest" panose="020B0503030000020004" pitchFamily="34" charset="-52"/>
              </a:rPr>
              <a:t>Оплата с единого счета </a:t>
            </a:r>
            <a:r>
              <a:rPr lang="ru-RU" sz="1400" dirty="0" smtClean="0">
                <a:latin typeface="Onest" panose="020B0503030000020004" pitchFamily="34" charset="-52"/>
              </a:rPr>
              <a:t/>
            </a:r>
            <a:br>
              <a:rPr lang="ru-RU" sz="1400" dirty="0" smtClean="0">
                <a:latin typeface="Onest" panose="020B0503030000020004" pitchFamily="34" charset="-52"/>
              </a:rPr>
            </a:br>
            <a:r>
              <a:rPr lang="ru-RU" sz="1400" dirty="0" smtClean="0">
                <a:latin typeface="Onest" panose="020B0503030000020004" pitchFamily="34" charset="-52"/>
              </a:rPr>
              <a:t>и </a:t>
            </a:r>
            <a:r>
              <a:rPr lang="ru-RU" sz="1400" dirty="0">
                <a:latin typeface="Onest" panose="020B0503030000020004" pitchFamily="34" charset="-52"/>
              </a:rPr>
              <a:t>единая документация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21041AE-D2F6-5D06-671D-D5D8C5676718}"/>
              </a:ext>
            </a:extLst>
          </p:cNvPr>
          <p:cNvSpPr/>
          <p:nvPr/>
        </p:nvSpPr>
        <p:spPr>
          <a:xfrm>
            <a:off x="6675625" y="5466020"/>
            <a:ext cx="3796749" cy="5672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D92C5"/>
              </a:gs>
              <a:gs pos="30000">
                <a:srgbClr val="1D92C5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7143080" y="5490992"/>
            <a:ext cx="3192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Onest" panose="020B0503030000020004" pitchFamily="34" charset="-52"/>
              </a:rPr>
              <a:t>Контроль расходов </a:t>
            </a:r>
            <a:r>
              <a:rPr lang="ru-RU" sz="1400" dirty="0" smtClean="0">
                <a:latin typeface="Onest" panose="020B0503030000020004" pitchFamily="34" charset="-52"/>
              </a:rPr>
              <a:t/>
            </a:r>
            <a:br>
              <a:rPr lang="ru-RU" sz="1400" dirty="0" smtClean="0">
                <a:latin typeface="Onest" panose="020B0503030000020004" pitchFamily="34" charset="-52"/>
              </a:rPr>
            </a:br>
            <a:r>
              <a:rPr lang="ru-RU" sz="1400" dirty="0" smtClean="0">
                <a:latin typeface="Onest" panose="020B0503030000020004" pitchFamily="34" charset="-52"/>
              </a:rPr>
              <a:t>и </a:t>
            </a:r>
            <a:r>
              <a:rPr lang="ru-RU" sz="1400" dirty="0">
                <a:latin typeface="Onest" panose="020B0503030000020004" pitchFamily="34" charset="-52"/>
              </a:rPr>
              <a:t>автоматическая выгрузка в 1С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420315" y="4949779"/>
            <a:ext cx="311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Onest Medium" panose="020B0603030000020004" pitchFamily="34" charset="-52"/>
              </a:rPr>
              <a:t>Преимущества</a:t>
            </a:r>
            <a:endParaRPr lang="ru-RU" sz="2000" dirty="0">
              <a:latin typeface="Onest Medium" panose="020B06030300000200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9" y="5583022"/>
            <a:ext cx="322858" cy="322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82" y="5565063"/>
            <a:ext cx="364549" cy="375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00" y="5595139"/>
            <a:ext cx="340326" cy="340326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1345274" y="-266906"/>
            <a:ext cx="4633658" cy="2952089"/>
          </a:xfrm>
          <a:prstGeom prst="ellipse">
            <a:avLst/>
          </a:prstGeom>
          <a:gradFill flip="none" rotWithShape="1">
            <a:gsLst>
              <a:gs pos="15000">
                <a:schemeClr val="bg1">
                  <a:alpha val="99000"/>
                </a:schemeClr>
              </a:gs>
              <a:gs pos="6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flipH="1">
            <a:off x="5155789" y="722824"/>
            <a:ext cx="3648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Onest" panose="020B0503030000020004" pitchFamily="34" charset="-52"/>
              </a:rPr>
              <a:t>Покупка авиа и ж/д билетов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5784518" y="1256180"/>
            <a:ext cx="3118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Onest" panose="020B0503030000020004" pitchFamily="34" charset="-52"/>
              </a:rPr>
              <a:t>Бронирование гостиниц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6185054" y="1816636"/>
            <a:ext cx="311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Onest" panose="020B0503030000020004" pitchFamily="34" charset="-52"/>
              </a:rPr>
              <a:t>Заказ такси, трансфера, </a:t>
            </a:r>
            <a:r>
              <a:rPr lang="ru-RU" sz="1600" dirty="0" err="1">
                <a:latin typeface="Onest" panose="020B0503030000020004" pitchFamily="34" charset="-52"/>
              </a:rPr>
              <a:t>каршеринга</a:t>
            </a:r>
            <a:endParaRPr lang="ru-RU" sz="1600" dirty="0">
              <a:latin typeface="Onest" panose="020B0503030000020004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6260442" y="2582998"/>
            <a:ext cx="3089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Onest" panose="020B0503030000020004" pitchFamily="34" charset="-52"/>
              </a:rPr>
              <a:t>Покупка билетов </a:t>
            </a:r>
            <a:r>
              <a:rPr lang="ru-RU" sz="1600" dirty="0" smtClean="0">
                <a:latin typeface="Onest" panose="020B0503030000020004" pitchFamily="34" charset="-52"/>
              </a:rPr>
              <a:t/>
            </a:r>
            <a:br>
              <a:rPr lang="ru-RU" sz="1600" dirty="0" smtClean="0">
                <a:latin typeface="Onest" panose="020B0503030000020004" pitchFamily="34" charset="-52"/>
              </a:rPr>
            </a:br>
            <a:r>
              <a:rPr lang="ru-RU" sz="1600" dirty="0" smtClean="0">
                <a:latin typeface="Onest" panose="020B0503030000020004" pitchFamily="34" charset="-52"/>
              </a:rPr>
              <a:t>на </a:t>
            </a:r>
            <a:r>
              <a:rPr lang="ru-RU" sz="1600" dirty="0">
                <a:latin typeface="Onest" panose="020B0503030000020004" pitchFamily="34" charset="-52"/>
              </a:rPr>
              <a:t>аэроэкспресс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5631550" y="4108915"/>
            <a:ext cx="311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Onest" panose="020B0503030000020004" pitchFamily="34" charset="-52"/>
              </a:rPr>
              <a:t>Оформление услуги </a:t>
            </a:r>
            <a:r>
              <a:rPr lang="ru-RU" sz="1600" dirty="0" smtClean="0">
                <a:latin typeface="Onest" panose="020B0503030000020004" pitchFamily="34" charset="-52"/>
              </a:rPr>
              <a:t/>
            </a:r>
            <a:br>
              <a:rPr lang="ru-RU" sz="1600" dirty="0" smtClean="0">
                <a:latin typeface="Onest" panose="020B0503030000020004" pitchFamily="34" charset="-52"/>
              </a:rPr>
            </a:br>
            <a:r>
              <a:rPr lang="en-US" sz="1600" dirty="0" smtClean="0">
                <a:latin typeface="Onest" panose="020B0503030000020004" pitchFamily="34" charset="-52"/>
              </a:rPr>
              <a:t>VIP-</a:t>
            </a:r>
            <a:r>
              <a:rPr lang="ru-RU" sz="1600" dirty="0">
                <a:latin typeface="Onest" panose="020B0503030000020004" pitchFamily="34" charset="-52"/>
              </a:rPr>
              <a:t>зала в аэропорту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4377397" y="4822735"/>
            <a:ext cx="3118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Onest" panose="020B0503030000020004" pitchFamily="34" charset="-52"/>
              </a:rPr>
              <a:t>Заказ конференц-залов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5347637" y="1996320"/>
            <a:ext cx="548640" cy="548640"/>
            <a:chOff x="5347637" y="1996320"/>
            <a:chExt cx="548640" cy="54864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AE752D51-5183-BC09-17FC-2D5BB2640279}"/>
                </a:ext>
              </a:extLst>
            </p:cNvPr>
            <p:cNvSpPr/>
            <p:nvPr/>
          </p:nvSpPr>
          <p:spPr>
            <a:xfrm>
              <a:off x="5347637" y="1996320"/>
              <a:ext cx="548640" cy="54864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BB3502B-94EF-1427-2ADC-BC92BE45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52457" y="2084983"/>
              <a:ext cx="337430" cy="337430"/>
            </a:xfrm>
            <a:prstGeom prst="rect">
              <a:avLst/>
            </a:prstGeom>
          </p:spPr>
        </p:pic>
      </p:grpSp>
      <p:sp>
        <p:nvSpPr>
          <p:cNvPr id="28" name="Овал 27">
            <a:extLst>
              <a:ext uri="{FF2B5EF4-FFF2-40B4-BE49-F238E27FC236}">
                <a16:creationId xmlns:a16="http://schemas.microsoft.com/office/drawing/2014/main" id="{AE752D51-5183-BC09-17FC-2D5BB2640279}"/>
              </a:ext>
            </a:extLst>
          </p:cNvPr>
          <p:cNvSpPr/>
          <p:nvPr/>
        </p:nvSpPr>
        <p:spPr>
          <a:xfrm>
            <a:off x="4979362" y="1393361"/>
            <a:ext cx="548640" cy="54864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E752D51-5183-BC09-17FC-2D5BB2640279}"/>
              </a:ext>
            </a:extLst>
          </p:cNvPr>
          <p:cNvSpPr/>
          <p:nvPr/>
        </p:nvSpPr>
        <p:spPr>
          <a:xfrm>
            <a:off x="4385432" y="1017677"/>
            <a:ext cx="548640" cy="54864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E752D51-5183-BC09-17FC-2D5BB2640279}"/>
              </a:ext>
            </a:extLst>
          </p:cNvPr>
          <p:cNvSpPr/>
          <p:nvPr/>
        </p:nvSpPr>
        <p:spPr>
          <a:xfrm>
            <a:off x="5437708" y="2691448"/>
            <a:ext cx="548640" cy="54864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E752D51-5183-BC09-17FC-2D5BB2640279}"/>
              </a:ext>
            </a:extLst>
          </p:cNvPr>
          <p:cNvSpPr/>
          <p:nvPr/>
        </p:nvSpPr>
        <p:spPr>
          <a:xfrm>
            <a:off x="4698353" y="3849945"/>
            <a:ext cx="548640" cy="54864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E752D51-5183-BC09-17FC-2D5BB2640279}"/>
              </a:ext>
            </a:extLst>
          </p:cNvPr>
          <p:cNvSpPr/>
          <p:nvPr/>
        </p:nvSpPr>
        <p:spPr>
          <a:xfrm>
            <a:off x="4024505" y="4094901"/>
            <a:ext cx="548640" cy="54864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34" y="1090874"/>
            <a:ext cx="378798" cy="3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29" y="4215335"/>
            <a:ext cx="307641" cy="296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92" y="1493674"/>
            <a:ext cx="384634" cy="3220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9876">
            <a:off x="5512743" y="2846897"/>
            <a:ext cx="398567" cy="2377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77" y="3924878"/>
            <a:ext cx="396991" cy="354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FEEECD-F4C3-93EF-3E81-FC9FF4B86B4F}"/>
              </a:ext>
            </a:extLst>
          </p:cNvPr>
          <p:cNvSpPr txBox="1"/>
          <p:nvPr/>
        </p:nvSpPr>
        <p:spPr>
          <a:xfrm>
            <a:off x="1633482" y="2217572"/>
            <a:ext cx="3880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48207">
              <a:buClrTx/>
              <a:defRPr/>
            </a:pPr>
            <a:r>
              <a:rPr lang="ru-RU" sz="3000" kern="1200" dirty="0" smtClean="0">
                <a:solidFill>
                  <a:prstClr val="black"/>
                </a:solidFill>
                <a:latin typeface="Onest Medium" panose="020B0603030000020004" pitchFamily="34" charset="-52"/>
                <a:ea typeface="+mn-ea"/>
              </a:rPr>
              <a:t>Бизнес-поездки </a:t>
            </a:r>
            <a:br>
              <a:rPr lang="ru-RU" sz="3000" kern="1200" dirty="0" smtClean="0">
                <a:solidFill>
                  <a:prstClr val="black"/>
                </a:solidFill>
                <a:latin typeface="Onest Medium" panose="020B0603030000020004" pitchFamily="34" charset="-52"/>
                <a:ea typeface="+mn-ea"/>
              </a:rPr>
            </a:br>
            <a:r>
              <a:rPr lang="ru-RU" sz="3000" kern="1200" dirty="0" smtClean="0">
                <a:solidFill>
                  <a:prstClr val="black"/>
                </a:solidFill>
                <a:latin typeface="Onest Medium" panose="020B0603030000020004" pitchFamily="34" charset="-52"/>
                <a:ea typeface="+mn-ea"/>
              </a:rPr>
              <a:t>с ППР </a:t>
            </a:r>
            <a:r>
              <a:rPr lang="ru-RU" sz="3000" dirty="0" smtClean="0">
                <a:latin typeface="Onest Medium" panose="020B0603030000020004" pitchFamily="34" charset="-52"/>
              </a:rPr>
              <a:t>— это</a:t>
            </a:r>
            <a:r>
              <a:rPr lang="ru-RU" sz="3000" kern="1200" dirty="0" smtClean="0">
                <a:solidFill>
                  <a:prstClr val="black"/>
                </a:solidFill>
                <a:latin typeface="Onest Medium" panose="020B0603030000020004" pitchFamily="34" charset="-52"/>
                <a:ea typeface="+mn-ea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anose="020B0603030000020004" pitchFamily="34" charset="-52"/>
              <a:ea typeface="+mn-ea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0B70B1-13B5-F11B-6E76-8637E509B80B}"/>
              </a:ext>
            </a:extLst>
          </p:cNvPr>
          <p:cNvSpPr txBox="1"/>
          <p:nvPr/>
        </p:nvSpPr>
        <p:spPr>
          <a:xfrm>
            <a:off x="6115099" y="3366148"/>
            <a:ext cx="229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9208">
              <a:buClr>
                <a:srgbClr val="000000"/>
              </a:buClr>
            </a:pPr>
            <a:r>
              <a:rPr lang="ru-RU" sz="1600" dirty="0">
                <a:latin typeface="Onest" panose="020B0503030000020004" pitchFamily="34" charset="-52"/>
              </a:rPr>
              <a:t>Доставка еды, курьерская доставка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5228765" y="3369830"/>
            <a:ext cx="528656" cy="528656"/>
            <a:chOff x="5641771" y="900281"/>
            <a:chExt cx="455697" cy="455697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D27C4ADD-5322-0EB4-7F4A-E3C5CED45CB3}"/>
                </a:ext>
              </a:extLst>
            </p:cNvPr>
            <p:cNvSpPr/>
            <p:nvPr/>
          </p:nvSpPr>
          <p:spPr>
            <a:xfrm>
              <a:off x="5641771" y="900281"/>
              <a:ext cx="455697" cy="455697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9208">
                <a:buClr>
                  <a:srgbClr val="000000"/>
                </a:buClr>
              </a:pPr>
              <a:endParaRPr lang="ru-RU" sz="163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086" y="1013501"/>
              <a:ext cx="329957" cy="235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0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683656" y="1700784"/>
            <a:ext cx="1306288" cy="26832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60" y="-383118"/>
            <a:ext cx="2773650" cy="1560178"/>
          </a:xfrm>
          <a:prstGeom prst="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287904A7-88AD-78FF-77E1-632DB3CAD2F7}"/>
              </a:ext>
            </a:extLst>
          </p:cNvPr>
          <p:cNvSpPr/>
          <p:nvPr/>
        </p:nvSpPr>
        <p:spPr>
          <a:xfrm rot="10800000">
            <a:off x="303270" y="5419601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A23E0999-13F5-A21A-5FA0-137011015F29}"/>
              </a:ext>
            </a:extLst>
          </p:cNvPr>
          <p:cNvSpPr/>
          <p:nvPr/>
        </p:nvSpPr>
        <p:spPr>
          <a:xfrm rot="10800000">
            <a:off x="303270" y="2460699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54DCAC69-36E2-D392-CB28-641B64081EDF}"/>
              </a:ext>
            </a:extLst>
          </p:cNvPr>
          <p:cNvSpPr/>
          <p:nvPr/>
        </p:nvSpPr>
        <p:spPr>
          <a:xfrm rot="10800000">
            <a:off x="303270" y="3202226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171EF97B-5208-DB5C-B048-A7701B38683E}"/>
              </a:ext>
            </a:extLst>
          </p:cNvPr>
          <p:cNvSpPr/>
          <p:nvPr/>
        </p:nvSpPr>
        <p:spPr>
          <a:xfrm rot="10800000">
            <a:off x="303270" y="3939085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667C13F4-0030-CF69-3C2D-FB17D4319A3E}"/>
              </a:ext>
            </a:extLst>
          </p:cNvPr>
          <p:cNvSpPr/>
          <p:nvPr/>
        </p:nvSpPr>
        <p:spPr>
          <a:xfrm rot="10800000">
            <a:off x="303270" y="4680612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object 24">
            <a:extLst>
              <a:ext uri="{FF2B5EF4-FFF2-40B4-BE49-F238E27FC236}">
                <a16:creationId xmlns:a16="http://schemas.microsoft.com/office/drawing/2014/main" id="{AE152A4C-0A72-1A07-247A-F0A214A06BE2}"/>
              </a:ext>
            </a:extLst>
          </p:cNvPr>
          <p:cNvSpPr txBox="1"/>
          <p:nvPr/>
        </p:nvSpPr>
        <p:spPr>
          <a:xfrm>
            <a:off x="994599" y="3371067"/>
            <a:ext cx="3003960" cy="360775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2694" marR="5077" lvl="0" indent="0" algn="l" defTabSz="424316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nest Medium" pitchFamily="2" charset="0"/>
                <a:cs typeface="Arial"/>
                <a:sym typeface="Arial"/>
              </a:rPr>
              <a:t>Авансовые отчеты</a:t>
            </a:r>
          </a:p>
          <a:p>
            <a:pPr marL="0" marR="0" lvl="0" indent="0" algn="l" defTabSz="42431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с автоматической загрузкой в «1С»</a:t>
            </a: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id="{2FBF0D5B-480D-1369-47F4-E311B749DA4C}"/>
              </a:ext>
            </a:extLst>
          </p:cNvPr>
          <p:cNvSpPr txBox="1"/>
          <p:nvPr/>
        </p:nvSpPr>
        <p:spPr>
          <a:xfrm>
            <a:off x="969800" y="2551587"/>
            <a:ext cx="2697779" cy="508508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2694" marR="5077" lvl="0" indent="0" algn="l" defTabSz="424316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nest Medium" pitchFamily="2" charset="0"/>
                <a:cs typeface="Arial"/>
                <a:sym typeface="Arial"/>
              </a:rPr>
              <a:t>Мгновенная покупка</a:t>
            </a:r>
          </a:p>
          <a:p>
            <a:pPr marL="0" marR="0" lvl="0" indent="0" algn="l" defTabSz="42431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не надо ждать, пока менеджер агентства обработает запрос</a:t>
            </a: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id="{E371F4DF-5D59-1F03-D9B3-1E912742DF2E}"/>
              </a:ext>
            </a:extLst>
          </p:cNvPr>
          <p:cNvSpPr txBox="1"/>
          <p:nvPr/>
        </p:nvSpPr>
        <p:spPr>
          <a:xfrm>
            <a:off x="994599" y="4100090"/>
            <a:ext cx="3003960" cy="360775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1781" marR="4712" lvl="0" indent="0" algn="l" defTabSz="424316" rtl="0" eaLnBrk="1" fontAlgn="auto" latinLnBrk="0" hangingPunct="1">
              <a:lnSpc>
                <a:spcPct val="90000"/>
              </a:lnSpc>
              <a:spcBef>
                <a:spcPts val="9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Century Gothic"/>
                <a:sym typeface="Arial"/>
              </a:rPr>
              <a:t>Контроль всех расходов</a:t>
            </a:r>
          </a:p>
          <a:p>
            <a:pPr marL="0" marR="0" lvl="0" indent="0" algn="l" defTabSz="42431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Onest Regular" pitchFamily="2" charset="0"/>
                <a:ea typeface="+mn-ea"/>
              </a:rPr>
              <a:t>онлайн 24/7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BA95186D-A331-031A-0F67-2DA69CEC9838}"/>
              </a:ext>
            </a:extLst>
          </p:cNvPr>
          <p:cNvSpPr txBox="1"/>
          <p:nvPr/>
        </p:nvSpPr>
        <p:spPr>
          <a:xfrm>
            <a:off x="994599" y="5465466"/>
            <a:ext cx="2834038" cy="567498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1781" marR="4712" lvl="0" indent="0" algn="l" defTabSz="424316" rtl="0" eaLnBrk="1" fontAlgn="auto" latinLnBrk="0" hangingPunct="1">
              <a:lnSpc>
                <a:spcPct val="90000"/>
              </a:lnSpc>
              <a:spcBef>
                <a:spcPts val="9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Century Gothic"/>
                <a:sym typeface="Arial"/>
              </a:rPr>
              <a:t>Справки о совершенном </a:t>
            </a:r>
          </a:p>
          <a:p>
            <a:pPr marL="11781" marR="4712" lvl="0" indent="0" algn="l" defTabSz="424316" rtl="0" eaLnBrk="1" fontAlgn="auto" latinLnBrk="0" hangingPunct="1">
              <a:lnSpc>
                <a:spcPct val="90000"/>
              </a:lnSpc>
              <a:spcBef>
                <a:spcPts val="9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Century Gothic"/>
                <a:sym typeface="Arial"/>
              </a:rPr>
              <a:t>перелете в один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Century Gothic"/>
                <a:sym typeface="Arial"/>
              </a:rPr>
              <a:t>клик,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Century Gothic"/>
              <a:sym typeface="Arial"/>
            </a:endParaRPr>
          </a:p>
          <a:p>
            <a:pPr marL="0" marR="0" lvl="0" indent="0" algn="l" defTabSz="42431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даже если посадочный талон утерян</a:t>
            </a: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id="{7404C734-D3DE-61B3-ED66-E37CE54B47E0}"/>
              </a:ext>
            </a:extLst>
          </p:cNvPr>
          <p:cNvSpPr txBox="1"/>
          <p:nvPr/>
        </p:nvSpPr>
        <p:spPr>
          <a:xfrm>
            <a:off x="994599" y="4750533"/>
            <a:ext cx="2834040" cy="566472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1781" marR="4712" lvl="0" indent="0" algn="l" defTabSz="424316" rtl="0" eaLnBrk="1" fontAlgn="auto" latinLnBrk="0" hangingPunct="1">
              <a:lnSpc>
                <a:spcPct val="90000"/>
              </a:lnSpc>
              <a:spcBef>
                <a:spcPts val="9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Century Gothic"/>
                <a:sym typeface="Arial"/>
              </a:rPr>
              <a:t>Быстрый доступ к сервису</a:t>
            </a:r>
          </a:p>
          <a:p>
            <a:pPr marL="12694" marR="5077" lvl="0" indent="0" algn="l" defTabSz="424316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через мобильное приложение </a:t>
            </a:r>
          </a:p>
          <a:p>
            <a:pPr marL="12694" marR="5077" lvl="0" indent="0" algn="l" defTabSz="42431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нашего партнера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Arial"/>
                <a:sym typeface="Arial"/>
              </a:rPr>
              <a:t>Smartway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42" name="Picture 2" descr="Быстрое время ">
            <a:extLst>
              <a:ext uri="{FF2B5EF4-FFF2-40B4-BE49-F238E27FC236}">
                <a16:creationId xmlns:a16="http://schemas.microsoft.com/office/drawing/2014/main" id="{63C2B982-DDD5-C11A-41C6-C8312D0F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2" y="2599862"/>
            <a:ext cx="402308" cy="4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Приборная доска ">
            <a:extLst>
              <a:ext uri="{FF2B5EF4-FFF2-40B4-BE49-F238E27FC236}">
                <a16:creationId xmlns:a16="http://schemas.microsoft.com/office/drawing/2014/main" id="{5A7133C9-28C2-0B21-0C60-9B1DAE394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7" y="337106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Проверка ">
            <a:extLst>
              <a:ext uri="{FF2B5EF4-FFF2-40B4-BE49-F238E27FC236}">
                <a16:creationId xmlns:a16="http://schemas.microsoft.com/office/drawing/2014/main" id="{5207C997-6FAF-9586-6B99-E1000C21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0" y="410086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Мобильное приложение">
            <a:extLst>
              <a:ext uri="{FF2B5EF4-FFF2-40B4-BE49-F238E27FC236}">
                <a16:creationId xmlns:a16="http://schemas.microsoft.com/office/drawing/2014/main" id="{A8F9B93C-FF03-EE2A-12D2-018F9B93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9" y="4833376"/>
            <a:ext cx="412318" cy="41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Справка о доходах ">
            <a:extLst>
              <a:ext uri="{FF2B5EF4-FFF2-40B4-BE49-F238E27FC236}">
                <a16:creationId xmlns:a16="http://schemas.microsoft.com/office/drawing/2014/main" id="{8FA5CB9F-D45B-567B-2363-5A98E44A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9" y="558928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3270" y="2100742"/>
            <a:ext cx="3166491" cy="35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Onest Medium" panose="020B0603030000020004" pitchFamily="34" charset="-52"/>
              </a:rPr>
              <a:t>Экономия времени: </a:t>
            </a:r>
            <a:endParaRPr lang="ru-RU" sz="1700" dirty="0">
              <a:latin typeface="Onest Medium" panose="020B0603030000020004" pitchFamily="34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B87414-6142-DA4D-B2F8-4D965FD5BDD9}"/>
              </a:ext>
            </a:extLst>
          </p:cNvPr>
          <p:cNvSpPr txBox="1"/>
          <p:nvPr/>
        </p:nvSpPr>
        <p:spPr>
          <a:xfrm>
            <a:off x="234478" y="1070435"/>
            <a:ext cx="4961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ПОКУПКА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 БИЛЕТОВ, ГОСТИНИЦ,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/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</a:b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Arial"/>
                <a:sym typeface="Arial"/>
              </a:rPr>
              <a:t>А ТАКЖЕ ДОПОЛНИТЕЛЬНЫХ УСЛУГ</a:t>
            </a:r>
          </a:p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600" kern="1200" dirty="0" smtClean="0">
                <a:solidFill>
                  <a:prstClr val="black"/>
                </a:solidFill>
                <a:latin typeface="Onest" panose="020B0503030000020004" pitchFamily="34" charset="-52"/>
                <a:ea typeface="+mn-ea"/>
              </a:rPr>
              <a:t>ч</a:t>
            </a:r>
            <a:r>
              <a:rPr lang="ru-RU" sz="1600" kern="1200" baseline="0" dirty="0" smtClean="0">
                <a:solidFill>
                  <a:prstClr val="black"/>
                </a:solidFill>
                <a:latin typeface="Onest" panose="020B0503030000020004" pitchFamily="34" charset="-52"/>
                <a:ea typeface="+mn-ea"/>
              </a:rPr>
              <a:t>ерез</a:t>
            </a:r>
            <a:r>
              <a:rPr lang="ru-RU" sz="1600" kern="1200" dirty="0" smtClean="0">
                <a:solidFill>
                  <a:prstClr val="black"/>
                </a:solidFill>
                <a:latin typeface="Onest" panose="020B0503030000020004" pitchFamily="34" charset="-52"/>
                <a:ea typeface="+mn-ea"/>
              </a:rPr>
              <a:t> сервис  </a:t>
            </a:r>
            <a:r>
              <a:rPr lang="en-US" sz="1600" kern="1200" dirty="0" smtClean="0">
                <a:solidFill>
                  <a:prstClr val="black"/>
                </a:solidFill>
                <a:latin typeface="Onest" panose="020B0503030000020004" pitchFamily="34" charset="-52"/>
                <a:ea typeface="+mn-ea"/>
              </a:rPr>
              <a:t>SMARTWAY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" panose="020B0503030000020004" pitchFamily="34" charset="-52"/>
              <a:ea typeface="+mn-ea"/>
              <a:sym typeface="Arial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87904A7-88AD-78FF-77E1-632DB3CAD2F7}"/>
              </a:ext>
            </a:extLst>
          </p:cNvPr>
          <p:cNvSpPr/>
          <p:nvPr/>
        </p:nvSpPr>
        <p:spPr>
          <a:xfrm rot="10800000">
            <a:off x="5158646" y="5419601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A23E0999-13F5-A21A-5FA0-137011015F29}"/>
              </a:ext>
            </a:extLst>
          </p:cNvPr>
          <p:cNvSpPr/>
          <p:nvPr/>
        </p:nvSpPr>
        <p:spPr>
          <a:xfrm rot="10800000">
            <a:off x="5158646" y="2460699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54DCAC69-36E2-D392-CB28-641B64081EDF}"/>
              </a:ext>
            </a:extLst>
          </p:cNvPr>
          <p:cNvSpPr/>
          <p:nvPr/>
        </p:nvSpPr>
        <p:spPr>
          <a:xfrm rot="10800000">
            <a:off x="5158646" y="3202226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171EF97B-5208-DB5C-B048-A7701B38683E}"/>
              </a:ext>
            </a:extLst>
          </p:cNvPr>
          <p:cNvSpPr/>
          <p:nvPr/>
        </p:nvSpPr>
        <p:spPr>
          <a:xfrm rot="10800000">
            <a:off x="5158646" y="3939085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667C13F4-0030-CF69-3C2D-FB17D4319A3E}"/>
              </a:ext>
            </a:extLst>
          </p:cNvPr>
          <p:cNvSpPr/>
          <p:nvPr/>
        </p:nvSpPr>
        <p:spPr>
          <a:xfrm rot="10800000">
            <a:off x="5158646" y="4680612"/>
            <a:ext cx="3973384" cy="6757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8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object 24">
            <a:extLst>
              <a:ext uri="{FF2B5EF4-FFF2-40B4-BE49-F238E27FC236}">
                <a16:creationId xmlns:a16="http://schemas.microsoft.com/office/drawing/2014/main" id="{AE152A4C-0A72-1A07-247A-F0A214A06BE2}"/>
              </a:ext>
            </a:extLst>
          </p:cNvPr>
          <p:cNvSpPr txBox="1"/>
          <p:nvPr/>
        </p:nvSpPr>
        <p:spPr>
          <a:xfrm>
            <a:off x="5825176" y="3273093"/>
            <a:ext cx="3556246" cy="553648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2694" marR="5077" lvl="0" defTabSz="424316">
              <a:lnSpc>
                <a:spcPct val="90000"/>
              </a:lnSpc>
              <a:spcBef>
                <a:spcPts val="100"/>
              </a:spcBef>
              <a:defRPr/>
            </a:pPr>
            <a:r>
              <a:rPr lang="ru-RU" sz="1400" dirty="0">
                <a:latin typeface="Onest Medium" pitchFamily="2" charset="0"/>
              </a:rPr>
              <a:t>Бесплатная отмена </a:t>
            </a:r>
            <a:r>
              <a:rPr lang="ru-RU" sz="1400" dirty="0" smtClean="0">
                <a:latin typeface="Onest Medium" pitchFamily="2" charset="0"/>
              </a:rPr>
              <a:t>брони</a:t>
            </a:r>
          </a:p>
          <a:p>
            <a:pPr marL="12694" marR="5077" lvl="0" defTabSz="424316">
              <a:lnSpc>
                <a:spcPct val="90000"/>
              </a:lnSpc>
              <a:spcBef>
                <a:spcPts val="100"/>
              </a:spcBef>
              <a:defRPr/>
            </a:pPr>
            <a:r>
              <a:rPr lang="ru-RU" sz="1200" dirty="0" smtClean="0">
                <a:latin typeface="Onest" panose="020B0503030000020004" pitchFamily="34" charset="-52"/>
              </a:rPr>
              <a:t>Во время </a:t>
            </a:r>
            <a:r>
              <a:rPr lang="ru-RU" sz="1200" dirty="0">
                <a:latin typeface="Onest" panose="020B0503030000020004" pitchFamily="34" charset="-52"/>
              </a:rPr>
              <a:t>первого </a:t>
            </a:r>
            <a:r>
              <a:rPr lang="ru-RU" sz="1200" dirty="0">
                <a:latin typeface="Onest Regular" pitchFamily="2" charset="0"/>
              </a:rPr>
              <a:t>часа после </a:t>
            </a:r>
            <a:r>
              <a:rPr lang="ru-RU" sz="1200" dirty="0" smtClean="0">
                <a:latin typeface="Onest Regular" pitchFamily="2" charset="0"/>
              </a:rPr>
              <a:t>покупки авиабилета, и для </a:t>
            </a:r>
            <a:r>
              <a:rPr lang="ru-RU" sz="1200" dirty="0">
                <a:latin typeface="Onest Regular" pitchFamily="2" charset="0"/>
              </a:rPr>
              <a:t>невозвратных тарифов</a:t>
            </a:r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2FBF0D5B-480D-1369-47F4-E311B749DA4C}"/>
              </a:ext>
            </a:extLst>
          </p:cNvPr>
          <p:cNvSpPr txBox="1"/>
          <p:nvPr/>
        </p:nvSpPr>
        <p:spPr>
          <a:xfrm>
            <a:off x="5825176" y="2631309"/>
            <a:ext cx="2697779" cy="360775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2694" marR="5077" lvl="0" defTabSz="424316">
              <a:lnSpc>
                <a:spcPct val="90000"/>
              </a:lnSpc>
              <a:spcBef>
                <a:spcPts val="100"/>
              </a:spcBef>
              <a:defRPr/>
            </a:pPr>
            <a:r>
              <a:rPr lang="ru-RU" sz="1400" dirty="0" err="1">
                <a:latin typeface="Onest Medium" pitchFamily="2" charset="0"/>
              </a:rPr>
              <a:t>Безлимитный</a:t>
            </a:r>
            <a:r>
              <a:rPr lang="ru-RU" sz="1400" dirty="0">
                <a:latin typeface="Onest Medium" pitchFamily="2" charset="0"/>
              </a:rPr>
              <a:t> доступ</a:t>
            </a:r>
          </a:p>
          <a:p>
            <a:pPr lvl="0" defTabSz="424316">
              <a:lnSpc>
                <a:spcPct val="80000"/>
              </a:lnSpc>
              <a:buClrTx/>
              <a:defRPr/>
            </a:pPr>
            <a:r>
              <a:rPr lang="ru-RU" sz="1200" dirty="0">
                <a:latin typeface="Onest Regular" pitchFamily="2" charset="0"/>
              </a:rPr>
              <a:t>к сервису</a:t>
            </a:r>
          </a:p>
        </p:txBody>
      </p:sp>
      <p:sp>
        <p:nvSpPr>
          <p:cNvPr id="56" name="object 24">
            <a:extLst>
              <a:ext uri="{FF2B5EF4-FFF2-40B4-BE49-F238E27FC236}">
                <a16:creationId xmlns:a16="http://schemas.microsoft.com/office/drawing/2014/main" id="{E371F4DF-5D59-1F03-D9B3-1E912742DF2E}"/>
              </a:ext>
            </a:extLst>
          </p:cNvPr>
          <p:cNvSpPr txBox="1"/>
          <p:nvPr/>
        </p:nvSpPr>
        <p:spPr>
          <a:xfrm>
            <a:off x="5849975" y="4100090"/>
            <a:ext cx="3003960" cy="353529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2694" marR="5077" lvl="0" defTabSz="424316">
              <a:lnSpc>
                <a:spcPct val="90000"/>
              </a:lnSpc>
              <a:spcBef>
                <a:spcPts val="100"/>
              </a:spcBef>
              <a:defRPr/>
            </a:pPr>
            <a:r>
              <a:rPr lang="ru-RU" sz="1400" dirty="0" err="1">
                <a:latin typeface="Onest Medium" pitchFamily="2" charset="0"/>
              </a:rPr>
              <a:t>Кэшбек</a:t>
            </a:r>
            <a:r>
              <a:rPr lang="ru-RU" sz="1400" dirty="0">
                <a:latin typeface="Onest Medium" pitchFamily="2" charset="0"/>
              </a:rPr>
              <a:t> до 7%</a:t>
            </a:r>
          </a:p>
          <a:p>
            <a:pPr lvl="0" defTabSz="424316">
              <a:lnSpc>
                <a:spcPct val="80000"/>
              </a:lnSpc>
              <a:buClrTx/>
              <a:defRPr/>
            </a:pPr>
            <a:r>
              <a:rPr lang="ru-RU" sz="1200" dirty="0">
                <a:latin typeface="Onest Regular" pitchFamily="2" charset="0"/>
              </a:rPr>
              <a:t>от авиаперевозчиков </a:t>
            </a:r>
          </a:p>
        </p:txBody>
      </p:sp>
      <p:sp>
        <p:nvSpPr>
          <p:cNvPr id="57" name="object 24">
            <a:extLst>
              <a:ext uri="{FF2B5EF4-FFF2-40B4-BE49-F238E27FC236}">
                <a16:creationId xmlns:a16="http://schemas.microsoft.com/office/drawing/2014/main" id="{BA95186D-A331-031A-0F67-2DA69CEC9838}"/>
              </a:ext>
            </a:extLst>
          </p:cNvPr>
          <p:cNvSpPr txBox="1"/>
          <p:nvPr/>
        </p:nvSpPr>
        <p:spPr>
          <a:xfrm>
            <a:off x="5849975" y="5514453"/>
            <a:ext cx="2834038" cy="501262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2694" marR="5077" lvl="0" defTabSz="424316">
              <a:lnSpc>
                <a:spcPct val="90000"/>
              </a:lnSpc>
              <a:spcBef>
                <a:spcPts val="100"/>
              </a:spcBef>
              <a:defRPr/>
            </a:pPr>
            <a:r>
              <a:rPr lang="ru-RU" sz="1400" dirty="0">
                <a:latin typeface="Onest Medium" pitchFamily="2" charset="0"/>
              </a:rPr>
              <a:t>Самые выгодные условия</a:t>
            </a:r>
          </a:p>
          <a:p>
            <a:pPr lvl="0" defTabSz="424316">
              <a:lnSpc>
                <a:spcPct val="80000"/>
              </a:lnSpc>
              <a:buClrTx/>
              <a:defRPr/>
            </a:pPr>
            <a:r>
              <a:rPr lang="ru-RU" sz="1200" dirty="0">
                <a:latin typeface="Onest Regular" pitchFamily="2" charset="0"/>
              </a:rPr>
              <a:t>от российских и международных отелей</a:t>
            </a:r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7404C734-D3DE-61B3-ED66-E37CE54B47E0}"/>
              </a:ext>
            </a:extLst>
          </p:cNvPr>
          <p:cNvSpPr txBox="1"/>
          <p:nvPr/>
        </p:nvSpPr>
        <p:spPr>
          <a:xfrm>
            <a:off x="5849975" y="4734204"/>
            <a:ext cx="2834040" cy="578719"/>
          </a:xfrm>
          <a:prstGeom prst="rect">
            <a:avLst/>
          </a:prstGeom>
        </p:spPr>
        <p:txBody>
          <a:bodyPr vert="horz" wrap="square" lIns="0" tIns="11782" rIns="0" bIns="0" rtlCol="0">
            <a:spAutoFit/>
          </a:bodyPr>
          <a:lstStyle/>
          <a:p>
            <a:pPr marL="12694" marR="5077" lvl="0" defTabSz="424316">
              <a:lnSpc>
                <a:spcPct val="90000"/>
              </a:lnSpc>
              <a:spcBef>
                <a:spcPts val="100"/>
              </a:spcBef>
              <a:defRPr/>
            </a:pPr>
            <a:r>
              <a:rPr lang="ru-RU" sz="1400" dirty="0">
                <a:latin typeface="Onest Medium" pitchFamily="2" charset="0"/>
              </a:rPr>
              <a:t>Билеты по </a:t>
            </a:r>
            <a:r>
              <a:rPr lang="ru-RU" sz="1400" dirty="0" smtClean="0">
                <a:latin typeface="Onest Medium" pitchFamily="2" charset="0"/>
              </a:rPr>
              <a:t>тарифам авиакомпаний </a:t>
            </a:r>
            <a:endParaRPr lang="ru-RU" sz="1400" dirty="0">
              <a:latin typeface="Onest Medium" pitchFamily="2" charset="0"/>
            </a:endParaRPr>
          </a:p>
          <a:p>
            <a:pPr marL="12694" marR="5077" lvl="0" defTabSz="424316">
              <a:lnSpc>
                <a:spcPct val="90000"/>
              </a:lnSpc>
              <a:spcBef>
                <a:spcPts val="100"/>
              </a:spcBef>
              <a:defRPr/>
            </a:pPr>
            <a:r>
              <a:rPr lang="ru-RU" sz="1200" dirty="0">
                <a:latin typeface="Onest Regular" pitchFamily="2" charset="0"/>
              </a:rPr>
              <a:t>без посредников</a:t>
            </a:r>
            <a:endParaRPr lang="en-AU" sz="1200" dirty="0">
              <a:latin typeface="Onest Regular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58646" y="2100742"/>
            <a:ext cx="3166491" cy="35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Onest Medium" panose="020B0603030000020004" pitchFamily="34" charset="-52"/>
              </a:rPr>
              <a:t>Экономия средств: </a:t>
            </a:r>
            <a:endParaRPr lang="ru-RU" sz="1700" dirty="0">
              <a:latin typeface="Onest Medium" panose="020B0603030000020004" pitchFamily="34" charset="-52"/>
            </a:endParaRPr>
          </a:p>
        </p:txBody>
      </p:sp>
      <p:pic>
        <p:nvPicPr>
          <p:cNvPr id="67" name="Picture 2" descr="Бесконечность ">
            <a:extLst>
              <a:ext uri="{FF2B5EF4-FFF2-40B4-BE49-F238E27FC236}">
                <a16:creationId xmlns:a16="http://schemas.microsoft.com/office/drawing/2014/main" id="{5FEC9C10-E4B1-E12A-C359-00C8FF55D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6" y="263074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B0D567D-C4B7-17D5-8BB2-420737A35B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355400" y="3369361"/>
            <a:ext cx="360000" cy="360000"/>
          </a:xfrm>
          <a:prstGeom prst="rect">
            <a:avLst/>
          </a:prstGeom>
        </p:spPr>
      </p:pic>
      <p:pic>
        <p:nvPicPr>
          <p:cNvPr id="76" name="Picture 14" descr="Билет на самолет ">
            <a:extLst>
              <a:ext uri="{FF2B5EF4-FFF2-40B4-BE49-F238E27FC236}">
                <a16:creationId xmlns:a16="http://schemas.microsoft.com/office/drawing/2014/main" id="{88D874FB-8BF1-1AD0-DDB1-4D506B84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9" y="481492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Деньги">
            <a:extLst>
              <a:ext uri="{FF2B5EF4-FFF2-40B4-BE49-F238E27FC236}">
                <a16:creationId xmlns:a16="http://schemas.microsoft.com/office/drawing/2014/main" id="{BCA9A70C-44DE-C771-3F41-C54BDD9B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40" y="411611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Отель ">
            <a:extLst>
              <a:ext uri="{FF2B5EF4-FFF2-40B4-BE49-F238E27FC236}">
                <a16:creationId xmlns:a16="http://schemas.microsoft.com/office/drawing/2014/main" id="{6EC0B73C-CB0C-6C86-50C4-94E325CA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90" y="556351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7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09773D-977D-4A2D-FE4D-DA1BB29C6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162" r="4728"/>
          <a:stretch/>
        </p:blipFill>
        <p:spPr>
          <a:xfrm>
            <a:off x="-2516130" y="1908614"/>
            <a:ext cx="7315201" cy="4036300"/>
          </a:xfrm>
          <a:prstGeom prst="roundRect">
            <a:avLst>
              <a:gd name="adj" fmla="val 50000"/>
            </a:avLst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61" y="-378872"/>
            <a:ext cx="2770400" cy="15583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428EE3-F5DF-2C23-8DC0-D2D5240416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52" y="1979689"/>
            <a:ext cx="1459850" cy="1459852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A21041AE-D2F6-5D06-671D-D5D8C5676718}"/>
              </a:ext>
            </a:extLst>
          </p:cNvPr>
          <p:cNvSpPr/>
          <p:nvPr/>
        </p:nvSpPr>
        <p:spPr>
          <a:xfrm>
            <a:off x="5559820" y="4823625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DAC0D396-EAB6-5689-3682-4C76CAF76439}"/>
              </a:ext>
            </a:extLst>
          </p:cNvPr>
          <p:cNvSpPr/>
          <p:nvPr/>
        </p:nvSpPr>
        <p:spPr>
          <a:xfrm>
            <a:off x="5559820" y="3892541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8854B54-1783-CC80-0EF1-0473A9BEBC8D}"/>
              </a:ext>
            </a:extLst>
          </p:cNvPr>
          <p:cNvSpPr/>
          <p:nvPr/>
        </p:nvSpPr>
        <p:spPr>
          <a:xfrm>
            <a:off x="5559820" y="2961457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id="{8202C01F-708E-F041-9D2D-A92075070A62}"/>
              </a:ext>
            </a:extLst>
          </p:cNvPr>
          <p:cNvSpPr txBox="1"/>
          <p:nvPr/>
        </p:nvSpPr>
        <p:spPr>
          <a:xfrm>
            <a:off x="6269019" y="3182421"/>
            <a:ext cx="2896392" cy="412785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2414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sz="1399" dirty="0">
                <a:solidFill>
                  <a:prstClr val="black"/>
                </a:solidFill>
                <a:latin typeface="Onest Medium" pitchFamily="2" charset="0"/>
                <a:ea typeface="Verdana" panose="020B0604030504040204" pitchFamily="34" charset="0"/>
                <a:cs typeface="Arial" panose="020B0604020202020204" pitchFamily="34" charset="0"/>
              </a:rPr>
              <a:t>Стоимость проезда без наценок</a:t>
            </a:r>
          </a:p>
          <a:p>
            <a:pPr defTabSz="457017">
              <a:defRPr/>
            </a:pPr>
            <a:r>
              <a:rPr lang="ru-RU" sz="12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и с НДС</a:t>
            </a: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2D7B3951-A2D8-6646-A5EB-F65F96220146}"/>
              </a:ext>
            </a:extLst>
          </p:cNvPr>
          <p:cNvSpPr txBox="1"/>
          <p:nvPr/>
        </p:nvSpPr>
        <p:spPr>
          <a:xfrm>
            <a:off x="6307267" y="5032271"/>
            <a:ext cx="2853884" cy="412397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defRPr/>
            </a:pPr>
            <a:r>
              <a:rPr lang="ru-RU" sz="1397" dirty="0">
                <a:solidFill>
                  <a:prstClr val="black"/>
                </a:solidFill>
                <a:latin typeface="Onest Medium" pitchFamily="2" charset="0"/>
              </a:rPr>
              <a:t>Управление лимитами</a:t>
            </a:r>
          </a:p>
          <a:p>
            <a:pPr defTabSz="457017">
              <a:defRPr/>
            </a:pPr>
            <a:r>
              <a:rPr lang="ru-RU" sz="1199" spc="-15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на компанию, сотрудника</a:t>
            </a: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3F50DD70-1FE1-394D-BA6F-64F6EBFC7F5F}"/>
              </a:ext>
            </a:extLst>
          </p:cNvPr>
          <p:cNvSpPr txBox="1"/>
          <p:nvPr/>
        </p:nvSpPr>
        <p:spPr>
          <a:xfrm>
            <a:off x="6284833" y="4130760"/>
            <a:ext cx="2896392" cy="412785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defRPr/>
            </a:pPr>
            <a:r>
              <a:rPr lang="ru-RU" sz="1399" dirty="0">
                <a:solidFill>
                  <a:prstClr val="black"/>
                </a:solidFill>
                <a:latin typeface="Onest Medium" pitchFamily="2" charset="0"/>
                <a:ea typeface="Verdana" panose="020B0604030504040204" pitchFamily="34" charset="0"/>
                <a:cs typeface="Arial" panose="020B0604020202020204" pitchFamily="34" charset="0"/>
              </a:rPr>
              <a:t>Один счет и один баланс</a:t>
            </a:r>
          </a:p>
          <a:p>
            <a:pPr defTabSz="457017">
              <a:defRPr/>
            </a:pPr>
            <a:r>
              <a:rPr lang="ru-RU" sz="12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единый пакет документов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47514B1-6C85-A914-2911-A5C7F655F5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8FBFC"/>
              </a:clrFrom>
              <a:clrTo>
                <a:srgbClr val="F8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73" y="4090174"/>
            <a:ext cx="482529" cy="4940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9A64229-31E3-7C54-FF60-355C691F70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8FBFC"/>
              </a:clrFrom>
              <a:clrTo>
                <a:srgbClr val="F8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30" y="3191026"/>
            <a:ext cx="359824" cy="40929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19F30FE-D562-26AB-593E-E198BFA52C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8FBFC"/>
              </a:clrFrom>
              <a:clrTo>
                <a:srgbClr val="F8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73" y="4974215"/>
            <a:ext cx="482528" cy="554090"/>
          </a:xfrm>
          <a:prstGeom prst="rect">
            <a:avLst/>
          </a:prstGeom>
        </p:spPr>
      </p:pic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D3FE08B6-EEC2-968C-05DE-5CCE91CFBE09}"/>
              </a:ext>
            </a:extLst>
          </p:cNvPr>
          <p:cNvSpPr/>
          <p:nvPr/>
        </p:nvSpPr>
        <p:spPr>
          <a:xfrm>
            <a:off x="5559820" y="2030373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67F9E200-59CD-9436-A84C-CB1A2553713D}"/>
              </a:ext>
            </a:extLst>
          </p:cNvPr>
          <p:cNvSpPr txBox="1"/>
          <p:nvPr/>
        </p:nvSpPr>
        <p:spPr>
          <a:xfrm>
            <a:off x="6315066" y="2150490"/>
            <a:ext cx="3270968" cy="628100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9" dirty="0">
                <a:solidFill>
                  <a:prstClr val="black"/>
                </a:solidFill>
                <a:latin typeface="Onest Medium" pitchFamily="2" charset="0"/>
                <a:ea typeface="Verdana" panose="020B0604030504040204" pitchFamily="34" charset="0"/>
                <a:cs typeface="Arial" panose="020B0604020202020204" pitchFamily="34" charset="0"/>
              </a:rPr>
              <a:t>Заказ такси через мобильное приложение </a:t>
            </a:r>
            <a:r>
              <a:rPr lang="ru-RU" sz="1399" dirty="0" smtClean="0">
                <a:solidFill>
                  <a:prstClr val="black"/>
                </a:solidFill>
                <a:latin typeface="Onest Medium" pitchFamily="2" charset="0"/>
                <a:ea typeface="Verdana" panose="020B0604030504040204" pitchFamily="34" charset="0"/>
                <a:cs typeface="Arial" panose="020B0604020202020204" pitchFamily="34" charset="0"/>
              </a:rPr>
              <a:t>Яндекс.</a:t>
            </a:r>
            <a:r>
              <a:rPr lang="en-US" sz="1399" dirty="0" smtClean="0">
                <a:solidFill>
                  <a:prstClr val="black"/>
                </a:solidFill>
                <a:latin typeface="Onest Medium" pitchFamily="2" charset="0"/>
                <a:ea typeface="Verdana" panose="020B0604030504040204" pitchFamily="34" charset="0"/>
                <a:cs typeface="Arial" panose="020B0604020202020204" pitchFamily="34" charset="0"/>
              </a:rPr>
              <a:t>Go</a:t>
            </a:r>
            <a:endParaRPr lang="ru-RU" sz="1399" dirty="0">
              <a:solidFill>
                <a:prstClr val="black"/>
              </a:solidFill>
              <a:latin typeface="Onest Medium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456971">
              <a:buClrTx/>
              <a:defRPr/>
            </a:pPr>
            <a:r>
              <a:rPr lang="ru-RU" sz="120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оплата с единого счета в ППР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263A5F0-A07F-325C-4563-EBA9DF5076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8FBFC"/>
              </a:clrFrom>
              <a:clrTo>
                <a:srgbClr val="F8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74" y="2219180"/>
            <a:ext cx="367272" cy="52558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C814D5E-2479-023D-DF8E-7829EFB2D8F0}"/>
              </a:ext>
            </a:extLst>
          </p:cNvPr>
          <p:cNvSpPr txBox="1"/>
          <p:nvPr/>
        </p:nvSpPr>
        <p:spPr>
          <a:xfrm>
            <a:off x="234478" y="1004876"/>
            <a:ext cx="4713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Такси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66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61" y="-378872"/>
            <a:ext cx="2770400" cy="15583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428EE3-F5DF-2C23-8DC0-D2D5240416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52" y="1979689"/>
            <a:ext cx="1459850" cy="1459852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A21041AE-D2F6-5D06-671D-D5D8C5676718}"/>
              </a:ext>
            </a:extLst>
          </p:cNvPr>
          <p:cNvSpPr/>
          <p:nvPr/>
        </p:nvSpPr>
        <p:spPr>
          <a:xfrm>
            <a:off x="5559820" y="4342355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DAC0D396-EAB6-5689-3682-4C76CAF76439}"/>
              </a:ext>
            </a:extLst>
          </p:cNvPr>
          <p:cNvSpPr/>
          <p:nvPr/>
        </p:nvSpPr>
        <p:spPr>
          <a:xfrm>
            <a:off x="5559820" y="3411271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8854B54-1783-CC80-0EF1-0473A9BEBC8D}"/>
              </a:ext>
            </a:extLst>
          </p:cNvPr>
          <p:cNvSpPr/>
          <p:nvPr/>
        </p:nvSpPr>
        <p:spPr>
          <a:xfrm>
            <a:off x="5559820" y="2480187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id="{8202C01F-708E-F041-9D2D-A92075070A62}"/>
              </a:ext>
            </a:extLst>
          </p:cNvPr>
          <p:cNvSpPr txBox="1"/>
          <p:nvPr/>
        </p:nvSpPr>
        <p:spPr>
          <a:xfrm>
            <a:off x="6269019" y="2599553"/>
            <a:ext cx="2896392" cy="628357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2414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sz="1400" dirty="0">
                <a:latin typeface="Onest Medium" panose="020B0503030000020004" pitchFamily="34" charset="0"/>
              </a:rPr>
              <a:t>Возмещение НДС 20% </a:t>
            </a:r>
            <a:r>
              <a:rPr lang="ru-RU" sz="1400" dirty="0" smtClean="0">
                <a:latin typeface="Onest Medium" panose="020B0503030000020004" pitchFamily="34" charset="0"/>
              </a:rPr>
              <a:t/>
            </a:r>
            <a:br>
              <a:rPr lang="ru-RU" sz="1400" dirty="0" smtClean="0">
                <a:latin typeface="Onest Medium" panose="020B0503030000020004" pitchFamily="34" charset="0"/>
              </a:rPr>
            </a:br>
            <a:r>
              <a:rPr lang="ru-RU" sz="1400" dirty="0" smtClean="0">
                <a:latin typeface="Onest Medium" panose="020B0503030000020004" pitchFamily="34" charset="0"/>
              </a:rPr>
              <a:t>от </a:t>
            </a:r>
            <a:r>
              <a:rPr lang="ru-RU" sz="1400" dirty="0">
                <a:latin typeface="Onest Medium" panose="020B0503030000020004" pitchFamily="34" charset="0"/>
              </a:rPr>
              <a:t>стоимости аренды </a:t>
            </a:r>
            <a:endParaRPr lang="ru-RU" sz="1400" dirty="0" smtClean="0">
              <a:latin typeface="Onest Medium" panose="020B0503030000020004" pitchFamily="34" charset="0"/>
            </a:endParaRPr>
          </a:p>
          <a:p>
            <a:pPr defTabSz="42414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sz="1200" dirty="0">
                <a:latin typeface="Onest" panose="020B0503030000020004" pitchFamily="34" charset="0"/>
              </a:rPr>
              <a:t>Прозрачная отчетность</a:t>
            </a:r>
            <a:endParaRPr lang="ru-RU" sz="1200" dirty="0">
              <a:solidFill>
                <a:prstClr val="black"/>
              </a:solidFill>
              <a:latin typeface="Onest Regular" pitchFamily="2" charset="0"/>
              <a:cs typeface="Arial Narrow" panose="020B0604020202020204" pitchFamily="34" charset="0"/>
            </a:endParaRP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2D7B3951-A2D8-6646-A5EB-F65F96220146}"/>
              </a:ext>
            </a:extLst>
          </p:cNvPr>
          <p:cNvSpPr txBox="1"/>
          <p:nvPr/>
        </p:nvSpPr>
        <p:spPr>
          <a:xfrm>
            <a:off x="6307267" y="4478431"/>
            <a:ext cx="2853884" cy="615533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marL="12700" marR="5080" lvl="0" defTabSz="457200">
              <a:lnSpc>
                <a:spcPts val="1520"/>
              </a:lnSpc>
              <a:spcBef>
                <a:spcPts val="180"/>
              </a:spcBef>
              <a:buClr>
                <a:schemeClr val="bg1"/>
              </a:buClr>
              <a:defRPr/>
            </a:pPr>
            <a:r>
              <a:rPr lang="ru-RU" sz="1400" kern="1200" spc="-20" dirty="0" smtClean="0">
                <a:solidFill>
                  <a:prstClr val="black"/>
                </a:solidFill>
                <a:latin typeface="Onest Medium" panose="020B0503030000020004" pitchFamily="34" charset="0"/>
                <a:cs typeface="Arial Narrow" panose="020B0604020202020204" pitchFamily="34" charset="0"/>
              </a:rPr>
              <a:t>Аренда через мобильное приложение</a:t>
            </a:r>
            <a:endParaRPr lang="en-US" sz="1400" kern="1200" spc="-20" dirty="0">
              <a:solidFill>
                <a:prstClr val="black"/>
              </a:solidFill>
              <a:latin typeface="Onest Medium" panose="020B0503030000020004" pitchFamily="34" charset="0"/>
              <a:cs typeface="Arial Narrow" panose="020B0604020202020204" pitchFamily="34" charset="0"/>
            </a:endParaRPr>
          </a:p>
          <a:p>
            <a:pPr marL="12700" marR="5080" lvl="0" defTabSz="457200">
              <a:lnSpc>
                <a:spcPts val="1520"/>
              </a:lnSpc>
              <a:spcBef>
                <a:spcPts val="180"/>
              </a:spcBef>
              <a:buClrTx/>
              <a:defRPr/>
            </a:pPr>
            <a:r>
              <a:rPr lang="ru-RU" sz="1200" spc="-20" dirty="0">
                <a:solidFill>
                  <a:prstClr val="black"/>
                </a:solidFill>
                <a:latin typeface="Onest Regular" pitchFamily="2" charset="0"/>
                <a:cs typeface="Arial Narrow" panose="020B0604020202020204" pitchFamily="34" charset="0"/>
              </a:rPr>
              <a:t>Поддержка 24/7</a:t>
            </a:r>
            <a:endParaRPr lang="ru-RU" sz="1200" kern="1200" dirty="0">
              <a:solidFill>
                <a:prstClr val="black"/>
              </a:solidFill>
              <a:latin typeface="Onest Regular" pitchFamily="2" charset="0"/>
              <a:cs typeface="Arial Narrow" panose="020B0604020202020204" pitchFamily="34" charset="0"/>
            </a:endParaRP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3F50DD70-1FE1-394D-BA6F-64F6EBFC7F5F}"/>
              </a:ext>
            </a:extLst>
          </p:cNvPr>
          <p:cNvSpPr txBox="1"/>
          <p:nvPr/>
        </p:nvSpPr>
        <p:spPr>
          <a:xfrm>
            <a:off x="6286013" y="3518875"/>
            <a:ext cx="4057794" cy="628357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>
              <a:buClr>
                <a:schemeClr val="bg1"/>
              </a:buClr>
              <a:buSzPct val="106000"/>
            </a:pPr>
            <a:r>
              <a:rPr lang="ru-RU" sz="1400" dirty="0">
                <a:latin typeface="Onest Medium" panose="020B0503030000020004" pitchFamily="34" charset="0"/>
              </a:rPr>
              <a:t>Нет необходимости в покупке </a:t>
            </a:r>
            <a:r>
              <a:rPr lang="ru-RU" sz="1400" dirty="0" smtClean="0">
                <a:latin typeface="Onest Medium" panose="020B0503030000020004" pitchFamily="34" charset="0"/>
              </a:rPr>
              <a:t/>
            </a:r>
            <a:br>
              <a:rPr lang="ru-RU" sz="1400" dirty="0" smtClean="0">
                <a:latin typeface="Onest Medium" panose="020B0503030000020004" pitchFamily="34" charset="0"/>
              </a:rPr>
            </a:br>
            <a:r>
              <a:rPr lang="ru-RU" sz="1400" dirty="0" smtClean="0">
                <a:latin typeface="Onest Medium" panose="020B0503030000020004" pitchFamily="34" charset="0"/>
              </a:rPr>
              <a:t>и </a:t>
            </a:r>
            <a:r>
              <a:rPr lang="ru-RU" sz="1400" dirty="0">
                <a:latin typeface="Onest Medium" panose="020B0503030000020004" pitchFamily="34" charset="0"/>
              </a:rPr>
              <a:t>обслуживании собственного автопарка</a:t>
            </a:r>
          </a:p>
          <a:p>
            <a:r>
              <a:rPr lang="ru-RU" sz="1200" dirty="0">
                <a:solidFill>
                  <a:prstClr val="black"/>
                </a:solidFill>
                <a:latin typeface="Onest" panose="020B0503030000020004" pitchFamily="34" charset="0"/>
                <a:cs typeface="Arial Narrow" panose="020B0604020202020204" pitchFamily="34" charset="0"/>
              </a:rPr>
              <a:t>Т</a:t>
            </a:r>
            <a:r>
              <a:rPr lang="ru-RU" sz="1200" kern="1200" dirty="0" smtClean="0">
                <a:solidFill>
                  <a:prstClr val="black"/>
                </a:solidFill>
                <a:latin typeface="Onest" panose="020B0503030000020004" pitchFamily="34" charset="0"/>
                <a:cs typeface="Arial Narrow" panose="020B0604020202020204" pitchFamily="34" charset="0"/>
              </a:rPr>
              <a:t>опливо </a:t>
            </a:r>
            <a:r>
              <a:rPr lang="ru-RU" sz="1200" kern="1200" dirty="0">
                <a:solidFill>
                  <a:prstClr val="black"/>
                </a:solidFill>
                <a:latin typeface="Onest" panose="020B0503030000020004" pitchFamily="34" charset="0"/>
                <a:cs typeface="Arial Narrow" panose="020B0604020202020204" pitchFamily="34" charset="0"/>
              </a:rPr>
              <a:t>и страховка включены </a:t>
            </a:r>
            <a:r>
              <a:rPr lang="ru-RU" sz="1200" kern="1200" dirty="0" smtClean="0">
                <a:solidFill>
                  <a:prstClr val="black"/>
                </a:solidFill>
                <a:latin typeface="Onest" panose="020B0503030000020004" pitchFamily="34" charset="0"/>
                <a:cs typeface="Arial Narrow" panose="020B0604020202020204" pitchFamily="34" charset="0"/>
              </a:rPr>
              <a:t>в </a:t>
            </a:r>
            <a:r>
              <a:rPr lang="ru-RU" sz="1200" kern="1200" dirty="0">
                <a:solidFill>
                  <a:prstClr val="black"/>
                </a:solidFill>
                <a:latin typeface="Onest" panose="020B0503030000020004" pitchFamily="34" charset="0"/>
                <a:cs typeface="Arial Narrow" panose="020B0604020202020204" pitchFamily="34" charset="0"/>
              </a:rPr>
              <a:t>стоимость аренды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D3FE08B6-EEC2-968C-05DE-5CCE91CFBE09}"/>
              </a:ext>
            </a:extLst>
          </p:cNvPr>
          <p:cNvSpPr/>
          <p:nvPr/>
        </p:nvSpPr>
        <p:spPr>
          <a:xfrm>
            <a:off x="5559820" y="1549103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67F9E200-59CD-9436-A84C-CB1A2553713D}"/>
              </a:ext>
            </a:extLst>
          </p:cNvPr>
          <p:cNvSpPr txBox="1"/>
          <p:nvPr/>
        </p:nvSpPr>
        <p:spPr>
          <a:xfrm>
            <a:off x="6315065" y="1690728"/>
            <a:ext cx="4028742" cy="582190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marL="12700" marR="5080" lvl="0" defTabSz="457200">
              <a:lnSpc>
                <a:spcPts val="1520"/>
              </a:lnSpc>
              <a:spcBef>
                <a:spcPts val="180"/>
              </a:spcBef>
              <a:buClr>
                <a:schemeClr val="bg1"/>
              </a:buClr>
              <a:buSzPct val="106000"/>
              <a:defRPr/>
            </a:pPr>
            <a:r>
              <a:rPr lang="ru-RU" sz="1400" kern="1200" dirty="0">
                <a:solidFill>
                  <a:prstClr val="black"/>
                </a:solidFill>
                <a:latin typeface="Onest Medium" panose="020B0503030000020004" pitchFamily="34" charset="0"/>
              </a:rPr>
              <a:t>Тарифы для юридических лиц фиксированные </a:t>
            </a:r>
            <a:endParaRPr lang="en-US" sz="1400" kern="1200" dirty="0">
              <a:solidFill>
                <a:prstClr val="black"/>
              </a:solidFill>
              <a:latin typeface="Onest Medium" panose="020B0503030000020004" pitchFamily="34" charset="0"/>
            </a:endParaRPr>
          </a:p>
          <a:p>
            <a:r>
              <a:rPr lang="ru-RU" sz="1200" dirty="0">
                <a:latin typeface="Onest" panose="020B0503030000020004" pitchFamily="34" charset="0"/>
              </a:rPr>
              <a:t>Оплата только за фактическое время использования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814D5E-2479-023D-DF8E-7829EFB2D8F0}"/>
              </a:ext>
            </a:extLst>
          </p:cNvPr>
          <p:cNvSpPr txBox="1"/>
          <p:nvPr/>
        </p:nvSpPr>
        <p:spPr>
          <a:xfrm>
            <a:off x="234478" y="1004876"/>
            <a:ext cx="4713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Каршеринг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E4119A-A9E5-BAB5-5E3E-52C1775072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736" t="3141" r="8541" b="11392"/>
          <a:stretch/>
        </p:blipFill>
        <p:spPr>
          <a:xfrm>
            <a:off x="-2770949" y="1908614"/>
            <a:ext cx="7655953" cy="4036299"/>
          </a:xfrm>
          <a:prstGeom prst="roundRect">
            <a:avLst>
              <a:gd name="adj" fmla="val 50000"/>
            </a:avLst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21041AE-D2F6-5D06-671D-D5D8C5676718}"/>
              </a:ext>
            </a:extLst>
          </p:cNvPr>
          <p:cNvSpPr/>
          <p:nvPr/>
        </p:nvSpPr>
        <p:spPr>
          <a:xfrm>
            <a:off x="5559820" y="5273439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2D7B3951-A2D8-6646-A5EB-F65F96220146}"/>
              </a:ext>
            </a:extLst>
          </p:cNvPr>
          <p:cNvSpPr txBox="1"/>
          <p:nvPr/>
        </p:nvSpPr>
        <p:spPr>
          <a:xfrm>
            <a:off x="6307267" y="5395001"/>
            <a:ext cx="2853884" cy="597131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defRPr/>
            </a:pPr>
            <a:r>
              <a:rPr lang="ru-RU" sz="1397" dirty="0" smtClean="0">
                <a:solidFill>
                  <a:prstClr val="black"/>
                </a:solidFill>
                <a:latin typeface="Onest Medium" pitchFamily="2" charset="0"/>
              </a:rPr>
              <a:t>Обеспечивает мобильность</a:t>
            </a:r>
            <a:endParaRPr lang="ru-RU" sz="1397" dirty="0">
              <a:solidFill>
                <a:prstClr val="black"/>
              </a:solidFill>
              <a:latin typeface="Onest Medium" pitchFamily="2" charset="0"/>
            </a:endParaRPr>
          </a:p>
          <a:p>
            <a:r>
              <a:rPr lang="ru-RU" sz="1200" dirty="0" smtClean="0">
                <a:latin typeface="Onest" panose="020B0503030000020004" pitchFamily="34" charset="0"/>
              </a:rPr>
              <a:t>И экономит </a:t>
            </a:r>
            <a:r>
              <a:rPr lang="ru-RU" sz="1200" dirty="0">
                <a:latin typeface="Onest" panose="020B0503030000020004" pitchFamily="34" charset="0"/>
              </a:rPr>
              <a:t>деньги на передвижение сотрудников</a:t>
            </a:r>
            <a:endParaRPr lang="x-none" sz="1200" dirty="0">
              <a:latin typeface="Onest" panose="020B05030300000200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A21041AE-D2F6-5D06-671D-D5D8C5676718}"/>
              </a:ext>
            </a:extLst>
          </p:cNvPr>
          <p:cNvSpPr/>
          <p:nvPr/>
        </p:nvSpPr>
        <p:spPr>
          <a:xfrm>
            <a:off x="5559820" y="617956"/>
            <a:ext cx="4526672" cy="846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6D9FC"/>
              </a:gs>
              <a:gs pos="30000">
                <a:srgbClr val="B6D9FC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1">
              <a:buClrTx/>
              <a:defRPr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2D7B3951-A2D8-6646-A5EB-F65F96220146}"/>
              </a:ext>
            </a:extLst>
          </p:cNvPr>
          <p:cNvSpPr txBox="1"/>
          <p:nvPr/>
        </p:nvSpPr>
        <p:spPr>
          <a:xfrm>
            <a:off x="6307267" y="754032"/>
            <a:ext cx="3664048" cy="597131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defRPr/>
            </a:pPr>
            <a:r>
              <a:rPr lang="ru-RU" sz="1397" dirty="0" smtClean="0">
                <a:solidFill>
                  <a:prstClr val="black"/>
                </a:solidFill>
                <a:latin typeface="Onest Medium" pitchFamily="2" charset="0"/>
              </a:rPr>
              <a:t>Более 8000 автомобилей</a:t>
            </a:r>
            <a:endParaRPr lang="ru-RU" sz="1397" dirty="0">
              <a:solidFill>
                <a:prstClr val="black"/>
              </a:solidFill>
              <a:latin typeface="Onest Medium" pitchFamily="2" charset="0"/>
            </a:endParaRPr>
          </a:p>
          <a:p>
            <a:pPr>
              <a:buClr>
                <a:schemeClr val="bg1"/>
              </a:buClr>
              <a:buSzPct val="106000"/>
            </a:pPr>
            <a:r>
              <a:rPr lang="ru-RU" sz="1200" dirty="0">
                <a:latin typeface="Onest" panose="020B0503030000020004" pitchFamily="34" charset="0"/>
              </a:rPr>
              <a:t>В Москве, Краснодаре, </a:t>
            </a:r>
            <a:r>
              <a:rPr lang="ru-RU" sz="1200" dirty="0" smtClean="0">
                <a:latin typeface="Onest" panose="020B0503030000020004" pitchFamily="34" charset="0"/>
              </a:rPr>
              <a:t>Сочи, Санкт-Петербурге </a:t>
            </a:r>
            <a:br>
              <a:rPr lang="ru-RU" sz="1200" dirty="0" smtClean="0">
                <a:latin typeface="Onest" panose="020B0503030000020004" pitchFamily="34" charset="0"/>
              </a:rPr>
            </a:br>
            <a:r>
              <a:rPr lang="ru-RU" sz="1200" dirty="0" smtClean="0">
                <a:latin typeface="Onest" panose="020B0503030000020004" pitchFamily="34" charset="0"/>
              </a:rPr>
              <a:t>в </a:t>
            </a:r>
            <a:r>
              <a:rPr lang="ru-RU" sz="1200" dirty="0">
                <a:latin typeface="Onest" panose="020B0503030000020004" pitchFamily="34" charset="0"/>
              </a:rPr>
              <a:t>партнерстве с </a:t>
            </a:r>
            <a:r>
              <a:rPr lang="en-AU" sz="1200" dirty="0" err="1">
                <a:latin typeface="Onest" panose="020B0503030000020004" pitchFamily="34" charset="0"/>
              </a:rPr>
              <a:t>BelkaCar</a:t>
            </a:r>
            <a:endParaRPr lang="en-AU" sz="1200" dirty="0">
              <a:latin typeface="Onest" panose="020B05030300000200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4" y="4543050"/>
            <a:ext cx="412050" cy="486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9" y="2694350"/>
            <a:ext cx="417889" cy="424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9" y="3604853"/>
            <a:ext cx="439923" cy="439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76" y="1763824"/>
            <a:ext cx="515637" cy="429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36" y="825978"/>
            <a:ext cx="455112" cy="430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44" y="5294659"/>
            <a:ext cx="725763" cy="72576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00" y="4267484"/>
            <a:ext cx="1239354" cy="123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олилиния 62">
            <a:extLst>
              <a:ext uri="{FF2B5EF4-FFF2-40B4-BE49-F238E27FC236}">
                <a16:creationId xmlns:a16="http://schemas.microsoft.com/office/drawing/2014/main" id="{5415814E-3D8E-72DE-14D9-01ECE892DB5E}"/>
              </a:ext>
            </a:extLst>
          </p:cNvPr>
          <p:cNvSpPr/>
          <p:nvPr/>
        </p:nvSpPr>
        <p:spPr>
          <a:xfrm rot="5400000">
            <a:off x="142918" y="2288711"/>
            <a:ext cx="4618818" cy="4111582"/>
          </a:xfrm>
          <a:custGeom>
            <a:avLst/>
            <a:gdLst>
              <a:gd name="connsiteX0" fmla="*/ 0 w 4621081"/>
              <a:gd name="connsiteY0" fmla="*/ 2056798 h 4113596"/>
              <a:gd name="connsiteX1" fmla="*/ 2056798 w 4621081"/>
              <a:gd name="connsiteY1" fmla="*/ 0 h 4113596"/>
              <a:gd name="connsiteX2" fmla="*/ 4566706 w 4621081"/>
              <a:gd name="connsiteY2" fmla="*/ 0 h 4113596"/>
              <a:gd name="connsiteX3" fmla="*/ 4621081 w 4621081"/>
              <a:gd name="connsiteY3" fmla="*/ 2746 h 4113596"/>
              <a:gd name="connsiteX4" fmla="*/ 4621081 w 4621081"/>
              <a:gd name="connsiteY4" fmla="*/ 4110850 h 4113596"/>
              <a:gd name="connsiteX5" fmla="*/ 4566706 w 4621081"/>
              <a:gd name="connsiteY5" fmla="*/ 4113596 h 4113596"/>
              <a:gd name="connsiteX6" fmla="*/ 2056798 w 4621081"/>
              <a:gd name="connsiteY6" fmla="*/ 4113596 h 4113596"/>
              <a:gd name="connsiteX7" fmla="*/ 0 w 4621081"/>
              <a:gd name="connsiteY7" fmla="*/ 2056798 h 411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1081" h="4113596">
                <a:moveTo>
                  <a:pt x="0" y="2056798"/>
                </a:moveTo>
                <a:cubicBezTo>
                  <a:pt x="0" y="920860"/>
                  <a:pt x="920860" y="0"/>
                  <a:pt x="2056798" y="0"/>
                </a:cubicBezTo>
                <a:lnTo>
                  <a:pt x="4566706" y="0"/>
                </a:lnTo>
                <a:lnTo>
                  <a:pt x="4621081" y="2746"/>
                </a:lnTo>
                <a:lnTo>
                  <a:pt x="4621081" y="4110850"/>
                </a:lnTo>
                <a:lnTo>
                  <a:pt x="4566706" y="4113596"/>
                </a:lnTo>
                <a:lnTo>
                  <a:pt x="2056798" y="4113596"/>
                </a:lnTo>
                <a:cubicBezTo>
                  <a:pt x="920860" y="4113596"/>
                  <a:pt x="0" y="3192736"/>
                  <a:pt x="0" y="2056798"/>
                </a:cubicBezTo>
                <a:close/>
              </a:path>
            </a:pathLst>
          </a:custGeom>
          <a:gradFill flip="none" rotWithShape="1">
            <a:gsLst>
              <a:gs pos="89000">
                <a:schemeClr val="bg1"/>
              </a:gs>
              <a:gs pos="28000">
                <a:srgbClr val="6AFDB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3943">
              <a:buClrTx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B87414-6142-DA4D-B2F8-4D965FD5BDD9}"/>
              </a:ext>
            </a:extLst>
          </p:cNvPr>
          <p:cNvSpPr txBox="1"/>
          <p:nvPr/>
        </p:nvSpPr>
        <p:spPr>
          <a:xfrm>
            <a:off x="241436" y="802881"/>
            <a:ext cx="4952145" cy="107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754">
              <a:buClrTx/>
              <a:defRPr/>
            </a:pPr>
            <a:r>
              <a:rPr lang="ru-RU" sz="3194" kern="1200" dirty="0">
                <a:solidFill>
                  <a:prstClr val="black"/>
                </a:solidFill>
                <a:latin typeface="Onest Medium" pitchFamily="2" charset="0"/>
                <a:ea typeface="+mn-ea"/>
              </a:rPr>
              <a:t>Курьерская доставка для бизнеса</a:t>
            </a:r>
            <a:endParaRPr lang="en-US" sz="3194" kern="1200" dirty="0">
              <a:solidFill>
                <a:prstClr val="black"/>
              </a:solidFill>
              <a:latin typeface="Onest Medium" pitchFamily="2" charset="0"/>
              <a:ea typeface="+mn-ea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F23B8C9-F95E-C317-DABD-6F79D407309F}"/>
              </a:ext>
            </a:extLst>
          </p:cNvPr>
          <p:cNvSpPr/>
          <p:nvPr/>
        </p:nvSpPr>
        <p:spPr>
          <a:xfrm>
            <a:off x="5309464" y="4876591"/>
            <a:ext cx="1229515" cy="5509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rgbClr val="81C4F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>
              <a:buClrTx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bject 24">
            <a:extLst>
              <a:ext uri="{FF2B5EF4-FFF2-40B4-BE49-F238E27FC236}">
                <a16:creationId xmlns:a16="http://schemas.microsoft.com/office/drawing/2014/main" id="{655F0DE4-32D4-DEBA-4246-4C258CA4EB5B}"/>
              </a:ext>
            </a:extLst>
          </p:cNvPr>
          <p:cNvSpPr txBox="1"/>
          <p:nvPr/>
        </p:nvSpPr>
        <p:spPr>
          <a:xfrm>
            <a:off x="1268213" y="2912627"/>
            <a:ext cx="2914828" cy="442839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dirty="0">
                <a:solidFill>
                  <a:prstClr val="black"/>
                </a:solidFill>
                <a:latin typeface="Onest Regular" pitchFamily="2" charset="0"/>
                <a:ea typeface="+mn-ea"/>
                <a:cs typeface="+mn-cs"/>
              </a:rPr>
              <a:t>Экспресс доставка документов по городу и области</a:t>
            </a:r>
            <a:endParaRPr lang="ru-RU" sz="1199" kern="1200" spc="-15" dirty="0">
              <a:solidFill>
                <a:prstClr val="black"/>
              </a:solidFill>
              <a:latin typeface="Onest Regular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E6234647-DCFC-4A2A-2FEF-ABAB37636A26}"/>
              </a:ext>
            </a:extLst>
          </p:cNvPr>
          <p:cNvSpPr txBox="1"/>
          <p:nvPr/>
        </p:nvSpPr>
        <p:spPr>
          <a:xfrm>
            <a:off x="1263330" y="3546159"/>
            <a:ext cx="2853884" cy="227821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Отправка корреспонденции</a:t>
            </a:r>
            <a:endParaRPr lang="ru-RU" sz="1199" kern="1200" spc="-15" dirty="0">
              <a:solidFill>
                <a:prstClr val="black"/>
              </a:solidFill>
              <a:latin typeface="Onest Regular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487C9B54-4E7C-3A46-90FE-5D7ACE7C4CAB}"/>
              </a:ext>
            </a:extLst>
          </p:cNvPr>
          <p:cNvSpPr txBox="1"/>
          <p:nvPr/>
        </p:nvSpPr>
        <p:spPr>
          <a:xfrm>
            <a:off x="1268213" y="3966528"/>
            <a:ext cx="2994627" cy="657857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Отправка небольших посылок (подарки бизнес партнерам</a:t>
            </a:r>
            <a:r>
              <a:rPr lang="en-US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ru-RU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образцы продукции)</a:t>
            </a:r>
            <a:endParaRPr lang="ru-RU" sz="1199" kern="1200" spc="-15" dirty="0">
              <a:solidFill>
                <a:prstClr val="black"/>
              </a:solidFill>
              <a:latin typeface="Onest Regular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05FE0AE2-9804-5BBB-E534-FCEC160D6B2D}"/>
              </a:ext>
            </a:extLst>
          </p:cNvPr>
          <p:cNvSpPr txBox="1"/>
          <p:nvPr/>
        </p:nvSpPr>
        <p:spPr>
          <a:xfrm>
            <a:off x="1268213" y="4800621"/>
            <a:ext cx="2853884" cy="657857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Организация переезда офиса или магазина</a:t>
            </a:r>
            <a:r>
              <a:rPr lang="en-US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ru-RU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перевозка мебели</a:t>
            </a:r>
            <a:r>
              <a:rPr lang="en-US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ru-RU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оборудования</a:t>
            </a:r>
            <a:endParaRPr lang="ru-RU" sz="1199" kern="1200" spc="-15" dirty="0">
              <a:solidFill>
                <a:prstClr val="black"/>
              </a:solidFill>
              <a:latin typeface="Onest Regular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1" name="object 24">
            <a:extLst>
              <a:ext uri="{FF2B5EF4-FFF2-40B4-BE49-F238E27FC236}">
                <a16:creationId xmlns:a16="http://schemas.microsoft.com/office/drawing/2014/main" id="{0C1312AF-B1B9-C016-AD9D-AB9C4169FEFF}"/>
              </a:ext>
            </a:extLst>
          </p:cNvPr>
          <p:cNvSpPr txBox="1"/>
          <p:nvPr/>
        </p:nvSpPr>
        <p:spPr>
          <a:xfrm>
            <a:off x="1268213" y="5639689"/>
            <a:ext cx="2706765" cy="442839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Regular" pitchFamily="2" charset="0"/>
                <a:ea typeface="+mn-ea"/>
                <a:cs typeface="Arial Narrow" panose="020B0604020202020204" pitchFamily="34" charset="0"/>
              </a:rPr>
              <a:t>Забрать крупные/ мелкие покупки для снабжения офиса</a:t>
            </a:r>
            <a:endParaRPr lang="ru-RU" sz="1199" kern="1200" spc="-15" dirty="0">
              <a:solidFill>
                <a:prstClr val="black"/>
              </a:solidFill>
              <a:latin typeface="Onest Regular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3BDF2-E600-A4B4-D003-5DD01CBC33F5}"/>
              </a:ext>
            </a:extLst>
          </p:cNvPr>
          <p:cNvSpPr txBox="1"/>
          <p:nvPr/>
        </p:nvSpPr>
        <p:spPr>
          <a:xfrm>
            <a:off x="5269743" y="4306365"/>
            <a:ext cx="5636039" cy="4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754">
              <a:buClrTx/>
              <a:defRPr/>
            </a:pPr>
            <a:r>
              <a:rPr lang="ru-RU" sz="2299" kern="1200" dirty="0">
                <a:solidFill>
                  <a:prstClr val="black"/>
                </a:solidFill>
                <a:latin typeface="Onest Medium" pitchFamily="2" charset="0"/>
                <a:ea typeface="+mn-ea"/>
              </a:rPr>
              <a:t>4 тарифа для любых бизнес задач</a:t>
            </a:r>
            <a:r>
              <a:rPr lang="en-US" sz="2299" kern="1200" dirty="0">
                <a:solidFill>
                  <a:prstClr val="black"/>
                </a:solidFill>
                <a:latin typeface="Onest Medium" pitchFamily="2" charset="0"/>
                <a:ea typeface="+mn-ea"/>
              </a:rPr>
              <a:t>*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FB7D634-4895-0732-A71E-E25D6AD62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3" y="2933924"/>
            <a:ext cx="406748" cy="4067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3C6CB28-156C-E023-3C14-3FF35856E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3" y="3447213"/>
            <a:ext cx="406748" cy="40674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B036739-811E-4869-5DDB-035E4302D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3" y="4092726"/>
            <a:ext cx="406748" cy="40674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4EEDF44-4BF4-87BA-F6C8-2F12805CF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3" y="4873789"/>
            <a:ext cx="406748" cy="4067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750970C-1272-4A57-64DF-E99B240E8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3" y="5625552"/>
            <a:ext cx="406748" cy="406748"/>
          </a:xfrm>
          <a:prstGeom prst="rect">
            <a:avLst/>
          </a:prstGeom>
        </p:spPr>
      </p:pic>
      <p:sp>
        <p:nvSpPr>
          <p:cNvPr id="41" name="object 24">
            <a:extLst>
              <a:ext uri="{FF2B5EF4-FFF2-40B4-BE49-F238E27FC236}">
                <a16:creationId xmlns:a16="http://schemas.microsoft.com/office/drawing/2014/main" id="{ADD5CD28-B470-46E9-D630-B4F2243C7CBB}"/>
              </a:ext>
            </a:extLst>
          </p:cNvPr>
          <p:cNvSpPr txBox="1"/>
          <p:nvPr/>
        </p:nvSpPr>
        <p:spPr>
          <a:xfrm>
            <a:off x="5498232" y="5022254"/>
            <a:ext cx="941076" cy="227821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Medium" pitchFamily="2" charset="0"/>
                <a:ea typeface="+mn-ea"/>
                <a:cs typeface="Arial Narrow" panose="020B0604020202020204" pitchFamily="34" charset="0"/>
              </a:rPr>
              <a:t>Грузовой</a:t>
            </a:r>
            <a:endParaRPr lang="ru-RU" sz="1199" kern="1200" spc="-15" dirty="0">
              <a:solidFill>
                <a:prstClr val="black"/>
              </a:solidFill>
              <a:latin typeface="Onest Medium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A510462E-22D1-1588-6D9C-0F9E543206C4}"/>
              </a:ext>
            </a:extLst>
          </p:cNvPr>
          <p:cNvSpPr/>
          <p:nvPr/>
        </p:nvSpPr>
        <p:spPr>
          <a:xfrm>
            <a:off x="6631340" y="4876591"/>
            <a:ext cx="1229515" cy="5509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rgbClr val="81C4F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>
              <a:buClrTx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3AB97830-CF01-C36D-34BB-BC17AE57F9C5}"/>
              </a:ext>
            </a:extLst>
          </p:cNvPr>
          <p:cNvSpPr/>
          <p:nvPr/>
        </p:nvSpPr>
        <p:spPr>
          <a:xfrm>
            <a:off x="7935438" y="4876591"/>
            <a:ext cx="1229515" cy="5509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rgbClr val="81C4F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>
              <a:buClrTx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6DAC045-C925-451E-21F0-B76596E8B7FB}"/>
              </a:ext>
            </a:extLst>
          </p:cNvPr>
          <p:cNvSpPr/>
          <p:nvPr/>
        </p:nvSpPr>
        <p:spPr>
          <a:xfrm>
            <a:off x="9230203" y="4897812"/>
            <a:ext cx="1229515" cy="5509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AFDBA"/>
              </a:gs>
              <a:gs pos="30000">
                <a:srgbClr val="6AFDBC"/>
              </a:gs>
              <a:gs pos="100000">
                <a:srgbClr val="81C4F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>
              <a:buClrTx/>
            </a:pPr>
            <a:endParaRPr lang="ru-RU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object 24">
            <a:extLst>
              <a:ext uri="{FF2B5EF4-FFF2-40B4-BE49-F238E27FC236}">
                <a16:creationId xmlns:a16="http://schemas.microsoft.com/office/drawing/2014/main" id="{FBC2355B-442E-A687-7C3F-A48C9EFE0706}"/>
              </a:ext>
            </a:extLst>
          </p:cNvPr>
          <p:cNvSpPr txBox="1"/>
          <p:nvPr/>
        </p:nvSpPr>
        <p:spPr>
          <a:xfrm>
            <a:off x="6842036" y="5022253"/>
            <a:ext cx="941076" cy="227821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Medium" pitchFamily="2" charset="0"/>
                <a:ea typeface="+mn-ea"/>
                <a:cs typeface="Arial Narrow" panose="020B0604020202020204" pitchFamily="34" charset="0"/>
              </a:rPr>
              <a:t>Экспресс</a:t>
            </a:r>
            <a:endParaRPr lang="ru-RU" sz="1199" kern="1200" spc="-15" dirty="0">
              <a:solidFill>
                <a:prstClr val="black"/>
              </a:solidFill>
              <a:latin typeface="Onest Medium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1E47CD85-CC14-AB61-203B-FBA62A12D90C}"/>
              </a:ext>
            </a:extLst>
          </p:cNvPr>
          <p:cNvSpPr txBox="1"/>
          <p:nvPr/>
        </p:nvSpPr>
        <p:spPr>
          <a:xfrm>
            <a:off x="8240089" y="5038177"/>
            <a:ext cx="919974" cy="227821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Medium" pitchFamily="2" charset="0"/>
                <a:ea typeface="+mn-ea"/>
                <a:cs typeface="Arial Narrow" panose="020B0604020202020204" pitchFamily="34" charset="0"/>
              </a:rPr>
              <a:t>Курьер</a:t>
            </a:r>
            <a:endParaRPr lang="ru-RU" sz="1199" kern="1200" spc="-15" dirty="0">
              <a:solidFill>
                <a:prstClr val="black"/>
              </a:solidFill>
              <a:latin typeface="Onest Medium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3" name="object 24">
            <a:extLst>
              <a:ext uri="{FF2B5EF4-FFF2-40B4-BE49-F238E27FC236}">
                <a16:creationId xmlns:a16="http://schemas.microsoft.com/office/drawing/2014/main" id="{E4892303-3D40-23D9-6429-67CA3CF6DC7A}"/>
              </a:ext>
            </a:extLst>
          </p:cNvPr>
          <p:cNvSpPr txBox="1"/>
          <p:nvPr/>
        </p:nvSpPr>
        <p:spPr>
          <a:xfrm>
            <a:off x="9382529" y="4949085"/>
            <a:ext cx="941076" cy="442839"/>
          </a:xfrm>
          <a:prstGeom prst="rect">
            <a:avLst/>
          </a:prstGeom>
        </p:spPr>
        <p:txBody>
          <a:bodyPr vert="horz" wrap="square" lIns="0" tIns="12680" rIns="0" bIns="0" rtlCol="0">
            <a:spAutoFit/>
          </a:bodyPr>
          <a:lstStyle/>
          <a:p>
            <a:pPr algn="ctr" defTabSz="457017">
              <a:buClrTx/>
              <a:defRPr/>
            </a:pPr>
            <a:r>
              <a:rPr lang="ru-RU" sz="1397" kern="1200" spc="-15" dirty="0">
                <a:solidFill>
                  <a:prstClr val="black"/>
                </a:solidFill>
                <a:latin typeface="Onest Medium" pitchFamily="2" charset="0"/>
                <a:ea typeface="+mn-ea"/>
                <a:cs typeface="Arial Narrow" panose="020B0604020202020204" pitchFamily="34" charset="0"/>
              </a:rPr>
              <a:t>Пункт выдачи</a:t>
            </a:r>
            <a:endParaRPr lang="ru-RU" sz="1199" kern="1200" spc="-15" dirty="0">
              <a:solidFill>
                <a:prstClr val="black"/>
              </a:solidFill>
              <a:latin typeface="Onest Medium" pitchFamily="2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2CFF4FEC-DD4C-30F5-535D-5A91C9EB5184}"/>
              </a:ext>
            </a:extLst>
          </p:cNvPr>
          <p:cNvSpPr txBox="1">
            <a:spLocks/>
          </p:cNvSpPr>
          <p:nvPr/>
        </p:nvSpPr>
        <p:spPr>
          <a:xfrm>
            <a:off x="7554624" y="5700593"/>
            <a:ext cx="3274995" cy="1053912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>
            <a:lvl1pPr algn="l" defTabSz="8020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608">
              <a:buClrTx/>
            </a:pPr>
            <a:r>
              <a:rPr lang="ru-RU" sz="1199" dirty="0">
                <a:solidFill>
                  <a:prstClr val="black"/>
                </a:solidFill>
                <a:latin typeface="Onest Regular" pitchFamily="2" charset="0"/>
              </a:rPr>
              <a:t>* Наличие тарифа зависит от региона.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2A1B59-1666-F323-D844-1B8C0EBF0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980" y="-381881"/>
            <a:ext cx="2772703" cy="155964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джинсы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38BFA8E4-3BC4-D068-4CA3-06B3E6B029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r="34" b="10148"/>
          <a:stretch/>
        </p:blipFill>
        <p:spPr>
          <a:xfrm>
            <a:off x="5269744" y="838347"/>
            <a:ext cx="5420243" cy="3259504"/>
          </a:xfrm>
          <a:custGeom>
            <a:avLst/>
            <a:gdLst>
              <a:gd name="connsiteX0" fmla="*/ 1597444 w 5312794"/>
              <a:gd name="connsiteY0" fmla="*/ 0 h 3194888"/>
              <a:gd name="connsiteX1" fmla="*/ 5312794 w 5312794"/>
              <a:gd name="connsiteY1" fmla="*/ 0 h 3194888"/>
              <a:gd name="connsiteX2" fmla="*/ 5312794 w 5312794"/>
              <a:gd name="connsiteY2" fmla="*/ 3194888 h 3194888"/>
              <a:gd name="connsiteX3" fmla="*/ 1597444 w 5312794"/>
              <a:gd name="connsiteY3" fmla="*/ 3194888 h 3194888"/>
              <a:gd name="connsiteX4" fmla="*/ 0 w 5312794"/>
              <a:gd name="connsiteY4" fmla="*/ 1597444 h 3194888"/>
              <a:gd name="connsiteX5" fmla="*/ 1597444 w 5312794"/>
              <a:gd name="connsiteY5" fmla="*/ 0 h 319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2794" h="3194888">
                <a:moveTo>
                  <a:pt x="1597444" y="0"/>
                </a:moveTo>
                <a:lnTo>
                  <a:pt x="5312794" y="0"/>
                </a:lnTo>
                <a:lnTo>
                  <a:pt x="5312794" y="3194888"/>
                </a:lnTo>
                <a:lnTo>
                  <a:pt x="1597444" y="3194888"/>
                </a:lnTo>
                <a:cubicBezTo>
                  <a:pt x="715200" y="3194888"/>
                  <a:pt x="0" y="2479688"/>
                  <a:pt x="0" y="1597444"/>
                </a:cubicBezTo>
                <a:cubicBezTo>
                  <a:pt x="0" y="715200"/>
                  <a:pt x="715200" y="0"/>
                  <a:pt x="15974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12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илиния 30">
            <a:extLst>
              <a:ext uri="{FF2B5EF4-FFF2-40B4-BE49-F238E27FC236}">
                <a16:creationId xmlns:a16="http://schemas.microsoft.com/office/drawing/2014/main" id="{98372297-2433-A217-B01C-FBBC10FDA394}"/>
              </a:ext>
            </a:extLst>
          </p:cNvPr>
          <p:cNvSpPr/>
          <p:nvPr/>
        </p:nvSpPr>
        <p:spPr>
          <a:xfrm rot="5400000">
            <a:off x="5058110" y="1471494"/>
            <a:ext cx="5905779" cy="4111582"/>
          </a:xfrm>
          <a:custGeom>
            <a:avLst/>
            <a:gdLst>
              <a:gd name="connsiteX0" fmla="*/ 0 w 5908673"/>
              <a:gd name="connsiteY0" fmla="*/ 2056798 h 4113596"/>
              <a:gd name="connsiteX1" fmla="*/ 2056798 w 5908673"/>
              <a:gd name="connsiteY1" fmla="*/ 0 h 4113596"/>
              <a:gd name="connsiteX2" fmla="*/ 5908673 w 5908673"/>
              <a:gd name="connsiteY2" fmla="*/ 0 h 4113596"/>
              <a:gd name="connsiteX3" fmla="*/ 5908673 w 5908673"/>
              <a:gd name="connsiteY3" fmla="*/ 4113596 h 4113596"/>
              <a:gd name="connsiteX4" fmla="*/ 2056798 w 5908673"/>
              <a:gd name="connsiteY4" fmla="*/ 4113596 h 4113596"/>
              <a:gd name="connsiteX5" fmla="*/ 0 w 5908673"/>
              <a:gd name="connsiteY5" fmla="*/ 2056798 h 411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08673" h="4113596">
                <a:moveTo>
                  <a:pt x="0" y="2056798"/>
                </a:moveTo>
                <a:cubicBezTo>
                  <a:pt x="0" y="920860"/>
                  <a:pt x="920860" y="0"/>
                  <a:pt x="2056798" y="0"/>
                </a:cubicBezTo>
                <a:lnTo>
                  <a:pt x="5908673" y="0"/>
                </a:lnTo>
                <a:lnTo>
                  <a:pt x="5908673" y="4113596"/>
                </a:lnTo>
                <a:lnTo>
                  <a:pt x="2056798" y="4113596"/>
                </a:lnTo>
                <a:cubicBezTo>
                  <a:pt x="920860" y="4113596"/>
                  <a:pt x="0" y="3192736"/>
                  <a:pt x="0" y="2056798"/>
                </a:cubicBezTo>
                <a:close/>
              </a:path>
            </a:pathLst>
          </a:custGeom>
          <a:gradFill flip="none" rotWithShape="1">
            <a:gsLst>
              <a:gs pos="89000">
                <a:schemeClr val="bg1"/>
              </a:gs>
              <a:gs pos="28000">
                <a:srgbClr val="6AFDB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FB7D634-4895-0732-A71E-E25D6AD62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93" y="1978566"/>
            <a:ext cx="406748" cy="406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D48E9E-956F-D0C5-4960-F674705F034B}"/>
              </a:ext>
            </a:extLst>
          </p:cNvPr>
          <p:cNvSpPr txBox="1"/>
          <p:nvPr/>
        </p:nvSpPr>
        <p:spPr>
          <a:xfrm>
            <a:off x="6676606" y="1731551"/>
            <a:ext cx="3160689" cy="953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Возможность заказа готовых блюд из ресторанов и продуктов из магазинов курьером или самовывозом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EFDA8-9CB3-BCBB-228A-4136560EF9BA}"/>
              </a:ext>
            </a:extLst>
          </p:cNvPr>
          <p:cNvSpPr txBox="1"/>
          <p:nvPr/>
        </p:nvSpPr>
        <p:spPr>
          <a:xfrm>
            <a:off x="6676606" y="2852866"/>
            <a:ext cx="3239061" cy="30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Экономия времени сотрудников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E4FB7-0C8E-6A91-8A95-58EE8964D4C8}"/>
              </a:ext>
            </a:extLst>
          </p:cNvPr>
          <p:cNvSpPr txBox="1"/>
          <p:nvPr/>
        </p:nvSpPr>
        <p:spPr>
          <a:xfrm>
            <a:off x="6676100" y="3328167"/>
            <a:ext cx="3239061" cy="30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Подходит для командировок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50B79-1994-9D26-D496-78D20E0F2DAE}"/>
              </a:ext>
            </a:extLst>
          </p:cNvPr>
          <p:cNvSpPr txBox="1"/>
          <p:nvPr/>
        </p:nvSpPr>
        <p:spPr>
          <a:xfrm>
            <a:off x="6676606" y="3806135"/>
            <a:ext cx="3239061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Доставка сотрудникам</a:t>
            </a: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, </a:t>
            </a:r>
            <a:r>
              <a:rPr kumimoji="0" lang="ru-RU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работающим из дома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14F51-1E27-9904-B60D-87D54FAD0829}"/>
              </a:ext>
            </a:extLst>
          </p:cNvPr>
          <p:cNvSpPr txBox="1"/>
          <p:nvPr/>
        </p:nvSpPr>
        <p:spPr>
          <a:xfrm>
            <a:off x="6676100" y="4487732"/>
            <a:ext cx="3008364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Доплата с личной карты</a:t>
            </a: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, </a:t>
            </a:r>
            <a:r>
              <a:rPr kumimoji="0" lang="ru-RU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0"/>
                <a:ea typeface="+mn-ea"/>
                <a:cs typeface="+mn-cs"/>
              </a:rPr>
              <a:t>когда не хватает лимита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5BAC30-31D2-EF85-DC66-201995072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93" y="2783111"/>
            <a:ext cx="406748" cy="4067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256231-FD6A-BA94-1B35-ECC9B0BC9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4" y="3290316"/>
            <a:ext cx="406748" cy="4067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1010D-7A3D-D881-81AC-D66B890BC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93" y="3899617"/>
            <a:ext cx="406748" cy="4067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D91474-C9D3-ACDF-A525-6844A58C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93" y="4526973"/>
            <a:ext cx="406748" cy="4067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A862D4-8FB3-DF8F-01D4-8512D07AF44B}"/>
              </a:ext>
            </a:extLst>
          </p:cNvPr>
          <p:cNvSpPr txBox="1"/>
          <p:nvPr/>
        </p:nvSpPr>
        <p:spPr>
          <a:xfrm>
            <a:off x="234478" y="1004876"/>
            <a:ext cx="5183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Доставка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еды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продуктов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825" y="2492836"/>
            <a:ext cx="5177182" cy="3266865"/>
            <a:chOff x="1825" y="2181940"/>
            <a:chExt cx="5177182" cy="3266865"/>
          </a:xfrm>
        </p:grpSpPr>
        <p:pic>
          <p:nvPicPr>
            <p:cNvPr id="18" name="Рисунок 17" descr="Изображение выглядит как человек, одежда, Человеческое лицо, сум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C07CE5-BC83-B086-7757-2BCB51519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" b="3817"/>
            <a:stretch/>
          </p:blipFill>
          <p:spPr>
            <a:xfrm>
              <a:off x="1825" y="2181940"/>
              <a:ext cx="5177182" cy="3266865"/>
            </a:xfrm>
            <a:custGeom>
              <a:avLst/>
              <a:gdLst>
                <a:gd name="connsiteX0" fmla="*/ 0 w 5179719"/>
                <a:gd name="connsiteY0" fmla="*/ 0 h 3268466"/>
                <a:gd name="connsiteX1" fmla="*/ 3545486 w 5179719"/>
                <a:gd name="connsiteY1" fmla="*/ 0 h 3268466"/>
                <a:gd name="connsiteX2" fmla="*/ 3587653 w 5179719"/>
                <a:gd name="connsiteY2" fmla="*/ 0 h 3268466"/>
                <a:gd name="connsiteX3" fmla="*/ 3587653 w 5179719"/>
                <a:gd name="connsiteY3" fmla="*/ 2129 h 3268466"/>
                <a:gd name="connsiteX4" fmla="*/ 3712577 w 5179719"/>
                <a:gd name="connsiteY4" fmla="*/ 8438 h 3268466"/>
                <a:gd name="connsiteX5" fmla="*/ 5179719 w 5179719"/>
                <a:gd name="connsiteY5" fmla="*/ 1634233 h 3268466"/>
                <a:gd name="connsiteX6" fmla="*/ 3712577 w 5179719"/>
                <a:gd name="connsiteY6" fmla="*/ 3260029 h 3268466"/>
                <a:gd name="connsiteX7" fmla="*/ 3587653 w 5179719"/>
                <a:gd name="connsiteY7" fmla="*/ 3266337 h 3268466"/>
                <a:gd name="connsiteX8" fmla="*/ 3587653 w 5179719"/>
                <a:gd name="connsiteY8" fmla="*/ 3268466 h 3268466"/>
                <a:gd name="connsiteX9" fmla="*/ 3545486 w 5179719"/>
                <a:gd name="connsiteY9" fmla="*/ 3268466 h 3268466"/>
                <a:gd name="connsiteX10" fmla="*/ 0 w 5179719"/>
                <a:gd name="connsiteY10" fmla="*/ 3268466 h 326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79719" h="3268466">
                  <a:moveTo>
                    <a:pt x="0" y="0"/>
                  </a:moveTo>
                  <a:lnTo>
                    <a:pt x="3545486" y="0"/>
                  </a:lnTo>
                  <a:lnTo>
                    <a:pt x="3587653" y="0"/>
                  </a:lnTo>
                  <a:lnTo>
                    <a:pt x="3587653" y="2129"/>
                  </a:lnTo>
                  <a:lnTo>
                    <a:pt x="3712577" y="8438"/>
                  </a:lnTo>
                  <a:cubicBezTo>
                    <a:pt x="4536649" y="92127"/>
                    <a:pt x="5179719" y="788081"/>
                    <a:pt x="5179719" y="1634233"/>
                  </a:cubicBezTo>
                  <a:cubicBezTo>
                    <a:pt x="5179719" y="2480385"/>
                    <a:pt x="4536649" y="3176340"/>
                    <a:pt x="3712577" y="3260029"/>
                  </a:cubicBezTo>
                  <a:lnTo>
                    <a:pt x="3587653" y="3266337"/>
                  </a:lnTo>
                  <a:lnTo>
                    <a:pt x="3587653" y="3268466"/>
                  </a:lnTo>
                  <a:lnTo>
                    <a:pt x="3545486" y="3268466"/>
                  </a:lnTo>
                  <a:lnTo>
                    <a:pt x="0" y="3268466"/>
                  </a:lnTo>
                  <a:close/>
                </a:path>
              </a:pathLst>
            </a:custGeom>
          </p:spPr>
        </p:pic>
        <p:pic>
          <p:nvPicPr>
            <p:cNvPr id="25" name="Рисунок 24" descr="Изображение выглядит как человек, одежда, Человеческое лицо, сум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C07CE5-BC83-B086-7757-2BCB51519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8" t="67089" r="68060" b="10312"/>
            <a:stretch/>
          </p:blipFill>
          <p:spPr>
            <a:xfrm>
              <a:off x="688509" y="4460610"/>
              <a:ext cx="967674" cy="767587"/>
            </a:xfrm>
            <a:custGeom>
              <a:avLst/>
              <a:gdLst>
                <a:gd name="connsiteX0" fmla="*/ 440186 w 967674"/>
                <a:gd name="connsiteY0" fmla="*/ 670 h 767587"/>
                <a:gd name="connsiteX1" fmla="*/ 578791 w 967674"/>
                <a:gd name="connsiteY1" fmla="*/ 11542 h 767587"/>
                <a:gd name="connsiteX2" fmla="*/ 605067 w 967674"/>
                <a:gd name="connsiteY2" fmla="*/ 24680 h 767587"/>
                <a:gd name="connsiteX3" fmla="*/ 602439 w 967674"/>
                <a:gd name="connsiteY3" fmla="*/ 90369 h 767587"/>
                <a:gd name="connsiteX4" fmla="*/ 599812 w 967674"/>
                <a:gd name="connsiteY4" fmla="*/ 98252 h 767587"/>
                <a:gd name="connsiteX5" fmla="*/ 602439 w 967674"/>
                <a:gd name="connsiteY5" fmla="*/ 140293 h 767587"/>
                <a:gd name="connsiteX6" fmla="*/ 605067 w 967674"/>
                <a:gd name="connsiteY6" fmla="*/ 148176 h 767587"/>
                <a:gd name="connsiteX7" fmla="*/ 610322 w 967674"/>
                <a:gd name="connsiteY7" fmla="*/ 166569 h 767587"/>
                <a:gd name="connsiteX8" fmla="*/ 612950 w 967674"/>
                <a:gd name="connsiteY8" fmla="*/ 195473 h 767587"/>
                <a:gd name="connsiteX9" fmla="*/ 618205 w 967674"/>
                <a:gd name="connsiteY9" fmla="*/ 258535 h 767587"/>
                <a:gd name="connsiteX10" fmla="*/ 615577 w 967674"/>
                <a:gd name="connsiteY10" fmla="*/ 295321 h 767587"/>
                <a:gd name="connsiteX11" fmla="*/ 607695 w 967674"/>
                <a:gd name="connsiteY11" fmla="*/ 311087 h 767587"/>
                <a:gd name="connsiteX12" fmla="*/ 599812 w 967674"/>
                <a:gd name="connsiteY12" fmla="*/ 326852 h 767587"/>
                <a:gd name="connsiteX13" fmla="*/ 602439 w 967674"/>
                <a:gd name="connsiteY13" fmla="*/ 361011 h 767587"/>
                <a:gd name="connsiteX14" fmla="*/ 607695 w 967674"/>
                <a:gd name="connsiteY14" fmla="*/ 376776 h 767587"/>
                <a:gd name="connsiteX15" fmla="*/ 610322 w 967674"/>
                <a:gd name="connsiteY15" fmla="*/ 384659 h 767587"/>
                <a:gd name="connsiteX16" fmla="*/ 605067 w 967674"/>
                <a:gd name="connsiteY16" fmla="*/ 426700 h 767587"/>
                <a:gd name="connsiteX17" fmla="*/ 599812 w 967674"/>
                <a:gd name="connsiteY17" fmla="*/ 431956 h 767587"/>
                <a:gd name="connsiteX18" fmla="*/ 602439 w 967674"/>
                <a:gd name="connsiteY18" fmla="*/ 458231 h 767587"/>
                <a:gd name="connsiteX19" fmla="*/ 605067 w 967674"/>
                <a:gd name="connsiteY19" fmla="*/ 466114 h 767587"/>
                <a:gd name="connsiteX20" fmla="*/ 610322 w 967674"/>
                <a:gd name="connsiteY20" fmla="*/ 489762 h 767587"/>
                <a:gd name="connsiteX21" fmla="*/ 607695 w 967674"/>
                <a:gd name="connsiteY21" fmla="*/ 513411 h 767587"/>
                <a:gd name="connsiteX22" fmla="*/ 610322 w 967674"/>
                <a:gd name="connsiteY22" fmla="*/ 621142 h 767587"/>
                <a:gd name="connsiteX23" fmla="*/ 683895 w 967674"/>
                <a:gd name="connsiteY23" fmla="*/ 621142 h 767587"/>
                <a:gd name="connsiteX24" fmla="*/ 686522 w 967674"/>
                <a:gd name="connsiteY24" fmla="*/ 476624 h 767587"/>
                <a:gd name="connsiteX25" fmla="*/ 681267 w 967674"/>
                <a:gd name="connsiteY25" fmla="*/ 329480 h 767587"/>
                <a:gd name="connsiteX26" fmla="*/ 678639 w 967674"/>
                <a:gd name="connsiteY26" fmla="*/ 321597 h 767587"/>
                <a:gd name="connsiteX27" fmla="*/ 681267 w 967674"/>
                <a:gd name="connsiteY27" fmla="*/ 261162 h 767587"/>
                <a:gd name="connsiteX28" fmla="*/ 683895 w 967674"/>
                <a:gd name="connsiteY28" fmla="*/ 234887 h 767587"/>
                <a:gd name="connsiteX29" fmla="*/ 686522 w 967674"/>
                <a:gd name="connsiteY29" fmla="*/ 227004 h 767587"/>
                <a:gd name="connsiteX30" fmla="*/ 694405 w 967674"/>
                <a:gd name="connsiteY30" fmla="*/ 224376 h 767587"/>
                <a:gd name="connsiteX31" fmla="*/ 707543 w 967674"/>
                <a:gd name="connsiteY31" fmla="*/ 221749 h 767587"/>
                <a:gd name="connsiteX32" fmla="*/ 880964 w 967674"/>
                <a:gd name="connsiteY32" fmla="*/ 224376 h 767587"/>
                <a:gd name="connsiteX33" fmla="*/ 886219 w 967674"/>
                <a:gd name="connsiteY33" fmla="*/ 232259 h 767587"/>
                <a:gd name="connsiteX34" fmla="*/ 894101 w 967674"/>
                <a:gd name="connsiteY34" fmla="*/ 234887 h 767587"/>
                <a:gd name="connsiteX35" fmla="*/ 901984 w 967674"/>
                <a:gd name="connsiteY35" fmla="*/ 240142 h 767587"/>
                <a:gd name="connsiteX36" fmla="*/ 904612 w 967674"/>
                <a:gd name="connsiteY36" fmla="*/ 248024 h 767587"/>
                <a:gd name="connsiteX37" fmla="*/ 909867 w 967674"/>
                <a:gd name="connsiteY37" fmla="*/ 253280 h 767587"/>
                <a:gd name="connsiteX38" fmla="*/ 915122 w 967674"/>
                <a:gd name="connsiteY38" fmla="*/ 269045 h 767587"/>
                <a:gd name="connsiteX39" fmla="*/ 923005 w 967674"/>
                <a:gd name="connsiteY39" fmla="*/ 284811 h 767587"/>
                <a:gd name="connsiteX40" fmla="*/ 928260 w 967674"/>
                <a:gd name="connsiteY40" fmla="*/ 292693 h 767587"/>
                <a:gd name="connsiteX41" fmla="*/ 938770 w 967674"/>
                <a:gd name="connsiteY41" fmla="*/ 308459 h 767587"/>
                <a:gd name="connsiteX42" fmla="*/ 941398 w 967674"/>
                <a:gd name="connsiteY42" fmla="*/ 316342 h 767587"/>
                <a:gd name="connsiteX43" fmla="*/ 951908 w 967674"/>
                <a:gd name="connsiteY43" fmla="*/ 329480 h 767587"/>
                <a:gd name="connsiteX44" fmla="*/ 954536 w 967674"/>
                <a:gd name="connsiteY44" fmla="*/ 339990 h 767587"/>
                <a:gd name="connsiteX45" fmla="*/ 957164 w 967674"/>
                <a:gd name="connsiteY45" fmla="*/ 347873 h 767587"/>
                <a:gd name="connsiteX46" fmla="*/ 957164 w 967674"/>
                <a:gd name="connsiteY46" fmla="*/ 392542 h 767587"/>
                <a:gd name="connsiteX47" fmla="*/ 959791 w 967674"/>
                <a:gd name="connsiteY47" fmla="*/ 508156 h 767587"/>
                <a:gd name="connsiteX48" fmla="*/ 962419 w 967674"/>
                <a:gd name="connsiteY48" fmla="*/ 521293 h 767587"/>
                <a:gd name="connsiteX49" fmla="*/ 967674 w 967674"/>
                <a:gd name="connsiteY49" fmla="*/ 529176 h 767587"/>
                <a:gd name="connsiteX50" fmla="*/ 965046 w 967674"/>
                <a:gd name="connsiteY50" fmla="*/ 647418 h 767587"/>
                <a:gd name="connsiteX51" fmla="*/ 959791 w 967674"/>
                <a:gd name="connsiteY51" fmla="*/ 655300 h 767587"/>
                <a:gd name="connsiteX52" fmla="*/ 957164 w 967674"/>
                <a:gd name="connsiteY52" fmla="*/ 684204 h 767587"/>
                <a:gd name="connsiteX53" fmla="*/ 949281 w 967674"/>
                <a:gd name="connsiteY53" fmla="*/ 686831 h 767587"/>
                <a:gd name="connsiteX54" fmla="*/ 938770 w 967674"/>
                <a:gd name="connsiteY54" fmla="*/ 689459 h 767587"/>
                <a:gd name="connsiteX55" fmla="*/ 915122 w 967674"/>
                <a:gd name="connsiteY55" fmla="*/ 692087 h 767587"/>
                <a:gd name="connsiteX56" fmla="*/ 909867 w 967674"/>
                <a:gd name="connsiteY56" fmla="*/ 707852 h 767587"/>
                <a:gd name="connsiteX57" fmla="*/ 907239 w 967674"/>
                <a:gd name="connsiteY57" fmla="*/ 715735 h 767587"/>
                <a:gd name="connsiteX58" fmla="*/ 904612 w 967674"/>
                <a:gd name="connsiteY58" fmla="*/ 726245 h 767587"/>
                <a:gd name="connsiteX59" fmla="*/ 896729 w 967674"/>
                <a:gd name="connsiteY59" fmla="*/ 728873 h 767587"/>
                <a:gd name="connsiteX60" fmla="*/ 873081 w 967674"/>
                <a:gd name="connsiteY60" fmla="*/ 742011 h 767587"/>
                <a:gd name="connsiteX61" fmla="*/ 865198 w 967674"/>
                <a:gd name="connsiteY61" fmla="*/ 744638 h 767587"/>
                <a:gd name="connsiteX62" fmla="*/ 857315 w 967674"/>
                <a:gd name="connsiteY62" fmla="*/ 747266 h 767587"/>
                <a:gd name="connsiteX63" fmla="*/ 804764 w 967674"/>
                <a:gd name="connsiteY63" fmla="*/ 744638 h 767587"/>
                <a:gd name="connsiteX64" fmla="*/ 788998 w 967674"/>
                <a:gd name="connsiteY64" fmla="*/ 736756 h 767587"/>
                <a:gd name="connsiteX65" fmla="*/ 783743 w 967674"/>
                <a:gd name="connsiteY65" fmla="*/ 731500 h 767587"/>
                <a:gd name="connsiteX66" fmla="*/ 775860 w 967674"/>
                <a:gd name="connsiteY66" fmla="*/ 728873 h 767587"/>
                <a:gd name="connsiteX67" fmla="*/ 762722 w 967674"/>
                <a:gd name="connsiteY67" fmla="*/ 718362 h 767587"/>
                <a:gd name="connsiteX68" fmla="*/ 757467 w 967674"/>
                <a:gd name="connsiteY68" fmla="*/ 710480 h 767587"/>
                <a:gd name="connsiteX69" fmla="*/ 752212 w 967674"/>
                <a:gd name="connsiteY69" fmla="*/ 705224 h 767587"/>
                <a:gd name="connsiteX70" fmla="*/ 749584 w 967674"/>
                <a:gd name="connsiteY70" fmla="*/ 684204 h 767587"/>
                <a:gd name="connsiteX71" fmla="*/ 319397 w 967674"/>
                <a:gd name="connsiteY71" fmla="*/ 684204 h 767587"/>
                <a:gd name="connsiteX72" fmla="*/ 318660 w 967674"/>
                <a:gd name="connsiteY72" fmla="*/ 673693 h 767587"/>
                <a:gd name="connsiteX73" fmla="*/ 318660 w 967674"/>
                <a:gd name="connsiteY73" fmla="*/ 684204 h 767587"/>
                <a:gd name="connsiteX74" fmla="*/ 319397 w 967674"/>
                <a:gd name="connsiteY74" fmla="*/ 684204 h 767587"/>
                <a:gd name="connsiteX75" fmla="*/ 319600 w 967674"/>
                <a:gd name="connsiteY75" fmla="*/ 687110 h 767587"/>
                <a:gd name="connsiteX76" fmla="*/ 319317 w 967674"/>
                <a:gd name="connsiteY76" fmla="*/ 703779 h 767587"/>
                <a:gd name="connsiteX77" fmla="*/ 309529 w 967674"/>
                <a:gd name="connsiteY77" fmla="*/ 719282 h 767587"/>
                <a:gd name="connsiteX78" fmla="*/ 303551 w 967674"/>
                <a:gd name="connsiteY78" fmla="*/ 733143 h 767587"/>
                <a:gd name="connsiteX79" fmla="*/ 292581 w 967674"/>
                <a:gd name="connsiteY79" fmla="*/ 741025 h 767587"/>
                <a:gd name="connsiteX80" fmla="*/ 282334 w 967674"/>
                <a:gd name="connsiteY80" fmla="*/ 754623 h 767587"/>
                <a:gd name="connsiteX81" fmla="*/ 272283 w 967674"/>
                <a:gd name="connsiteY81" fmla="*/ 767038 h 767587"/>
                <a:gd name="connsiteX82" fmla="*/ 255598 w 967674"/>
                <a:gd name="connsiteY82" fmla="*/ 766579 h 767587"/>
                <a:gd name="connsiteX83" fmla="*/ 226892 w 967674"/>
                <a:gd name="connsiteY83" fmla="*/ 767038 h 767587"/>
                <a:gd name="connsiteX84" fmla="*/ 213294 w 967674"/>
                <a:gd name="connsiteY84" fmla="*/ 764411 h 767587"/>
                <a:gd name="connsiteX85" fmla="*/ 189908 w 967674"/>
                <a:gd name="connsiteY85" fmla="*/ 736756 h 767587"/>
                <a:gd name="connsiteX86" fmla="*/ 176770 w 967674"/>
                <a:gd name="connsiteY86" fmla="*/ 723618 h 767587"/>
                <a:gd name="connsiteX87" fmla="*/ 171515 w 967674"/>
                <a:gd name="connsiteY87" fmla="*/ 718362 h 767587"/>
                <a:gd name="connsiteX88" fmla="*/ 166260 w 967674"/>
                <a:gd name="connsiteY88" fmla="*/ 710480 h 767587"/>
                <a:gd name="connsiteX89" fmla="*/ 155750 w 967674"/>
                <a:gd name="connsiteY89" fmla="*/ 697342 h 767587"/>
                <a:gd name="connsiteX90" fmla="*/ 155750 w 967674"/>
                <a:gd name="connsiteY90" fmla="*/ 689459 h 767587"/>
                <a:gd name="connsiteX91" fmla="*/ 129474 w 967674"/>
                <a:gd name="connsiteY91" fmla="*/ 684204 h 767587"/>
                <a:gd name="connsiteX92" fmla="*/ 113708 w 967674"/>
                <a:gd name="connsiteY92" fmla="*/ 678949 h 767587"/>
                <a:gd name="connsiteX93" fmla="*/ 5977 w 967674"/>
                <a:gd name="connsiteY93" fmla="*/ 676321 h 767587"/>
                <a:gd name="connsiteX94" fmla="*/ 1905 w 967674"/>
                <a:gd name="connsiteY94" fmla="*/ 557423 h 767587"/>
                <a:gd name="connsiteX95" fmla="*/ 722 w 967674"/>
                <a:gd name="connsiteY95" fmla="*/ 297949 h 767587"/>
                <a:gd name="connsiteX96" fmla="*/ 3350 w 967674"/>
                <a:gd name="connsiteY96" fmla="*/ 279556 h 767587"/>
                <a:gd name="connsiteX97" fmla="*/ 0 w 967674"/>
                <a:gd name="connsiteY97" fmla="*/ 43007 h 767587"/>
                <a:gd name="connsiteX98" fmla="*/ 21743 w 967674"/>
                <a:gd name="connsiteY98" fmla="*/ 8914 h 767587"/>
                <a:gd name="connsiteX99" fmla="*/ 95315 w 967674"/>
                <a:gd name="connsiteY99" fmla="*/ 11542 h 767587"/>
                <a:gd name="connsiteX100" fmla="*/ 145239 w 967674"/>
                <a:gd name="connsiteY100" fmla="*/ 14169 h 767587"/>
                <a:gd name="connsiteX101" fmla="*/ 384350 w 967674"/>
                <a:gd name="connsiteY101" fmla="*/ 11542 h 767587"/>
                <a:gd name="connsiteX102" fmla="*/ 440186 w 967674"/>
                <a:gd name="connsiteY102" fmla="*/ 670 h 7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67674" h="767587">
                  <a:moveTo>
                    <a:pt x="440186" y="670"/>
                  </a:moveTo>
                  <a:cubicBezTo>
                    <a:pt x="458421" y="2573"/>
                    <a:pt x="490452" y="8100"/>
                    <a:pt x="578791" y="11542"/>
                  </a:cubicBezTo>
                  <a:cubicBezTo>
                    <a:pt x="587794" y="11893"/>
                    <a:pt x="598736" y="18349"/>
                    <a:pt x="605067" y="24680"/>
                  </a:cubicBezTo>
                  <a:cubicBezTo>
                    <a:pt x="604191" y="46576"/>
                    <a:pt x="604000" y="68511"/>
                    <a:pt x="602439" y="90369"/>
                  </a:cubicBezTo>
                  <a:cubicBezTo>
                    <a:pt x="602242" y="93132"/>
                    <a:pt x="599812" y="95482"/>
                    <a:pt x="599812" y="98252"/>
                  </a:cubicBezTo>
                  <a:cubicBezTo>
                    <a:pt x="599812" y="112293"/>
                    <a:pt x="600969" y="126329"/>
                    <a:pt x="602439" y="140293"/>
                  </a:cubicBezTo>
                  <a:cubicBezTo>
                    <a:pt x="602729" y="143048"/>
                    <a:pt x="604306" y="145513"/>
                    <a:pt x="605067" y="148176"/>
                  </a:cubicBezTo>
                  <a:cubicBezTo>
                    <a:pt x="611672" y="171289"/>
                    <a:pt x="604019" y="147657"/>
                    <a:pt x="610322" y="166569"/>
                  </a:cubicBezTo>
                  <a:cubicBezTo>
                    <a:pt x="611198" y="176204"/>
                    <a:pt x="612347" y="185817"/>
                    <a:pt x="612950" y="195473"/>
                  </a:cubicBezTo>
                  <a:cubicBezTo>
                    <a:pt x="616771" y="256604"/>
                    <a:pt x="609594" y="232704"/>
                    <a:pt x="618205" y="258535"/>
                  </a:cubicBezTo>
                  <a:cubicBezTo>
                    <a:pt x="617329" y="270797"/>
                    <a:pt x="617013" y="283112"/>
                    <a:pt x="615577" y="295321"/>
                  </a:cubicBezTo>
                  <a:cubicBezTo>
                    <a:pt x="614561" y="303959"/>
                    <a:pt x="611511" y="303455"/>
                    <a:pt x="607695" y="311087"/>
                  </a:cubicBezTo>
                  <a:cubicBezTo>
                    <a:pt x="596816" y="332844"/>
                    <a:pt x="614873" y="304259"/>
                    <a:pt x="599812" y="326852"/>
                  </a:cubicBezTo>
                  <a:cubicBezTo>
                    <a:pt x="600688" y="338238"/>
                    <a:pt x="600658" y="349731"/>
                    <a:pt x="602439" y="361011"/>
                  </a:cubicBezTo>
                  <a:cubicBezTo>
                    <a:pt x="603303" y="366483"/>
                    <a:pt x="605943" y="371521"/>
                    <a:pt x="607695" y="376776"/>
                  </a:cubicBezTo>
                  <a:lnTo>
                    <a:pt x="610322" y="384659"/>
                  </a:lnTo>
                  <a:cubicBezTo>
                    <a:pt x="610305" y="384843"/>
                    <a:pt x="608201" y="419388"/>
                    <a:pt x="605067" y="426700"/>
                  </a:cubicBezTo>
                  <a:cubicBezTo>
                    <a:pt x="604091" y="428977"/>
                    <a:pt x="601564" y="430204"/>
                    <a:pt x="599812" y="431956"/>
                  </a:cubicBezTo>
                  <a:cubicBezTo>
                    <a:pt x="600688" y="440714"/>
                    <a:pt x="601101" y="449531"/>
                    <a:pt x="602439" y="458231"/>
                  </a:cubicBezTo>
                  <a:cubicBezTo>
                    <a:pt x="602860" y="460969"/>
                    <a:pt x="604466" y="463410"/>
                    <a:pt x="605067" y="466114"/>
                  </a:cubicBezTo>
                  <a:cubicBezTo>
                    <a:pt x="611235" y="493868"/>
                    <a:pt x="604407" y="472014"/>
                    <a:pt x="610322" y="489762"/>
                  </a:cubicBezTo>
                  <a:cubicBezTo>
                    <a:pt x="609446" y="497645"/>
                    <a:pt x="607695" y="505480"/>
                    <a:pt x="607695" y="513411"/>
                  </a:cubicBezTo>
                  <a:cubicBezTo>
                    <a:pt x="607695" y="549332"/>
                    <a:pt x="610322" y="621142"/>
                    <a:pt x="610322" y="621142"/>
                  </a:cubicBezTo>
                  <a:lnTo>
                    <a:pt x="683895" y="621142"/>
                  </a:lnTo>
                  <a:cubicBezTo>
                    <a:pt x="684771" y="572969"/>
                    <a:pt x="686522" y="524805"/>
                    <a:pt x="686522" y="476624"/>
                  </a:cubicBezTo>
                  <a:cubicBezTo>
                    <a:pt x="686522" y="471627"/>
                    <a:pt x="687290" y="368623"/>
                    <a:pt x="681267" y="329480"/>
                  </a:cubicBezTo>
                  <a:cubicBezTo>
                    <a:pt x="680846" y="326742"/>
                    <a:pt x="679515" y="324225"/>
                    <a:pt x="678639" y="321597"/>
                  </a:cubicBezTo>
                  <a:cubicBezTo>
                    <a:pt x="679515" y="301452"/>
                    <a:pt x="680047" y="281289"/>
                    <a:pt x="681267" y="261162"/>
                  </a:cubicBezTo>
                  <a:cubicBezTo>
                    <a:pt x="681800" y="252376"/>
                    <a:pt x="682557" y="243587"/>
                    <a:pt x="683895" y="234887"/>
                  </a:cubicBezTo>
                  <a:cubicBezTo>
                    <a:pt x="684316" y="232149"/>
                    <a:pt x="684564" y="228963"/>
                    <a:pt x="686522" y="227004"/>
                  </a:cubicBezTo>
                  <a:cubicBezTo>
                    <a:pt x="688480" y="225045"/>
                    <a:pt x="691718" y="225048"/>
                    <a:pt x="694405" y="224376"/>
                  </a:cubicBezTo>
                  <a:cubicBezTo>
                    <a:pt x="698738" y="223293"/>
                    <a:pt x="703164" y="222625"/>
                    <a:pt x="707543" y="221749"/>
                  </a:cubicBezTo>
                  <a:lnTo>
                    <a:pt x="880964" y="224376"/>
                  </a:lnTo>
                  <a:cubicBezTo>
                    <a:pt x="884117" y="224561"/>
                    <a:pt x="883753" y="230286"/>
                    <a:pt x="886219" y="232259"/>
                  </a:cubicBezTo>
                  <a:cubicBezTo>
                    <a:pt x="888382" y="233989"/>
                    <a:pt x="891624" y="233648"/>
                    <a:pt x="894101" y="234887"/>
                  </a:cubicBezTo>
                  <a:cubicBezTo>
                    <a:pt x="896926" y="236299"/>
                    <a:pt x="899356" y="238390"/>
                    <a:pt x="901984" y="240142"/>
                  </a:cubicBezTo>
                  <a:cubicBezTo>
                    <a:pt x="902860" y="242769"/>
                    <a:pt x="903187" y="245649"/>
                    <a:pt x="904612" y="248024"/>
                  </a:cubicBezTo>
                  <a:cubicBezTo>
                    <a:pt x="905887" y="250148"/>
                    <a:pt x="908759" y="251064"/>
                    <a:pt x="909867" y="253280"/>
                  </a:cubicBezTo>
                  <a:cubicBezTo>
                    <a:pt x="912344" y="258235"/>
                    <a:pt x="912050" y="264436"/>
                    <a:pt x="915122" y="269045"/>
                  </a:cubicBezTo>
                  <a:cubicBezTo>
                    <a:pt x="930185" y="291641"/>
                    <a:pt x="912123" y="263049"/>
                    <a:pt x="923005" y="284811"/>
                  </a:cubicBezTo>
                  <a:cubicBezTo>
                    <a:pt x="924417" y="287635"/>
                    <a:pt x="926508" y="290066"/>
                    <a:pt x="928260" y="292693"/>
                  </a:cubicBezTo>
                  <a:cubicBezTo>
                    <a:pt x="934296" y="316833"/>
                    <a:pt x="925573" y="291963"/>
                    <a:pt x="938770" y="308459"/>
                  </a:cubicBezTo>
                  <a:cubicBezTo>
                    <a:pt x="940500" y="310622"/>
                    <a:pt x="940159" y="313865"/>
                    <a:pt x="941398" y="316342"/>
                  </a:cubicBezTo>
                  <a:cubicBezTo>
                    <a:pt x="944712" y="322969"/>
                    <a:pt x="947022" y="324593"/>
                    <a:pt x="951908" y="329480"/>
                  </a:cubicBezTo>
                  <a:cubicBezTo>
                    <a:pt x="952784" y="332983"/>
                    <a:pt x="953544" y="336518"/>
                    <a:pt x="954536" y="339990"/>
                  </a:cubicBezTo>
                  <a:cubicBezTo>
                    <a:pt x="955297" y="342653"/>
                    <a:pt x="957026" y="345107"/>
                    <a:pt x="957164" y="347873"/>
                  </a:cubicBezTo>
                  <a:cubicBezTo>
                    <a:pt x="957908" y="362744"/>
                    <a:pt x="957164" y="377652"/>
                    <a:pt x="957164" y="392542"/>
                  </a:cubicBezTo>
                  <a:cubicBezTo>
                    <a:pt x="958040" y="431080"/>
                    <a:pt x="958219" y="469640"/>
                    <a:pt x="959791" y="508156"/>
                  </a:cubicBezTo>
                  <a:cubicBezTo>
                    <a:pt x="959973" y="512618"/>
                    <a:pt x="960851" y="517112"/>
                    <a:pt x="962419" y="521293"/>
                  </a:cubicBezTo>
                  <a:cubicBezTo>
                    <a:pt x="963528" y="524250"/>
                    <a:pt x="965922" y="526548"/>
                    <a:pt x="967674" y="529176"/>
                  </a:cubicBezTo>
                  <a:cubicBezTo>
                    <a:pt x="966798" y="568590"/>
                    <a:pt x="967505" y="608071"/>
                    <a:pt x="965046" y="647418"/>
                  </a:cubicBezTo>
                  <a:cubicBezTo>
                    <a:pt x="964849" y="650570"/>
                    <a:pt x="960453" y="652212"/>
                    <a:pt x="959791" y="655300"/>
                  </a:cubicBezTo>
                  <a:cubicBezTo>
                    <a:pt x="957764" y="664760"/>
                    <a:pt x="960223" y="675026"/>
                    <a:pt x="957164" y="684204"/>
                  </a:cubicBezTo>
                  <a:cubicBezTo>
                    <a:pt x="956288" y="686832"/>
                    <a:pt x="951944" y="686070"/>
                    <a:pt x="949281" y="686831"/>
                  </a:cubicBezTo>
                  <a:cubicBezTo>
                    <a:pt x="945808" y="687823"/>
                    <a:pt x="942340" y="688910"/>
                    <a:pt x="938770" y="689459"/>
                  </a:cubicBezTo>
                  <a:cubicBezTo>
                    <a:pt x="930931" y="690665"/>
                    <a:pt x="923005" y="691211"/>
                    <a:pt x="915122" y="692087"/>
                  </a:cubicBezTo>
                  <a:lnTo>
                    <a:pt x="909867" y="707852"/>
                  </a:lnTo>
                  <a:cubicBezTo>
                    <a:pt x="908991" y="710480"/>
                    <a:pt x="907911" y="713048"/>
                    <a:pt x="907239" y="715735"/>
                  </a:cubicBezTo>
                  <a:cubicBezTo>
                    <a:pt x="906363" y="719238"/>
                    <a:pt x="906868" y="723425"/>
                    <a:pt x="904612" y="726245"/>
                  </a:cubicBezTo>
                  <a:cubicBezTo>
                    <a:pt x="902882" y="728408"/>
                    <a:pt x="899357" y="727997"/>
                    <a:pt x="896729" y="728873"/>
                  </a:cubicBezTo>
                  <a:cubicBezTo>
                    <a:pt x="884930" y="740672"/>
                    <a:pt x="892371" y="735582"/>
                    <a:pt x="873081" y="742011"/>
                  </a:cubicBezTo>
                  <a:lnTo>
                    <a:pt x="865198" y="744638"/>
                  </a:lnTo>
                  <a:lnTo>
                    <a:pt x="857315" y="747266"/>
                  </a:lnTo>
                  <a:cubicBezTo>
                    <a:pt x="839798" y="746390"/>
                    <a:pt x="822237" y="746157"/>
                    <a:pt x="804764" y="744638"/>
                  </a:cubicBezTo>
                  <a:cubicBezTo>
                    <a:pt x="799314" y="744164"/>
                    <a:pt x="792995" y="739954"/>
                    <a:pt x="788998" y="736756"/>
                  </a:cubicBezTo>
                  <a:cubicBezTo>
                    <a:pt x="787063" y="735208"/>
                    <a:pt x="785867" y="732775"/>
                    <a:pt x="783743" y="731500"/>
                  </a:cubicBezTo>
                  <a:cubicBezTo>
                    <a:pt x="781368" y="730075"/>
                    <a:pt x="778488" y="729749"/>
                    <a:pt x="775860" y="728873"/>
                  </a:cubicBezTo>
                  <a:cubicBezTo>
                    <a:pt x="760802" y="706285"/>
                    <a:pt x="780851" y="732865"/>
                    <a:pt x="762722" y="718362"/>
                  </a:cubicBezTo>
                  <a:cubicBezTo>
                    <a:pt x="760256" y="716389"/>
                    <a:pt x="759440" y="712946"/>
                    <a:pt x="757467" y="710480"/>
                  </a:cubicBezTo>
                  <a:cubicBezTo>
                    <a:pt x="755919" y="708545"/>
                    <a:pt x="753964" y="706976"/>
                    <a:pt x="752212" y="705224"/>
                  </a:cubicBezTo>
                  <a:cubicBezTo>
                    <a:pt x="748199" y="693188"/>
                    <a:pt x="749584" y="700112"/>
                    <a:pt x="749584" y="684204"/>
                  </a:cubicBezTo>
                  <a:lnTo>
                    <a:pt x="319397" y="684204"/>
                  </a:lnTo>
                  <a:lnTo>
                    <a:pt x="318660" y="673693"/>
                  </a:lnTo>
                  <a:cubicBezTo>
                    <a:pt x="318551" y="670431"/>
                    <a:pt x="318660" y="680700"/>
                    <a:pt x="318660" y="684204"/>
                  </a:cubicBezTo>
                  <a:lnTo>
                    <a:pt x="319397" y="684204"/>
                  </a:lnTo>
                  <a:lnTo>
                    <a:pt x="319600" y="687110"/>
                  </a:lnTo>
                  <a:cubicBezTo>
                    <a:pt x="319941" y="693274"/>
                    <a:pt x="320078" y="699980"/>
                    <a:pt x="319317" y="703779"/>
                  </a:cubicBezTo>
                  <a:cubicBezTo>
                    <a:pt x="317795" y="711377"/>
                    <a:pt x="312157" y="714388"/>
                    <a:pt x="309529" y="719282"/>
                  </a:cubicBezTo>
                  <a:cubicBezTo>
                    <a:pt x="306901" y="724176"/>
                    <a:pt x="306376" y="729519"/>
                    <a:pt x="303551" y="733143"/>
                  </a:cubicBezTo>
                  <a:cubicBezTo>
                    <a:pt x="300726" y="736767"/>
                    <a:pt x="294333" y="738398"/>
                    <a:pt x="292581" y="741025"/>
                  </a:cubicBezTo>
                  <a:cubicBezTo>
                    <a:pt x="291705" y="743653"/>
                    <a:pt x="285717" y="750288"/>
                    <a:pt x="282334" y="754623"/>
                  </a:cubicBezTo>
                  <a:cubicBezTo>
                    <a:pt x="278951" y="758958"/>
                    <a:pt x="276739" y="765045"/>
                    <a:pt x="272283" y="767038"/>
                  </a:cubicBezTo>
                  <a:cubicBezTo>
                    <a:pt x="267827" y="769031"/>
                    <a:pt x="257350" y="764827"/>
                    <a:pt x="255598" y="766579"/>
                  </a:cubicBezTo>
                  <a:cubicBezTo>
                    <a:pt x="237639" y="764946"/>
                    <a:pt x="233943" y="767399"/>
                    <a:pt x="226892" y="767038"/>
                  </a:cubicBezTo>
                  <a:cubicBezTo>
                    <a:pt x="219841" y="766677"/>
                    <a:pt x="215922" y="765287"/>
                    <a:pt x="213294" y="764411"/>
                  </a:cubicBezTo>
                  <a:cubicBezTo>
                    <a:pt x="208039" y="760908"/>
                    <a:pt x="195995" y="743555"/>
                    <a:pt x="189908" y="736756"/>
                  </a:cubicBezTo>
                  <a:cubicBezTo>
                    <a:pt x="183821" y="729957"/>
                    <a:pt x="181149" y="727997"/>
                    <a:pt x="176770" y="723618"/>
                  </a:cubicBezTo>
                  <a:cubicBezTo>
                    <a:pt x="175018" y="721866"/>
                    <a:pt x="172889" y="720423"/>
                    <a:pt x="171515" y="718362"/>
                  </a:cubicBezTo>
                  <a:cubicBezTo>
                    <a:pt x="169763" y="715735"/>
                    <a:pt x="168233" y="712946"/>
                    <a:pt x="166260" y="710480"/>
                  </a:cubicBezTo>
                  <a:cubicBezTo>
                    <a:pt x="162162" y="705357"/>
                    <a:pt x="158059" y="704269"/>
                    <a:pt x="155750" y="697342"/>
                  </a:cubicBezTo>
                  <a:cubicBezTo>
                    <a:pt x="154919" y="694849"/>
                    <a:pt x="155750" y="692087"/>
                    <a:pt x="155750" y="689459"/>
                  </a:cubicBezTo>
                  <a:cubicBezTo>
                    <a:pt x="146991" y="687707"/>
                    <a:pt x="138139" y="686370"/>
                    <a:pt x="129474" y="684204"/>
                  </a:cubicBezTo>
                  <a:cubicBezTo>
                    <a:pt x="124100" y="682861"/>
                    <a:pt x="119246" y="679084"/>
                    <a:pt x="113708" y="678949"/>
                  </a:cubicBezTo>
                  <a:lnTo>
                    <a:pt x="5977" y="676321"/>
                  </a:lnTo>
                  <a:cubicBezTo>
                    <a:pt x="5298" y="656505"/>
                    <a:pt x="-774" y="617212"/>
                    <a:pt x="1905" y="557423"/>
                  </a:cubicBezTo>
                  <a:cubicBezTo>
                    <a:pt x="2781" y="540782"/>
                    <a:pt x="481" y="344260"/>
                    <a:pt x="722" y="297949"/>
                  </a:cubicBezTo>
                  <a:cubicBezTo>
                    <a:pt x="963" y="251638"/>
                    <a:pt x="3319" y="285749"/>
                    <a:pt x="3350" y="279556"/>
                  </a:cubicBezTo>
                  <a:cubicBezTo>
                    <a:pt x="4196" y="108765"/>
                    <a:pt x="0" y="213800"/>
                    <a:pt x="0" y="43007"/>
                  </a:cubicBezTo>
                  <a:cubicBezTo>
                    <a:pt x="3438" y="3068"/>
                    <a:pt x="14495" y="20278"/>
                    <a:pt x="21743" y="8914"/>
                  </a:cubicBezTo>
                  <a:lnTo>
                    <a:pt x="95315" y="11542"/>
                  </a:lnTo>
                  <a:cubicBezTo>
                    <a:pt x="111964" y="12250"/>
                    <a:pt x="128575" y="14169"/>
                    <a:pt x="145239" y="14169"/>
                  </a:cubicBezTo>
                  <a:cubicBezTo>
                    <a:pt x="224947" y="14169"/>
                    <a:pt x="304646" y="12418"/>
                    <a:pt x="384350" y="11542"/>
                  </a:cubicBezTo>
                  <a:cubicBezTo>
                    <a:pt x="417510" y="488"/>
                    <a:pt x="421951" y="-1233"/>
                    <a:pt x="440186" y="670"/>
                  </a:cubicBezTo>
                  <a:close/>
                </a:path>
              </a:pathLst>
            </a:cu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136" y="4455335"/>
              <a:ext cx="989044" cy="78171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B76A99-5FA9-2DA9-F5F2-576BC9B3FD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61" y="-378872"/>
            <a:ext cx="2770400" cy="155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23404</TotalTime>
  <Words>842</Words>
  <Application>Microsoft Office PowerPoint</Application>
  <PresentationFormat>Произвольный</PresentationFormat>
  <Paragraphs>178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Century Gothic</vt:lpstr>
      <vt:lpstr>Onest</vt:lpstr>
      <vt:lpstr>Onest Bold</vt:lpstr>
      <vt:lpstr>Onest Medium</vt:lpstr>
      <vt:lpstr>Onest Regular</vt:lpstr>
      <vt:lpstr>Roboto</vt:lpstr>
      <vt:lpstr>Verdana</vt:lpstr>
      <vt:lpstr>3_Тема Office</vt:lpstr>
      <vt:lpstr>4_Тема Office</vt:lpstr>
      <vt:lpstr>2_Тема Office</vt:lpstr>
      <vt:lpstr>Бизнес-поездки  Корпоративные поездки  под ключ: расходы  на командировки, каршеринг, такси и доставку с единого счета  и в рамках одного договора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 Sazonov</dc:creator>
  <cp:lastModifiedBy>Oksana Klicheva</cp:lastModifiedBy>
  <cp:revision>322</cp:revision>
  <dcterms:modified xsi:type="dcterms:W3CDTF">2024-08-07T07:22:58Z</dcterms:modified>
</cp:coreProperties>
</file>