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  <p:sldMasterId id="2147483662" r:id="rId2"/>
  </p:sldMasterIdLst>
  <p:notesMasterIdLst>
    <p:notesMasterId r:id="rId17"/>
  </p:notesMasterIdLst>
  <p:sldIdLst>
    <p:sldId id="256" r:id="rId3"/>
    <p:sldId id="285" r:id="rId4"/>
    <p:sldId id="271" r:id="rId5"/>
    <p:sldId id="279" r:id="rId6"/>
    <p:sldId id="266" r:id="rId7"/>
    <p:sldId id="260" r:id="rId8"/>
    <p:sldId id="287" r:id="rId9"/>
    <p:sldId id="272" r:id="rId10"/>
    <p:sldId id="281" r:id="rId11"/>
    <p:sldId id="263" r:id="rId12"/>
    <p:sldId id="283" r:id="rId13"/>
    <p:sldId id="284" r:id="rId14"/>
    <p:sldId id="269" r:id="rId15"/>
    <p:sldId id="27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FF"/>
    <a:srgbClr val="FCFCFC"/>
    <a:srgbClr val="EE4534"/>
    <a:srgbClr val="DB1530"/>
    <a:srgbClr val="EF4236"/>
    <a:srgbClr val="E95C23"/>
    <a:srgbClr val="D2012D"/>
    <a:srgbClr val="ED3D35"/>
    <a:srgbClr val="D20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4d2cd3b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4d2cd3b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4206e83fc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4206e83fc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Здесь — место для содержания слайда, его «мяса».</a:t>
            </a:r>
            <a:endParaRPr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4206e83fc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4206e83fc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Здесь — место для содержания слайда, его «мяса».</a:t>
            </a:r>
            <a:endParaRPr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823374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4206e83fc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4206e83fc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Здесь — место для содержания слайда, его «мяса».</a:t>
            </a:r>
            <a:endParaRPr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541048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44206e83fc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44206e83fc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Здесь — место для содержания слайда, его «мяса».</a:t>
            </a:r>
            <a:endParaRPr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4d2cd3b51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4d2cd3b51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4d2cd3b5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4d2cd3b5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Здесь — место для содержания слайда, его «мяса».</a:t>
            </a:r>
            <a:endParaRPr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224779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54c9bf0d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54c9bf0d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Здесь — место для содержания слайда, его «мяса».</a:t>
            </a:r>
            <a:endParaRPr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617845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54c9bf0d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54c9bf0d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Здесь — место для содержания слайда, его «мяса».</a:t>
            </a:r>
            <a:endParaRPr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493169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54c9bf0de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54c9bf0de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Здесь — место для содержания слайда, его «мяса».</a:t>
            </a:r>
            <a:endParaRPr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54c9bf0d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54c9bf0de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Здесь — место для содержания слайда, его «мяса».</a:t>
            </a:r>
            <a:endParaRPr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4206e83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4206e83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Здесь — место для содержания слайда, его «мяса».</a:t>
            </a:r>
            <a:endParaRPr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284457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54c9bf0d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54c9bf0de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Здесь — место для содержания слайда, его «мяса».</a:t>
            </a:r>
            <a:endParaRPr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902497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4206e83f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4206e83fc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Здесь — место для содержания слайда, его «мяса».</a:t>
            </a:r>
            <a:endParaRPr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09626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ubTitle" idx="1"/>
          </p:nvPr>
        </p:nvSpPr>
        <p:spPr>
          <a:xfrm>
            <a:off x="685800" y="2465529"/>
            <a:ext cx="77724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850" y="432325"/>
            <a:ext cx="8159200" cy="415498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000">
                <a:latin typeface="Gotham Pro Light" panose="02000503030000020004" pitchFamily="50" charset="0"/>
                <a:ea typeface="Gotham Pro Light" panose="02000503030000020004" pitchFamily="50" charset="0"/>
                <a:cs typeface="Gotham Pro Light" panose="02000503030000020004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283600" y="4687823"/>
            <a:ext cx="548700" cy="153888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buNone/>
              <a:defRPr sz="1000">
                <a:latin typeface="Gotham Pro" panose="02000503040000020004" pitchFamily="50" charset="0"/>
                <a:ea typeface="Gotham Pro" panose="02000503040000020004" pitchFamily="50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3D7273-BD95-4456-B0BF-E5761F73C1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4250" y="4479133"/>
            <a:ext cx="380350" cy="3819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850" y="432325"/>
            <a:ext cx="8159200" cy="415498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 panose="020B0604020202020204" pitchFamily="34" charset="0"/>
              <a:buNone/>
              <a:defRPr sz="3000">
                <a:latin typeface="Gotham Pro Light" panose="02000503030000020004" pitchFamily="50" charset="0"/>
                <a:ea typeface="Gotham Pro Light" panose="02000503030000020004" pitchFamily="50" charset="0"/>
                <a:cs typeface="Gotham Pro Light" panose="02000503030000020004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283600" y="4687823"/>
            <a:ext cx="548700" cy="153888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buNone/>
              <a:defRPr sz="1000">
                <a:latin typeface="Gotham Pro" panose="02000503040000020004" pitchFamily="50" charset="0"/>
                <a:ea typeface="Gotham Pro" panose="02000503040000020004" pitchFamily="50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7868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783073"/>
            <a:ext cx="5487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Gotham Pro" panose="02000503040000020004" pitchFamily="50" charset="0"/>
                <a:cs typeface="Gotham Pro" panose="02000503040000020004" pitchFamily="50" charset="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63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Gotham Pro" panose="02000503040000020004" pitchFamily="50" charset="0"/>
          <a:ea typeface="Gotham Pro" panose="02000503040000020004" pitchFamily="50" charset="0"/>
          <a:cs typeface="Gotham Pro" panose="02000503040000020004" pitchFamily="50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Gotham Pro" panose="02000503040000020004" pitchFamily="50" charset="0"/>
          <a:ea typeface="Gotham Pro" panose="02000503040000020004" pitchFamily="50" charset="0"/>
          <a:cs typeface="Gotham Pro" panose="02000503040000020004" pitchFamily="50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jpg"/><Relationship Id="rId5" Type="http://schemas.openxmlformats.org/officeDocument/2006/relationships/image" Target="../media/image44.jpg"/><Relationship Id="rId15" Type="http://schemas.openxmlformats.org/officeDocument/2006/relationships/image" Target="../media/image54.png"/><Relationship Id="rId10" Type="http://schemas.openxmlformats.org/officeDocument/2006/relationships/image" Target="../media/image49.jp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1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F30B30-4489-4DDA-8DA8-4282C1205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250" y="885270"/>
            <a:ext cx="4987499" cy="959959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61E401C2-B41C-426A-AF53-B1E8B3502D5B}"/>
              </a:ext>
            </a:extLst>
          </p:cNvPr>
          <p:cNvSpPr/>
          <p:nvPr/>
        </p:nvSpPr>
        <p:spPr>
          <a:xfrm>
            <a:off x="3759501" y="2311400"/>
            <a:ext cx="2832100" cy="2832100"/>
          </a:xfrm>
          <a:prstGeom prst="ellipse">
            <a:avLst/>
          </a:prstGeom>
          <a:gradFill>
            <a:gsLst>
              <a:gs pos="3378">
                <a:srgbClr val="E95C23"/>
              </a:gs>
              <a:gs pos="28000">
                <a:srgbClr val="EF4236"/>
              </a:gs>
              <a:gs pos="100000">
                <a:srgbClr val="D2002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D4416FA-730D-4191-8065-BD909CF49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635" y="2613149"/>
            <a:ext cx="3919539" cy="25303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8ED556-F4CF-43BA-86CD-BBD0C48AF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235" y="1067"/>
            <a:ext cx="5647765" cy="514323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1483A-FA1D-4495-8FA5-F2A84DE95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50" y="432325"/>
            <a:ext cx="8159200" cy="830997"/>
          </a:xfrm>
        </p:spPr>
        <p:txBody>
          <a:bodyPr/>
          <a:lstStyle/>
          <a:p>
            <a:r>
              <a:rPr lang="en" dirty="0">
                <a:ea typeface="Proxima Nova"/>
                <a:sym typeface="Proxima Nova"/>
              </a:rPr>
              <a:t>Создание инцидентов</a:t>
            </a:r>
            <a:br>
              <a:rPr lang="ru-RU" dirty="0">
                <a:ea typeface="Proxima Nova"/>
                <a:sym typeface="Proxima Nova"/>
              </a:rPr>
            </a:br>
            <a:r>
              <a:rPr lang="en" dirty="0">
                <a:ea typeface="Proxima Nova"/>
                <a:sym typeface="Proxima Nova"/>
              </a:rPr>
              <a:t>через </a:t>
            </a:r>
            <a:r>
              <a:rPr lang="en" dirty="0">
                <a:solidFill>
                  <a:srgbClr val="EF4236"/>
                </a:solidFill>
                <a:ea typeface="Proxima Nova"/>
                <a:sym typeface="Proxima Nova"/>
              </a:rPr>
              <a:t>QR-код</a:t>
            </a:r>
            <a:endParaRPr lang="ru-RU" dirty="0">
              <a:solidFill>
                <a:srgbClr val="EF4236"/>
              </a:solidFill>
            </a:endParaRPr>
          </a:p>
        </p:txBody>
      </p:sp>
      <p:sp>
        <p:nvSpPr>
          <p:cNvPr id="139" name="Google Shape;139;p23"/>
          <p:cNvSpPr txBox="1">
            <a:spLocks noGrp="1"/>
          </p:cNvSpPr>
          <p:nvPr>
            <p:ph type="body" idx="4294967295"/>
          </p:nvPr>
        </p:nvSpPr>
        <p:spPr>
          <a:xfrm>
            <a:off x="813898" y="2580201"/>
            <a:ext cx="3311525" cy="21236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На экране появится форма</a:t>
            </a:r>
            <a:endParaRPr sz="1200"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4294967295"/>
          </p:nvPr>
        </p:nvSpPr>
        <p:spPr>
          <a:xfrm>
            <a:off x="813898" y="3084770"/>
            <a:ext cx="3005138" cy="21236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Заполн</a:t>
            </a:r>
            <a: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и</a:t>
            </a: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те форму и отправ</a:t>
            </a:r>
            <a: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ь</a:t>
            </a: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те </a:t>
            </a:r>
            <a:endParaRPr sz="1200"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41" name="Google Shape;141;p23"/>
          <p:cNvSpPr txBox="1">
            <a:spLocks noGrp="1"/>
          </p:cNvSpPr>
          <p:nvPr>
            <p:ph type="body" idx="4294967295"/>
          </p:nvPr>
        </p:nvSpPr>
        <p:spPr>
          <a:xfrm>
            <a:off x="813897" y="3589338"/>
            <a:ext cx="3311525" cy="424732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Сервисная компания получ</a:t>
            </a:r>
            <a: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и</a:t>
            </a: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т</a:t>
            </a:r>
            <a:b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заявку</a:t>
            </a:r>
            <a: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 </a:t>
            </a: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и выполн</a:t>
            </a:r>
            <a: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и</a:t>
            </a: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т работу </a:t>
            </a:r>
            <a:endParaRPr sz="1200"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3" name="Google Shape;134;p23">
            <a:extLst>
              <a:ext uri="{FF2B5EF4-FFF2-40B4-BE49-F238E27FC236}">
                <a16:creationId xmlns:a16="http://schemas.microsoft.com/office/drawing/2014/main" id="{EB044F18-41F4-4937-8800-91067058286B}"/>
              </a:ext>
            </a:extLst>
          </p:cNvPr>
          <p:cNvSpPr txBox="1">
            <a:spLocks/>
          </p:cNvSpPr>
          <p:nvPr/>
        </p:nvSpPr>
        <p:spPr>
          <a:xfrm>
            <a:off x="813898" y="2075602"/>
            <a:ext cx="324508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Просканируйте код через смартфон</a:t>
            </a:r>
            <a:endParaRPr lang="ru-RU" sz="1200"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4" name="Google Shape;139;p23">
            <a:extLst>
              <a:ext uri="{FF2B5EF4-FFF2-40B4-BE49-F238E27FC236}">
                <a16:creationId xmlns:a16="http://schemas.microsoft.com/office/drawing/2014/main" id="{BFF67FA5-E11F-4B7E-B997-5B57900E7A98}"/>
              </a:ext>
            </a:extLst>
          </p:cNvPr>
          <p:cNvSpPr txBox="1">
            <a:spLocks/>
          </p:cNvSpPr>
          <p:nvPr/>
        </p:nvSpPr>
        <p:spPr>
          <a:xfrm>
            <a:off x="244490" y="2448648"/>
            <a:ext cx="6924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3000" dirty="0">
                <a:solidFill>
                  <a:srgbClr val="EF4236"/>
                </a:solidFill>
                <a:latin typeface="Gotham Pro" panose="02000503040000020004" pitchFamily="50" charset="0"/>
                <a:ea typeface="Roboto Bk" pitchFamily="2" charset="0"/>
                <a:cs typeface="Gotham Pro" panose="02000503040000020004" pitchFamily="50" charset="0"/>
                <a:sym typeface="Proxima Nova"/>
              </a:rPr>
              <a:t>2</a:t>
            </a:r>
          </a:p>
        </p:txBody>
      </p:sp>
      <p:sp>
        <p:nvSpPr>
          <p:cNvPr id="15" name="Google Shape;140;p23">
            <a:extLst>
              <a:ext uri="{FF2B5EF4-FFF2-40B4-BE49-F238E27FC236}">
                <a16:creationId xmlns:a16="http://schemas.microsoft.com/office/drawing/2014/main" id="{A84DAC1C-442A-4DEA-971C-87E7E03F3BB6}"/>
              </a:ext>
            </a:extLst>
          </p:cNvPr>
          <p:cNvSpPr txBox="1">
            <a:spLocks/>
          </p:cNvSpPr>
          <p:nvPr/>
        </p:nvSpPr>
        <p:spPr>
          <a:xfrm>
            <a:off x="276475" y="2953483"/>
            <a:ext cx="6284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3000" dirty="0">
                <a:solidFill>
                  <a:srgbClr val="EF4236"/>
                </a:solidFill>
                <a:latin typeface="Gotham Pro" panose="02000503040000020004" pitchFamily="50" charset="0"/>
                <a:ea typeface="Roboto Bk" pitchFamily="2" charset="0"/>
                <a:cs typeface="Gotham Pro" panose="02000503040000020004" pitchFamily="50" charset="0"/>
                <a:sym typeface="Proxima Nova"/>
              </a:rPr>
              <a:t>3</a:t>
            </a:r>
          </a:p>
        </p:txBody>
      </p:sp>
      <p:sp>
        <p:nvSpPr>
          <p:cNvPr id="16" name="Google Shape;141;p23">
            <a:extLst>
              <a:ext uri="{FF2B5EF4-FFF2-40B4-BE49-F238E27FC236}">
                <a16:creationId xmlns:a16="http://schemas.microsoft.com/office/drawing/2014/main" id="{F88C9B33-B999-4DB5-8156-A3ABD87BFD87}"/>
              </a:ext>
            </a:extLst>
          </p:cNvPr>
          <p:cNvSpPr txBox="1">
            <a:spLocks/>
          </p:cNvSpPr>
          <p:nvPr/>
        </p:nvSpPr>
        <p:spPr>
          <a:xfrm>
            <a:off x="270046" y="3458317"/>
            <a:ext cx="64131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3000" dirty="0">
                <a:solidFill>
                  <a:srgbClr val="EF4236"/>
                </a:solidFill>
                <a:latin typeface="Gotham Pro" panose="02000503040000020004" pitchFamily="50" charset="0"/>
                <a:ea typeface="Roboto Bk" pitchFamily="2" charset="0"/>
                <a:cs typeface="Gotham Pro" panose="02000503040000020004" pitchFamily="50" charset="0"/>
                <a:sym typeface="Proxima Nova"/>
              </a:rPr>
              <a:t>4</a:t>
            </a:r>
          </a:p>
        </p:txBody>
      </p:sp>
      <p:sp>
        <p:nvSpPr>
          <p:cNvPr id="17" name="Google Shape;134;p23">
            <a:extLst>
              <a:ext uri="{FF2B5EF4-FFF2-40B4-BE49-F238E27FC236}">
                <a16:creationId xmlns:a16="http://schemas.microsoft.com/office/drawing/2014/main" id="{9419A2EE-2367-4D9E-BB46-1DAA15ED87A0}"/>
              </a:ext>
            </a:extLst>
          </p:cNvPr>
          <p:cNvSpPr txBox="1">
            <a:spLocks/>
          </p:cNvSpPr>
          <p:nvPr/>
        </p:nvSpPr>
        <p:spPr>
          <a:xfrm>
            <a:off x="276475" y="1943813"/>
            <a:ext cx="6284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3000" dirty="0">
                <a:solidFill>
                  <a:srgbClr val="EF4236"/>
                </a:solidFill>
                <a:latin typeface="Gotham Pro" panose="02000503040000020004" pitchFamily="50" charset="0"/>
                <a:ea typeface="Roboto Bk" pitchFamily="2" charset="0"/>
                <a:cs typeface="Gotham Pro" panose="02000503040000020004" pitchFamily="50" charset="0"/>
                <a:sym typeface="Proxima Nova"/>
              </a:rPr>
              <a:t>1</a:t>
            </a:r>
          </a:p>
        </p:txBody>
      </p:sp>
      <p:sp>
        <p:nvSpPr>
          <p:cNvPr id="23" name="Google Shape;110;p21">
            <a:extLst>
              <a:ext uri="{FF2B5EF4-FFF2-40B4-BE49-F238E27FC236}">
                <a16:creationId xmlns:a16="http://schemas.microsoft.com/office/drawing/2014/main" id="{EAE24A2B-5394-459F-95D2-1783D00D475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83600" y="4687823"/>
            <a:ext cx="548700" cy="1538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>
                    <a:lumMod val="50000"/>
                  </a:schemeClr>
                </a:solidFill>
                <a:ea typeface="Proxima Nova"/>
                <a:cs typeface="Gotham Pro" panose="02000503040000020004" pitchFamily="50" charset="0"/>
                <a:sym typeface="Proxima Nova"/>
              </a:rPr>
              <a:t>10</a:t>
            </a:fld>
            <a:endParaRPr dirty="0">
              <a:solidFill>
                <a:schemeClr val="bg1">
                  <a:lumMod val="50000"/>
                </a:schemeClr>
              </a:solidFill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24" name="Google Shape;90;p19">
            <a:extLst>
              <a:ext uri="{FF2B5EF4-FFF2-40B4-BE49-F238E27FC236}">
                <a16:creationId xmlns:a16="http://schemas.microsoft.com/office/drawing/2014/main" id="{61E08FFA-D97B-4555-9A5F-2ECA6C673726}"/>
              </a:ext>
            </a:extLst>
          </p:cNvPr>
          <p:cNvSpPr txBox="1"/>
          <p:nvPr/>
        </p:nvSpPr>
        <p:spPr>
          <a:xfrm>
            <a:off x="470827" y="1608451"/>
            <a:ext cx="3849363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rgbClr val="EF4236"/>
                </a:solidFill>
                <a:latin typeface="Gotham Pro Black" panose="02000903040000020004" pitchFamily="50" charset="0"/>
                <a:ea typeface="Proxima Nova"/>
                <a:cs typeface="Gotham Pro Black" panose="02000903040000020004" pitchFamily="50" charset="0"/>
                <a:sym typeface="Proxima Nova"/>
              </a:rPr>
              <a:t>ЕСЛИ ВАШ АППАРАТ НЕИСПРАВЕН: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4EE5DE-6F09-4C6F-9446-2FB560DC7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250" y="4479133"/>
            <a:ext cx="380350" cy="381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build="p"/>
      <p:bldP spid="140" grpId="0" build="p"/>
      <p:bldP spid="141" grpId="0" build="p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B0CD61F8-936D-4C95-A878-09531C849014}"/>
              </a:ext>
            </a:extLst>
          </p:cNvPr>
          <p:cNvSpPr/>
          <p:nvPr/>
        </p:nvSpPr>
        <p:spPr>
          <a:xfrm>
            <a:off x="3678864" y="1395912"/>
            <a:ext cx="5178836" cy="3874588"/>
          </a:xfrm>
          <a:custGeom>
            <a:avLst/>
            <a:gdLst>
              <a:gd name="connsiteX0" fmla="*/ 2589418 w 5178836"/>
              <a:gd name="connsiteY0" fmla="*/ 0 h 3874588"/>
              <a:gd name="connsiteX1" fmla="*/ 5178836 w 5178836"/>
              <a:gd name="connsiteY1" fmla="*/ 2589418 h 3874588"/>
              <a:gd name="connsiteX2" fmla="*/ 4866307 w 5178836"/>
              <a:gd name="connsiteY2" fmla="*/ 3823689 h 3874588"/>
              <a:gd name="connsiteX3" fmla="*/ 4835385 w 5178836"/>
              <a:gd name="connsiteY3" fmla="*/ 3874588 h 3874588"/>
              <a:gd name="connsiteX4" fmla="*/ 343451 w 5178836"/>
              <a:gd name="connsiteY4" fmla="*/ 3874588 h 3874588"/>
              <a:gd name="connsiteX5" fmla="*/ 312529 w 5178836"/>
              <a:gd name="connsiteY5" fmla="*/ 3823689 h 3874588"/>
              <a:gd name="connsiteX6" fmla="*/ 0 w 5178836"/>
              <a:gd name="connsiteY6" fmla="*/ 2589418 h 3874588"/>
              <a:gd name="connsiteX7" fmla="*/ 2589418 w 5178836"/>
              <a:gd name="connsiteY7" fmla="*/ 0 h 3874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78836" h="3874588">
                <a:moveTo>
                  <a:pt x="2589418" y="0"/>
                </a:moveTo>
                <a:cubicBezTo>
                  <a:pt x="4019514" y="0"/>
                  <a:pt x="5178836" y="1159322"/>
                  <a:pt x="5178836" y="2589418"/>
                </a:cubicBezTo>
                <a:cubicBezTo>
                  <a:pt x="5178836" y="3036323"/>
                  <a:pt x="5065621" y="3456785"/>
                  <a:pt x="4866307" y="3823689"/>
                </a:cubicBezTo>
                <a:lnTo>
                  <a:pt x="4835385" y="3874588"/>
                </a:lnTo>
                <a:lnTo>
                  <a:pt x="343451" y="3874588"/>
                </a:lnTo>
                <a:lnTo>
                  <a:pt x="312529" y="3823689"/>
                </a:lnTo>
                <a:cubicBezTo>
                  <a:pt x="113215" y="3456785"/>
                  <a:pt x="0" y="3036323"/>
                  <a:pt x="0" y="2589418"/>
                </a:cubicBezTo>
                <a:cubicBezTo>
                  <a:pt x="0" y="1159322"/>
                  <a:pt x="1159322" y="0"/>
                  <a:pt x="2589418" y="0"/>
                </a:cubicBezTo>
                <a:close/>
              </a:path>
            </a:pathLst>
          </a:custGeom>
          <a:noFill/>
          <a:ln w="38100">
            <a:gradFill>
              <a:gsLst>
                <a:gs pos="49000">
                  <a:srgbClr val="ED3D35"/>
                </a:gs>
                <a:gs pos="27000">
                  <a:srgbClr val="E95C23"/>
                </a:gs>
                <a:gs pos="79000">
                  <a:srgbClr val="D2012D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AEEDEC99-530F-4112-AA9D-857D240498B2}"/>
              </a:ext>
            </a:extLst>
          </p:cNvPr>
          <p:cNvSpPr/>
          <p:nvPr/>
        </p:nvSpPr>
        <p:spPr>
          <a:xfrm>
            <a:off x="3836212" y="1422238"/>
            <a:ext cx="4780838" cy="3848263"/>
          </a:xfrm>
          <a:custGeom>
            <a:avLst/>
            <a:gdLst>
              <a:gd name="connsiteX0" fmla="*/ 2390419 w 4780838"/>
              <a:gd name="connsiteY0" fmla="*/ 0 h 3848263"/>
              <a:gd name="connsiteX1" fmla="*/ 4780838 w 4780838"/>
              <a:gd name="connsiteY1" fmla="*/ 2390419 h 3848263"/>
              <a:gd name="connsiteX2" fmla="*/ 4372592 w 4780838"/>
              <a:gd name="connsiteY2" fmla="*/ 3726925 h 3848263"/>
              <a:gd name="connsiteX3" fmla="*/ 4281857 w 4780838"/>
              <a:gd name="connsiteY3" fmla="*/ 3848263 h 3848263"/>
              <a:gd name="connsiteX4" fmla="*/ 498981 w 4780838"/>
              <a:gd name="connsiteY4" fmla="*/ 3848263 h 3848263"/>
              <a:gd name="connsiteX5" fmla="*/ 408246 w 4780838"/>
              <a:gd name="connsiteY5" fmla="*/ 3726925 h 3848263"/>
              <a:gd name="connsiteX6" fmla="*/ 0 w 4780838"/>
              <a:gd name="connsiteY6" fmla="*/ 2390419 h 3848263"/>
              <a:gd name="connsiteX7" fmla="*/ 2390419 w 4780838"/>
              <a:gd name="connsiteY7" fmla="*/ 0 h 38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0838" h="3848263">
                <a:moveTo>
                  <a:pt x="2390419" y="0"/>
                </a:moveTo>
                <a:cubicBezTo>
                  <a:pt x="3710611" y="0"/>
                  <a:pt x="4780838" y="1070227"/>
                  <a:pt x="4780838" y="2390419"/>
                </a:cubicBezTo>
                <a:cubicBezTo>
                  <a:pt x="4780838" y="2885491"/>
                  <a:pt x="4630337" y="3345412"/>
                  <a:pt x="4372592" y="3726925"/>
                </a:cubicBezTo>
                <a:lnTo>
                  <a:pt x="4281857" y="3848263"/>
                </a:lnTo>
                <a:lnTo>
                  <a:pt x="498981" y="3848263"/>
                </a:lnTo>
                <a:lnTo>
                  <a:pt x="408246" y="3726925"/>
                </a:lnTo>
                <a:cubicBezTo>
                  <a:pt x="150501" y="3345412"/>
                  <a:pt x="0" y="2885491"/>
                  <a:pt x="0" y="2390419"/>
                </a:cubicBezTo>
                <a:cubicBezTo>
                  <a:pt x="0" y="1070227"/>
                  <a:pt x="1070227" y="0"/>
                  <a:pt x="2390419" y="0"/>
                </a:cubicBezTo>
                <a:close/>
              </a:path>
            </a:pathLst>
          </a:custGeom>
          <a:gradFill>
            <a:gsLst>
              <a:gs pos="3378">
                <a:srgbClr val="E95C23"/>
              </a:gs>
              <a:gs pos="28000">
                <a:srgbClr val="EF4236"/>
              </a:gs>
              <a:gs pos="100000">
                <a:srgbClr val="D2002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8" name="Google Shape;91;p18">
            <a:extLst>
              <a:ext uri="{FF2B5EF4-FFF2-40B4-BE49-F238E27FC236}">
                <a16:creationId xmlns:a16="http://schemas.microsoft.com/office/drawing/2014/main" id="{86FDC869-F11C-4EE2-A0F1-483CB25CC9BC}"/>
              </a:ext>
            </a:extLst>
          </p:cNvPr>
          <p:cNvSpPr txBox="1"/>
          <p:nvPr/>
        </p:nvSpPr>
        <p:spPr>
          <a:xfrm>
            <a:off x="4537450" y="2363275"/>
            <a:ext cx="2339795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16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Мы учли опыт использования программных</a:t>
            </a:r>
            <a:br>
              <a:rPr lang="ru-RU" sz="16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ru-RU" sz="16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продуктов</a:t>
            </a:r>
            <a:br>
              <a:rPr lang="ru-RU" sz="16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ru-RU" sz="16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сторонних производителей</a:t>
            </a:r>
            <a:br>
              <a:rPr lang="ru-RU" sz="16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ru-RU" sz="16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и их основные недостатки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1483A-FA1D-4495-8FA5-F2A84DE95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50" y="432325"/>
            <a:ext cx="8159200" cy="830997"/>
          </a:xfrm>
        </p:spPr>
        <p:txBody>
          <a:bodyPr/>
          <a:lstStyle/>
          <a:p>
            <a:r>
              <a:rPr lang="ru-RU" dirty="0">
                <a:ea typeface="Proxima Nova"/>
                <a:sym typeface="Proxima Nova"/>
              </a:rPr>
              <a:t>Программа мониторинга</a:t>
            </a:r>
            <a:br>
              <a:rPr lang="ru-RU" dirty="0">
                <a:ea typeface="Proxima Nova"/>
                <a:sym typeface="Proxima Nova"/>
              </a:rPr>
            </a:br>
            <a:r>
              <a:rPr lang="ru-RU" dirty="0">
                <a:solidFill>
                  <a:srgbClr val="EE4534"/>
                </a:solidFill>
                <a:ea typeface="Proxima Nova"/>
                <a:sym typeface="Proxima Nova"/>
              </a:rPr>
              <a:t>«Онлайн Опрос Аппаратов»</a:t>
            </a:r>
            <a:endParaRPr lang="ru-RU" dirty="0">
              <a:solidFill>
                <a:srgbClr val="EE4534"/>
              </a:solidFill>
            </a:endParaRPr>
          </a:p>
        </p:txBody>
      </p:sp>
      <p:sp>
        <p:nvSpPr>
          <p:cNvPr id="18" name="Google Shape;192;p26">
            <a:extLst>
              <a:ext uri="{FF2B5EF4-FFF2-40B4-BE49-F238E27FC236}">
                <a16:creationId xmlns:a16="http://schemas.microsoft.com/office/drawing/2014/main" id="{B1BD51CE-4DF9-47A1-9D9E-217E2AF1483B}"/>
              </a:ext>
            </a:extLst>
          </p:cNvPr>
          <p:cNvSpPr txBox="1">
            <a:spLocks/>
          </p:cNvSpPr>
          <p:nvPr/>
        </p:nvSpPr>
        <p:spPr>
          <a:xfrm>
            <a:off x="457850" y="1514014"/>
            <a:ext cx="426655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300" dirty="0">
                <a:solidFill>
                  <a:srgbClr val="EE4534"/>
                </a:solidFill>
                <a:latin typeface="Gotham Pro Black" panose="02000903040000020004" pitchFamily="50" charset="0"/>
                <a:ea typeface="Proxima Nova"/>
                <a:cs typeface="Gotham Pro Black" panose="02000903040000020004" pitchFamily="50" charset="0"/>
                <a:sym typeface="Proxima Nova"/>
              </a:rPr>
              <a:t>ПРОГРАММЫ МОНИТОРИНГА</a:t>
            </a:r>
            <a:br>
              <a:rPr lang="ru-RU" sz="1300" dirty="0">
                <a:solidFill>
                  <a:srgbClr val="EE4534"/>
                </a:solidFill>
                <a:latin typeface="Gotham Pro Black" panose="02000903040000020004" pitchFamily="50" charset="0"/>
                <a:ea typeface="Proxima Nova"/>
                <a:cs typeface="Gotham Pro Black" panose="02000903040000020004" pitchFamily="50" charset="0"/>
                <a:sym typeface="Proxima Nova"/>
              </a:rPr>
            </a:br>
            <a:r>
              <a:rPr lang="ru-RU" sz="1300" dirty="0">
                <a:solidFill>
                  <a:srgbClr val="EE4534"/>
                </a:solidFill>
                <a:latin typeface="Gotham Pro Black" panose="02000903040000020004" pitchFamily="50" charset="0"/>
                <a:ea typeface="Proxima Nova"/>
                <a:cs typeface="Gotham Pro Black" panose="02000903040000020004" pitchFamily="50" charset="0"/>
                <a:sym typeface="Proxima Nova"/>
              </a:rPr>
              <a:t>ПРЕДЛАГАЮТ ВСЕ</a:t>
            </a:r>
            <a:br>
              <a:rPr lang="ru-RU" sz="1300" dirty="0">
                <a:solidFill>
                  <a:srgbClr val="EE4534"/>
                </a:solidFill>
                <a:latin typeface="Gotham Pro Black" panose="02000903040000020004" pitchFamily="50" charset="0"/>
                <a:ea typeface="Proxima Nova"/>
                <a:cs typeface="Gotham Pro Black" panose="02000903040000020004" pitchFamily="50" charset="0"/>
                <a:sym typeface="Proxima Nova"/>
              </a:rPr>
            </a:br>
            <a:r>
              <a:rPr lang="ru-RU" sz="1300" dirty="0">
                <a:solidFill>
                  <a:srgbClr val="EE4534"/>
                </a:solidFill>
                <a:latin typeface="Gotham Pro Black" panose="02000903040000020004" pitchFamily="50" charset="0"/>
                <a:ea typeface="Proxima Nova"/>
                <a:cs typeface="Gotham Pro Black" panose="02000903040000020004" pitchFamily="50" charset="0"/>
                <a:sym typeface="Proxima Nova"/>
              </a:rPr>
              <a:t>ПРОИЗВОДИТЕЛИ, НО:</a:t>
            </a:r>
          </a:p>
        </p:txBody>
      </p:sp>
      <p:pic>
        <p:nvPicPr>
          <p:cNvPr id="20" name="Google Shape;194;p26">
            <a:extLst>
              <a:ext uri="{FF2B5EF4-FFF2-40B4-BE49-F238E27FC236}">
                <a16:creationId xmlns:a16="http://schemas.microsoft.com/office/drawing/2014/main" id="{8EAEBE48-2537-4A98-9F70-4D49D8FD2A0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247" y="2363275"/>
            <a:ext cx="313025" cy="31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96;p26">
            <a:extLst>
              <a:ext uri="{FF2B5EF4-FFF2-40B4-BE49-F238E27FC236}">
                <a16:creationId xmlns:a16="http://schemas.microsoft.com/office/drawing/2014/main" id="{82768239-82FE-4A98-BAD8-95F65F7E1CA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247" y="2964237"/>
            <a:ext cx="313025" cy="31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97;p26">
            <a:extLst>
              <a:ext uri="{FF2B5EF4-FFF2-40B4-BE49-F238E27FC236}">
                <a16:creationId xmlns:a16="http://schemas.microsoft.com/office/drawing/2014/main" id="{5A1CEF0A-20B2-4C23-ADAC-1905FA7C33F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247" y="3565198"/>
            <a:ext cx="313025" cy="31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42B90B-E71A-4641-B647-D275CB5534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796"/>
          <a:stretch/>
        </p:blipFill>
        <p:spPr>
          <a:xfrm>
            <a:off x="6280594" y="1066800"/>
            <a:ext cx="4554318" cy="4076700"/>
          </a:xfrm>
          <a:prstGeom prst="rect">
            <a:avLst/>
          </a:prstGeom>
        </p:spPr>
      </p:pic>
      <p:sp>
        <p:nvSpPr>
          <p:cNvPr id="30" name="Google Shape;149;p23">
            <a:extLst>
              <a:ext uri="{FF2B5EF4-FFF2-40B4-BE49-F238E27FC236}">
                <a16:creationId xmlns:a16="http://schemas.microsoft.com/office/drawing/2014/main" id="{5DA461B6-2FFF-4318-B5FD-10903E49D95B}"/>
              </a:ext>
            </a:extLst>
          </p:cNvPr>
          <p:cNvSpPr txBox="1"/>
          <p:nvPr/>
        </p:nvSpPr>
        <p:spPr>
          <a:xfrm>
            <a:off x="920020" y="2964236"/>
            <a:ext cx="29787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/>
            <a: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Используют облачное хранилище</a:t>
            </a:r>
            <a:b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с передачей данных онлайн</a:t>
            </a:r>
          </a:p>
        </p:txBody>
      </p:sp>
      <p:sp>
        <p:nvSpPr>
          <p:cNvPr id="31" name="Google Shape;150;p23">
            <a:extLst>
              <a:ext uri="{FF2B5EF4-FFF2-40B4-BE49-F238E27FC236}">
                <a16:creationId xmlns:a16="http://schemas.microsoft.com/office/drawing/2014/main" id="{7D275D32-C0DA-4435-9DCD-AB573B403E89}"/>
              </a:ext>
            </a:extLst>
          </p:cNvPr>
          <p:cNvSpPr txBox="1"/>
          <p:nvPr/>
        </p:nvSpPr>
        <p:spPr>
          <a:xfrm>
            <a:off x="920020" y="2363275"/>
            <a:ext cx="29787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/>
            <a: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Работают только с оборудованием своего производителя</a:t>
            </a:r>
          </a:p>
        </p:txBody>
      </p:sp>
      <p:sp>
        <p:nvSpPr>
          <p:cNvPr id="32" name="Google Shape;151;p23">
            <a:extLst>
              <a:ext uri="{FF2B5EF4-FFF2-40B4-BE49-F238E27FC236}">
                <a16:creationId xmlns:a16="http://schemas.microsoft.com/office/drawing/2014/main" id="{D1942509-EE35-440A-A1A7-B9688F942DD8}"/>
              </a:ext>
            </a:extLst>
          </p:cNvPr>
          <p:cNvSpPr txBox="1"/>
          <p:nvPr/>
        </p:nvSpPr>
        <p:spPr>
          <a:xfrm>
            <a:off x="920021" y="3565198"/>
            <a:ext cx="29787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/>
            <a: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Отсутствует гибкая настройка получаемых данных </a:t>
            </a:r>
          </a:p>
        </p:txBody>
      </p:sp>
      <p:sp>
        <p:nvSpPr>
          <p:cNvPr id="23" name="Google Shape;110;p21">
            <a:extLst>
              <a:ext uri="{FF2B5EF4-FFF2-40B4-BE49-F238E27FC236}">
                <a16:creationId xmlns:a16="http://schemas.microsoft.com/office/drawing/2014/main" id="{EAE24A2B-5394-459F-95D2-1783D00D475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83600" y="4687823"/>
            <a:ext cx="548700" cy="1538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  <a:ea typeface="Proxima Nova"/>
                <a:cs typeface="Gotham Pro" panose="02000503040000020004" pitchFamily="50" charset="0"/>
                <a:sym typeface="Proxima Nova"/>
              </a:rPr>
              <a:t>11</a:t>
            </a:fld>
            <a:endParaRPr dirty="0">
              <a:solidFill>
                <a:schemeClr val="bg1"/>
              </a:solidFill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947778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751325-4364-4CB1-AD8A-1F046D727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055" y="-389875"/>
            <a:ext cx="5533375" cy="5533375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1D5F22B-4EC3-476D-972A-379A21AC16D7}"/>
              </a:ext>
            </a:extLst>
          </p:cNvPr>
          <p:cNvSpPr/>
          <p:nvPr/>
        </p:nvSpPr>
        <p:spPr>
          <a:xfrm>
            <a:off x="3063055" y="0"/>
            <a:ext cx="1370950" cy="5143500"/>
          </a:xfrm>
          <a:prstGeom prst="rect">
            <a:avLst/>
          </a:prstGeom>
          <a:gradFill>
            <a:gsLst>
              <a:gs pos="3378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1483A-FA1D-4495-8FA5-F2A84DE95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50" y="432325"/>
            <a:ext cx="8159200" cy="830997"/>
          </a:xfrm>
        </p:spPr>
        <p:txBody>
          <a:bodyPr/>
          <a:lstStyle/>
          <a:p>
            <a:r>
              <a:rPr lang="ru-RU" dirty="0">
                <a:ea typeface="Proxima Nova"/>
                <a:sym typeface="Proxima Nova"/>
              </a:rPr>
              <a:t>Программа мониторинга</a:t>
            </a:r>
            <a:br>
              <a:rPr lang="ru-RU" dirty="0">
                <a:ea typeface="Proxima Nova"/>
                <a:sym typeface="Proxima Nova"/>
              </a:rPr>
            </a:br>
            <a:r>
              <a:rPr lang="ru-RU" dirty="0">
                <a:solidFill>
                  <a:srgbClr val="EE4534"/>
                </a:solidFill>
                <a:ea typeface="Proxima Nova"/>
                <a:sym typeface="Proxima Nova"/>
              </a:rPr>
              <a:t>«Онлайн Опрос Аппаратов»</a:t>
            </a:r>
            <a:endParaRPr lang="ru-RU" dirty="0">
              <a:solidFill>
                <a:srgbClr val="EE4534"/>
              </a:solidFill>
            </a:endParaRPr>
          </a:p>
        </p:txBody>
      </p:sp>
      <p:sp>
        <p:nvSpPr>
          <p:cNvPr id="15" name="Google Shape;153;p24">
            <a:extLst>
              <a:ext uri="{FF2B5EF4-FFF2-40B4-BE49-F238E27FC236}">
                <a16:creationId xmlns:a16="http://schemas.microsoft.com/office/drawing/2014/main" id="{F8B3AC52-4596-4E99-A3CC-37B9C816CC74}"/>
              </a:ext>
            </a:extLst>
          </p:cNvPr>
          <p:cNvSpPr txBox="1">
            <a:spLocks/>
          </p:cNvSpPr>
          <p:nvPr/>
        </p:nvSpPr>
        <p:spPr>
          <a:xfrm>
            <a:off x="884153" y="1435511"/>
            <a:ext cx="3961750" cy="369332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200"/>
            </a:pPr>
            <a:r>
              <a:rPr lang="ru-RU" sz="1200" b="1" dirty="0">
                <a:ea typeface="Proxima Nova"/>
                <a:sym typeface="Proxima Nova"/>
              </a:rPr>
              <a:t>Автоматически</a:t>
            </a:r>
            <a:r>
              <a:rPr lang="ru-RU" sz="1200" dirty="0">
                <a:ea typeface="Proxima Nova"/>
                <a:sym typeface="Proxima Nova"/>
              </a:rPr>
              <a:t> снимает показания</a:t>
            </a:r>
            <a:br>
              <a:rPr lang="ru-RU" sz="1200" dirty="0">
                <a:ea typeface="Proxima Nova"/>
                <a:sym typeface="Proxima Nova"/>
              </a:rPr>
            </a:br>
            <a:r>
              <a:rPr lang="ru-RU" sz="1200" dirty="0">
                <a:ea typeface="Proxima Nova"/>
                <a:sym typeface="Proxima Nova"/>
              </a:rPr>
              <a:t>счетчиков отпечатков и сканирования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0E7FE1-AE39-4B00-9272-6B1ADE72F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41" y="2009867"/>
            <a:ext cx="356877" cy="25672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188A15D-15A0-4473-A5E5-82123DF74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94" y="3827891"/>
            <a:ext cx="347771" cy="30318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9036BDD-D7E3-4FA1-AAEF-25674F0106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852" y="3371849"/>
            <a:ext cx="269654" cy="3305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503B113-277D-4623-B137-5E7C85C14F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01" y="2465090"/>
            <a:ext cx="312957" cy="3143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115565E-2A1E-4B20-A6BB-EFD7C38E3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890" y="2940027"/>
            <a:ext cx="343572" cy="256721"/>
          </a:xfrm>
          <a:prstGeom prst="rect">
            <a:avLst/>
          </a:prstGeom>
        </p:spPr>
      </p:pic>
      <p:sp>
        <p:nvSpPr>
          <p:cNvPr id="40" name="Google Shape;110;p21">
            <a:extLst>
              <a:ext uri="{FF2B5EF4-FFF2-40B4-BE49-F238E27FC236}">
                <a16:creationId xmlns:a16="http://schemas.microsoft.com/office/drawing/2014/main" id="{6A036C4F-247F-4AE9-80DA-DB47DF177B7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83600" y="4687823"/>
            <a:ext cx="548700" cy="1538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  <a:ea typeface="Proxima Nova"/>
                <a:cs typeface="Gotham Pro" panose="02000503040000020004" pitchFamily="50" charset="0"/>
                <a:sym typeface="Proxima Nova"/>
              </a:rPr>
              <a:t>12</a:t>
            </a:fld>
            <a:endParaRPr dirty="0">
              <a:solidFill>
                <a:schemeClr val="bg1"/>
              </a:solidFill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3697BB-BEE4-49EF-A155-4D04543536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496" y="4342074"/>
            <a:ext cx="344226" cy="3442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7D5442-ACC9-42C2-ACE0-410FED752C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032" y="1471039"/>
            <a:ext cx="305294" cy="199312"/>
          </a:xfrm>
          <a:prstGeom prst="rect">
            <a:avLst/>
          </a:prstGeom>
        </p:spPr>
      </p:pic>
      <p:sp>
        <p:nvSpPr>
          <p:cNvPr id="17" name="Google Shape;153;p24">
            <a:extLst>
              <a:ext uri="{FF2B5EF4-FFF2-40B4-BE49-F238E27FC236}">
                <a16:creationId xmlns:a16="http://schemas.microsoft.com/office/drawing/2014/main" id="{865232D1-5D93-49D1-8AEC-4C45635F17EC}"/>
              </a:ext>
            </a:extLst>
          </p:cNvPr>
          <p:cNvSpPr txBox="1">
            <a:spLocks/>
          </p:cNvSpPr>
          <p:nvPr/>
        </p:nvSpPr>
        <p:spPr>
          <a:xfrm>
            <a:off x="884153" y="4303995"/>
            <a:ext cx="3961750" cy="369332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200"/>
            </a:pPr>
            <a:r>
              <a:rPr lang="ru-RU" sz="1200" b="1" dirty="0">
                <a:ea typeface="Proxima Nova"/>
                <a:sym typeface="Proxima Nova"/>
              </a:rPr>
              <a:t>Возможность модернизации </a:t>
            </a:r>
            <a:r>
              <a:rPr lang="ru-RU" sz="1200" dirty="0">
                <a:ea typeface="Proxima Nova"/>
                <a:sym typeface="Proxima Nova"/>
              </a:rPr>
              <a:t>по запросу заказчика</a:t>
            </a:r>
          </a:p>
        </p:txBody>
      </p:sp>
      <p:sp>
        <p:nvSpPr>
          <p:cNvPr id="18" name="Google Shape;153;p24">
            <a:extLst>
              <a:ext uri="{FF2B5EF4-FFF2-40B4-BE49-F238E27FC236}">
                <a16:creationId xmlns:a16="http://schemas.microsoft.com/office/drawing/2014/main" id="{D9B15755-6FB5-470D-B096-17300BA9FD44}"/>
              </a:ext>
            </a:extLst>
          </p:cNvPr>
          <p:cNvSpPr txBox="1">
            <a:spLocks/>
          </p:cNvSpPr>
          <p:nvPr/>
        </p:nvSpPr>
        <p:spPr>
          <a:xfrm>
            <a:off x="884153" y="1975147"/>
            <a:ext cx="3961750" cy="369332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200"/>
            </a:pPr>
            <a:r>
              <a:rPr lang="ru-RU" sz="1200" b="1" dirty="0">
                <a:ea typeface="Proxima Nova"/>
                <a:sym typeface="Proxima Nova"/>
              </a:rPr>
              <a:t>Не требует</a:t>
            </a:r>
            <a:r>
              <a:rPr lang="ru-RU" sz="1200" dirty="0">
                <a:ea typeface="Proxima Nova"/>
                <a:sym typeface="Proxima Nova"/>
              </a:rPr>
              <a:t> интернета и </a:t>
            </a:r>
            <a:r>
              <a:rPr lang="ru-RU" sz="1200" b="1" dirty="0">
                <a:ea typeface="Proxima Nova"/>
                <a:sym typeface="Proxima Nova"/>
              </a:rPr>
              <a:t>не передает</a:t>
            </a:r>
            <a:br>
              <a:rPr lang="ru-RU" sz="1200" b="1" dirty="0">
                <a:ea typeface="Proxima Nova"/>
                <a:sym typeface="Proxima Nova"/>
              </a:rPr>
            </a:br>
            <a:r>
              <a:rPr lang="ru-RU" sz="1200" dirty="0">
                <a:ea typeface="Proxima Nova"/>
                <a:sym typeface="Proxima Nova"/>
              </a:rPr>
              <a:t>данные во внешние сети </a:t>
            </a:r>
          </a:p>
        </p:txBody>
      </p:sp>
      <p:sp>
        <p:nvSpPr>
          <p:cNvPr id="19" name="Google Shape;153;p24">
            <a:extLst>
              <a:ext uri="{FF2B5EF4-FFF2-40B4-BE49-F238E27FC236}">
                <a16:creationId xmlns:a16="http://schemas.microsoft.com/office/drawing/2014/main" id="{4E50C53C-9179-4968-9516-7055626EF092}"/>
              </a:ext>
            </a:extLst>
          </p:cNvPr>
          <p:cNvSpPr txBox="1">
            <a:spLocks/>
          </p:cNvSpPr>
          <p:nvPr/>
        </p:nvSpPr>
        <p:spPr>
          <a:xfrm>
            <a:off x="884153" y="2514783"/>
            <a:ext cx="3961750" cy="18466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200"/>
            </a:pPr>
            <a:r>
              <a:rPr lang="ru-RU" sz="1200" dirty="0">
                <a:ea typeface="Proxima Nova"/>
                <a:sym typeface="Proxima Nova"/>
              </a:rPr>
              <a:t>Работает с техникой </a:t>
            </a:r>
            <a:r>
              <a:rPr lang="ru-RU" sz="1200" b="1" dirty="0">
                <a:ea typeface="Proxima Nova"/>
                <a:sym typeface="Proxima Nova"/>
              </a:rPr>
              <a:t>любого бренда</a:t>
            </a:r>
          </a:p>
        </p:txBody>
      </p:sp>
      <p:sp>
        <p:nvSpPr>
          <p:cNvPr id="20" name="Google Shape;153;p24">
            <a:extLst>
              <a:ext uri="{FF2B5EF4-FFF2-40B4-BE49-F238E27FC236}">
                <a16:creationId xmlns:a16="http://schemas.microsoft.com/office/drawing/2014/main" id="{0308458D-E01E-4468-8E9A-C953EB3A5AE7}"/>
              </a:ext>
            </a:extLst>
          </p:cNvPr>
          <p:cNvSpPr txBox="1">
            <a:spLocks/>
          </p:cNvSpPr>
          <p:nvPr/>
        </p:nvSpPr>
        <p:spPr>
          <a:xfrm>
            <a:off x="884153" y="2869753"/>
            <a:ext cx="3961750" cy="369332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200"/>
            </a:pPr>
            <a:r>
              <a:rPr lang="ru-RU" sz="1200" b="1" dirty="0">
                <a:ea typeface="Proxima Nova"/>
                <a:sym typeface="Proxima Nova"/>
              </a:rPr>
              <a:t>Точность снятия </a:t>
            </a:r>
            <a:r>
              <a:rPr lang="ru-RU" sz="1200" dirty="0">
                <a:ea typeface="Proxima Nova"/>
                <a:sym typeface="Proxima Nova"/>
              </a:rPr>
              <a:t>показаний счетчиков</a:t>
            </a:r>
            <a:br>
              <a:rPr lang="ru-RU" sz="1200" dirty="0">
                <a:ea typeface="Proxima Nova"/>
                <a:sym typeface="Proxima Nova"/>
              </a:rPr>
            </a:br>
            <a:r>
              <a:rPr lang="ru-RU" sz="1200" dirty="0">
                <a:ea typeface="Proxima Nova"/>
                <a:sym typeface="Proxima Nova"/>
              </a:rPr>
              <a:t>и ресурсов расходных материалов</a:t>
            </a:r>
          </a:p>
        </p:txBody>
      </p:sp>
      <p:sp>
        <p:nvSpPr>
          <p:cNvPr id="22" name="Google Shape;153;p24">
            <a:extLst>
              <a:ext uri="{FF2B5EF4-FFF2-40B4-BE49-F238E27FC236}">
                <a16:creationId xmlns:a16="http://schemas.microsoft.com/office/drawing/2014/main" id="{5DF0DAF8-792E-4CE1-B2ED-1795F15521E6}"/>
              </a:ext>
            </a:extLst>
          </p:cNvPr>
          <p:cNvSpPr txBox="1">
            <a:spLocks/>
          </p:cNvSpPr>
          <p:nvPr/>
        </p:nvSpPr>
        <p:spPr>
          <a:xfrm>
            <a:off x="884153" y="3409389"/>
            <a:ext cx="3961750" cy="18466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200"/>
            </a:pPr>
            <a:r>
              <a:rPr lang="ru-RU" sz="1200" dirty="0">
                <a:ea typeface="Proxima Nova"/>
                <a:sym typeface="Proxima Nova"/>
              </a:rPr>
              <a:t>Предоставляет данные </a:t>
            </a:r>
            <a:r>
              <a:rPr lang="ru-RU" sz="1200" b="1" dirty="0">
                <a:ea typeface="Proxima Nova"/>
                <a:sym typeface="Proxima Nova"/>
              </a:rPr>
              <a:t>по объемам печати</a:t>
            </a:r>
            <a:r>
              <a:rPr lang="ru-RU" sz="1200" dirty="0">
                <a:ea typeface="Proxima Nova"/>
                <a:sym typeface="Proxima Nova"/>
              </a:rPr>
              <a:t> </a:t>
            </a:r>
          </a:p>
        </p:txBody>
      </p:sp>
      <p:sp>
        <p:nvSpPr>
          <p:cNvPr id="23" name="Google Shape;153;p24">
            <a:extLst>
              <a:ext uri="{FF2B5EF4-FFF2-40B4-BE49-F238E27FC236}">
                <a16:creationId xmlns:a16="http://schemas.microsoft.com/office/drawing/2014/main" id="{082D58A3-F575-4B7A-AA24-9C2D946AAB37}"/>
              </a:ext>
            </a:extLst>
          </p:cNvPr>
          <p:cNvSpPr txBox="1">
            <a:spLocks/>
          </p:cNvSpPr>
          <p:nvPr/>
        </p:nvSpPr>
        <p:spPr>
          <a:xfrm>
            <a:off x="884153" y="3764359"/>
            <a:ext cx="3961750" cy="369332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200"/>
            </a:pPr>
            <a:r>
              <a:rPr lang="ru-RU" sz="1200" dirty="0">
                <a:ea typeface="Proxima Nova"/>
                <a:sym typeface="Proxima Nova"/>
              </a:rPr>
              <a:t>Уведомляет об </a:t>
            </a:r>
            <a:r>
              <a:rPr lang="ru-RU" sz="1200" b="1" dirty="0">
                <a:ea typeface="Proxima Nova"/>
                <a:sym typeface="Proxima Nova"/>
              </a:rPr>
              <a:t>окончании </a:t>
            </a:r>
            <a:r>
              <a:rPr lang="ru-RU" sz="1200" dirty="0">
                <a:ea typeface="Proxima Nova"/>
                <a:sym typeface="Proxima Nova"/>
              </a:rPr>
              <a:t>расходных материалов</a:t>
            </a:r>
            <a:r>
              <a:rPr lang="ru-RU" sz="1200" b="1" dirty="0">
                <a:ea typeface="Proxima Nova"/>
                <a:sym typeface="Proxima Nova"/>
              </a:rPr>
              <a:t> </a:t>
            </a:r>
            <a:r>
              <a:rPr lang="ru-RU" sz="1200" dirty="0">
                <a:ea typeface="Proxima Nova"/>
                <a:sym typeface="Proxima Nova"/>
              </a:rPr>
              <a:t>в устройствах и об </a:t>
            </a:r>
            <a:r>
              <a:rPr lang="ru-RU" sz="1200" b="1" dirty="0">
                <a:solidFill>
                  <a:schemeClr val="dk1"/>
                </a:solidFill>
                <a:ea typeface="Proxima Nova"/>
                <a:sym typeface="Proxima Nova"/>
              </a:rPr>
              <a:t>установке новых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090B3F8-C651-49B5-8770-F42C2324EA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0497" y="1035423"/>
            <a:ext cx="4323572" cy="414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5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D10C40-1735-485B-9164-4B37356A8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Нам доверяют</a:t>
            </a:r>
          </a:p>
        </p:txBody>
      </p:sp>
      <p:sp>
        <p:nvSpPr>
          <p:cNvPr id="25" name="Google Shape;110;p21">
            <a:extLst>
              <a:ext uri="{FF2B5EF4-FFF2-40B4-BE49-F238E27FC236}">
                <a16:creationId xmlns:a16="http://schemas.microsoft.com/office/drawing/2014/main" id="{0124C70B-85E6-4431-A725-D5644DC7947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  <a:ea typeface="Proxima Nova"/>
                <a:cs typeface="Gotham Pro" panose="02000503040000020004" pitchFamily="50" charset="0"/>
                <a:sym typeface="Proxima Nova"/>
              </a:rPr>
              <a:t>13</a:t>
            </a:r>
            <a:endParaRPr dirty="0">
              <a:solidFill>
                <a:schemeClr val="bg1">
                  <a:lumMod val="50000"/>
                </a:schemeClr>
              </a:solidFill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96F6526-0C43-4039-80D0-3AFF6D8555B8}"/>
              </a:ext>
            </a:extLst>
          </p:cNvPr>
          <p:cNvGrpSpPr/>
          <p:nvPr/>
        </p:nvGrpSpPr>
        <p:grpSpPr>
          <a:xfrm>
            <a:off x="392320" y="847823"/>
            <a:ext cx="8343549" cy="3116865"/>
            <a:chOff x="526494" y="1398550"/>
            <a:chExt cx="7754803" cy="2633153"/>
          </a:xfrm>
        </p:grpSpPr>
        <p:pic>
          <p:nvPicPr>
            <p:cNvPr id="203" name="Google Shape;203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667726" y="1398550"/>
              <a:ext cx="876414" cy="8764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03760" y="1599040"/>
              <a:ext cx="1123380" cy="552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34489" y="2621935"/>
              <a:ext cx="1437812" cy="4074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08338" y="1527699"/>
              <a:ext cx="876414" cy="6843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2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962385" y="1761762"/>
              <a:ext cx="1035212" cy="2835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085479" y="2514506"/>
              <a:ext cx="1123381" cy="4781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29"/>
            <p:cNvPicPr preferRelativeResize="0"/>
            <p:nvPr/>
          </p:nvPicPr>
          <p:blipFill rotWithShape="1">
            <a:blip r:embed="rId9">
              <a:alphaModFix/>
            </a:blip>
            <a:srcRect l="7983" t="19766" r="6268" b="25885"/>
            <a:stretch/>
          </p:blipFill>
          <p:spPr>
            <a:xfrm>
              <a:off x="592889" y="2507141"/>
              <a:ext cx="1010224" cy="4781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29"/>
            <p:cNvPicPr preferRelativeResize="0"/>
            <p:nvPr/>
          </p:nvPicPr>
          <p:blipFill rotWithShape="1">
            <a:blip r:embed="rId10">
              <a:alphaModFix/>
            </a:blip>
            <a:srcRect l="21264" r="23330" b="17729"/>
            <a:stretch/>
          </p:blipFill>
          <p:spPr>
            <a:xfrm>
              <a:off x="7261337" y="1398550"/>
              <a:ext cx="961226" cy="8764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2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3332709" y="3470720"/>
              <a:ext cx="2473425" cy="4687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29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26494" y="3333820"/>
              <a:ext cx="2682366" cy="697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2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7320071" y="2535206"/>
              <a:ext cx="961226" cy="579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29"/>
            <p:cNvPicPr preferRelativeResize="0"/>
            <p:nvPr/>
          </p:nvPicPr>
          <p:blipFill rotWithShape="1">
            <a:blip r:embed="rId14">
              <a:alphaModFix/>
            </a:blip>
            <a:srcRect l="8397" t="29531" r="6691" b="28563"/>
            <a:stretch/>
          </p:blipFill>
          <p:spPr>
            <a:xfrm>
              <a:off x="5557226" y="2671617"/>
              <a:ext cx="1437812" cy="3508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C812EB8-8123-41F7-B13E-49CCF52316C0}"/>
              </a:ext>
            </a:extLst>
          </p:cNvPr>
          <p:cNvSpPr/>
          <p:nvPr/>
        </p:nvSpPr>
        <p:spPr>
          <a:xfrm flipH="1">
            <a:off x="2264491" y="4317863"/>
            <a:ext cx="3994408" cy="869179"/>
          </a:xfrm>
          <a:custGeom>
            <a:avLst/>
            <a:gdLst>
              <a:gd name="connsiteX0" fmla="*/ 1997204 w 3994408"/>
              <a:gd name="connsiteY0" fmla="*/ 0 h 869179"/>
              <a:gd name="connsiteX1" fmla="*/ 61088 w 3994408"/>
              <a:gd name="connsiteY1" fmla="*/ 801966 h 869179"/>
              <a:gd name="connsiteX2" fmla="*/ 0 w 3994408"/>
              <a:gd name="connsiteY2" fmla="*/ 869179 h 869179"/>
              <a:gd name="connsiteX3" fmla="*/ 3994408 w 3994408"/>
              <a:gd name="connsiteY3" fmla="*/ 869179 h 869179"/>
              <a:gd name="connsiteX4" fmla="*/ 3933320 w 3994408"/>
              <a:gd name="connsiteY4" fmla="*/ 801966 h 869179"/>
              <a:gd name="connsiteX5" fmla="*/ 1997204 w 3994408"/>
              <a:gd name="connsiteY5" fmla="*/ 0 h 869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4408" h="869179">
                <a:moveTo>
                  <a:pt x="1997204" y="0"/>
                </a:moveTo>
                <a:cubicBezTo>
                  <a:pt x="1241104" y="0"/>
                  <a:pt x="556583" y="306471"/>
                  <a:pt x="61088" y="801966"/>
                </a:cubicBezTo>
                <a:lnTo>
                  <a:pt x="0" y="869179"/>
                </a:lnTo>
                <a:lnTo>
                  <a:pt x="3994408" y="869179"/>
                </a:lnTo>
                <a:lnTo>
                  <a:pt x="3933320" y="801966"/>
                </a:lnTo>
                <a:cubicBezTo>
                  <a:pt x="3437825" y="306471"/>
                  <a:pt x="2753305" y="0"/>
                  <a:pt x="1997204" y="0"/>
                </a:cubicBezTo>
                <a:close/>
              </a:path>
            </a:pathLst>
          </a:custGeom>
          <a:gradFill>
            <a:gsLst>
              <a:gs pos="3378">
                <a:srgbClr val="E95C23"/>
              </a:gs>
              <a:gs pos="28000">
                <a:srgbClr val="EF4236"/>
              </a:gs>
              <a:gs pos="100000">
                <a:srgbClr val="D2002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CEB8EDC9-3B7F-4BC4-A9C3-774639BC2067}"/>
              </a:ext>
            </a:extLst>
          </p:cNvPr>
          <p:cNvSpPr/>
          <p:nvPr/>
        </p:nvSpPr>
        <p:spPr>
          <a:xfrm flipH="1">
            <a:off x="3033958" y="4317862"/>
            <a:ext cx="3994410" cy="869180"/>
          </a:xfrm>
          <a:custGeom>
            <a:avLst/>
            <a:gdLst>
              <a:gd name="connsiteX0" fmla="*/ 1997205 w 3994410"/>
              <a:gd name="connsiteY0" fmla="*/ 0 h 869180"/>
              <a:gd name="connsiteX1" fmla="*/ 61089 w 3994410"/>
              <a:gd name="connsiteY1" fmla="*/ 801966 h 869180"/>
              <a:gd name="connsiteX2" fmla="*/ 0 w 3994410"/>
              <a:gd name="connsiteY2" fmla="*/ 869180 h 869180"/>
              <a:gd name="connsiteX3" fmla="*/ 3994410 w 3994410"/>
              <a:gd name="connsiteY3" fmla="*/ 869180 h 869180"/>
              <a:gd name="connsiteX4" fmla="*/ 3933321 w 3994410"/>
              <a:gd name="connsiteY4" fmla="*/ 801966 h 869180"/>
              <a:gd name="connsiteX5" fmla="*/ 1997205 w 3994410"/>
              <a:gd name="connsiteY5" fmla="*/ 0 h 8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4410" h="869180">
                <a:moveTo>
                  <a:pt x="1997205" y="0"/>
                </a:moveTo>
                <a:cubicBezTo>
                  <a:pt x="1241105" y="0"/>
                  <a:pt x="556584" y="306471"/>
                  <a:pt x="61089" y="801966"/>
                </a:cubicBezTo>
                <a:lnTo>
                  <a:pt x="0" y="869180"/>
                </a:lnTo>
                <a:lnTo>
                  <a:pt x="3994410" y="869180"/>
                </a:lnTo>
                <a:lnTo>
                  <a:pt x="3933321" y="801966"/>
                </a:lnTo>
                <a:cubicBezTo>
                  <a:pt x="3437826" y="306471"/>
                  <a:pt x="2753306" y="0"/>
                  <a:pt x="1997205" y="0"/>
                </a:cubicBezTo>
                <a:close/>
              </a:path>
            </a:pathLst>
          </a:custGeom>
          <a:noFill/>
          <a:ln w="38100">
            <a:gradFill>
              <a:gsLst>
                <a:gs pos="49000">
                  <a:srgbClr val="ED3D35"/>
                </a:gs>
                <a:gs pos="27000">
                  <a:srgbClr val="E95C23"/>
                </a:gs>
                <a:gs pos="79000">
                  <a:srgbClr val="D2012D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BD8335-DF76-4DE6-ADFE-A082617B5C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42048" y="3334901"/>
            <a:ext cx="2115902" cy="4539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08EA84F-5279-48CF-B25D-15F44056040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8982" y="1335350"/>
            <a:ext cx="1576478" cy="4466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ECACA7-5E68-4580-9A2C-24E7C8598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34125" y="0"/>
            <a:ext cx="7716254" cy="51435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318F1A3-0987-4042-B7CC-4A2B8CF3924C}"/>
              </a:ext>
            </a:extLst>
          </p:cNvPr>
          <p:cNvSpPr/>
          <p:nvPr/>
        </p:nvSpPr>
        <p:spPr>
          <a:xfrm>
            <a:off x="2234125" y="0"/>
            <a:ext cx="1624004" cy="5143500"/>
          </a:xfrm>
          <a:prstGeom prst="rect">
            <a:avLst/>
          </a:prstGeom>
          <a:gradFill>
            <a:gsLst>
              <a:gs pos="3378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9" name="Google Shape;219;p30"/>
          <p:cNvSpPr txBox="1">
            <a:spLocks noGrp="1"/>
          </p:cNvSpPr>
          <p:nvPr>
            <p:ph type="ctrTitle"/>
          </p:nvPr>
        </p:nvSpPr>
        <p:spPr>
          <a:xfrm>
            <a:off x="439057" y="582808"/>
            <a:ext cx="4020205" cy="1384995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Gotham Pro Light" panose="02000503030000020004" pitchFamily="50" charset="0"/>
                <a:ea typeface="Proxima Nova"/>
                <a:cs typeface="Gotham Pro Light" panose="02000503030000020004" pitchFamily="50" charset="0"/>
                <a:sym typeface="Proxima Nova"/>
              </a:rPr>
              <a:t>Время подключать умные и простые решения</a:t>
            </a:r>
            <a:endParaRPr sz="3000" dirty="0">
              <a:latin typeface="Gotham Pro Light" panose="02000503030000020004" pitchFamily="50" charset="0"/>
              <a:ea typeface="Proxima Nova"/>
              <a:cs typeface="Gotham Pro Light" panose="02000503030000020004" pitchFamily="50" charset="0"/>
              <a:sym typeface="Proxima Nova"/>
            </a:endParaRPr>
          </a:p>
        </p:txBody>
      </p:sp>
      <p:sp>
        <p:nvSpPr>
          <p:cNvPr id="220" name="Google Shape;220;p30"/>
          <p:cNvSpPr txBox="1">
            <a:spLocks noGrp="1"/>
          </p:cNvSpPr>
          <p:nvPr>
            <p:ph type="subTitle" idx="1"/>
          </p:nvPr>
        </p:nvSpPr>
        <p:spPr>
          <a:xfrm>
            <a:off x="439057" y="3647027"/>
            <a:ext cx="3403390" cy="7386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lvl="0" algn="l"/>
            <a:r>
              <a:rPr lang="ru-RU" sz="1200" dirty="0" err="1">
                <a:solidFill>
                  <a:schemeClr val="tx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Аблынин</a:t>
            </a:r>
            <a:br>
              <a:rPr lang="ru-RU" sz="1200" dirty="0">
                <a:solidFill>
                  <a:schemeClr val="tx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ru-RU" sz="1200" dirty="0">
                <a:solidFill>
                  <a:schemeClr val="tx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Константин Анатольевич </a:t>
            </a:r>
            <a:br>
              <a:rPr lang="ru-RU" sz="1200" dirty="0">
                <a:solidFill>
                  <a:schemeClr val="tx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endParaRPr lang="ru-RU" sz="1200" dirty="0">
              <a:solidFill>
                <a:schemeClr val="tx1"/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  <a:p>
            <a:pPr lvl="0" algn="l"/>
            <a:r>
              <a:rPr lang="ru-RU" sz="1200" dirty="0">
                <a:solidFill>
                  <a:schemeClr val="tx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+7 (343) 211-0-211</a:t>
            </a:r>
            <a:endParaRPr sz="1200" dirty="0">
              <a:solidFill>
                <a:schemeClr val="tx1"/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5AFDCD-B393-44A0-B94E-6CF73CC74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57" y="3137203"/>
            <a:ext cx="1943099" cy="3728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AC4D55DB-70D3-43DB-A7EA-F050D3E1775B}"/>
              </a:ext>
            </a:extLst>
          </p:cNvPr>
          <p:cNvSpPr/>
          <p:nvPr/>
        </p:nvSpPr>
        <p:spPr>
          <a:xfrm>
            <a:off x="4282727" y="-2"/>
            <a:ext cx="5753100" cy="5562601"/>
          </a:xfrm>
          <a:prstGeom prst="roundRect">
            <a:avLst>
              <a:gd name="adj" fmla="val 10503"/>
            </a:avLst>
          </a:prstGeom>
          <a:gradFill>
            <a:gsLst>
              <a:gs pos="3378">
                <a:srgbClr val="E95C23"/>
              </a:gs>
              <a:gs pos="28000">
                <a:srgbClr val="EF4236"/>
              </a:gs>
              <a:gs pos="100000">
                <a:srgbClr val="D2002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207C579-F361-46D9-9112-ADB43213C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Север </a:t>
            </a:r>
            <a:r>
              <a:rPr lang="en-US" dirty="0"/>
              <a:t>T</a:t>
            </a:r>
            <a:r>
              <a:rPr lang="ru-RU" dirty="0"/>
              <a:t>рейд —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8D58E8-D662-447F-8E65-EEA26C8CF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988" y="2091247"/>
            <a:ext cx="5781696" cy="3070114"/>
          </a:xfrm>
          <a:prstGeom prst="rect">
            <a:avLst/>
          </a:prstGeom>
        </p:spPr>
      </p:pic>
      <p:sp>
        <p:nvSpPr>
          <p:cNvPr id="11" name="Текст 1">
            <a:extLst>
              <a:ext uri="{FF2B5EF4-FFF2-40B4-BE49-F238E27FC236}">
                <a16:creationId xmlns:a16="http://schemas.microsoft.com/office/drawing/2014/main" id="{7FE042CB-12A2-4870-8F3C-2026E7D1BFDA}"/>
              </a:ext>
            </a:extLst>
          </p:cNvPr>
          <p:cNvSpPr txBox="1">
            <a:spLocks/>
          </p:cNvSpPr>
          <p:nvPr/>
        </p:nvSpPr>
        <p:spPr>
          <a:xfrm>
            <a:off x="486263" y="876398"/>
            <a:ext cx="386666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ru-RU" sz="1200" dirty="0">
                <a:solidFill>
                  <a:schemeClr val="tx1"/>
                </a:solidFill>
                <a:ea typeface="Proxima Nova"/>
                <a:sym typeface="Proxima Nova"/>
              </a:rPr>
              <a:t>лидер по поставкам и сервисному сопровождению техники для сканирования, копирования и печати в Уральском регионе</a:t>
            </a:r>
          </a:p>
        </p:txBody>
      </p:sp>
      <p:sp>
        <p:nvSpPr>
          <p:cNvPr id="8" name="Google Shape;72;p17">
            <a:extLst>
              <a:ext uri="{FF2B5EF4-FFF2-40B4-BE49-F238E27FC236}">
                <a16:creationId xmlns:a16="http://schemas.microsoft.com/office/drawing/2014/main" id="{9825EC4B-B064-421F-B47F-9F665B366758}"/>
              </a:ext>
            </a:extLst>
          </p:cNvPr>
          <p:cNvSpPr txBox="1"/>
          <p:nvPr/>
        </p:nvSpPr>
        <p:spPr>
          <a:xfrm>
            <a:off x="4665431" y="956906"/>
            <a:ext cx="134196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1"/>
                </a:solidFill>
                <a:latin typeface="Gotham Pro Light" panose="02000503030000020004" pitchFamily="50" charset="0"/>
                <a:ea typeface="Proxima Nova"/>
                <a:cs typeface="Gotham Pro Light" panose="02000503030000020004" pitchFamily="50" charset="0"/>
                <a:sym typeface="Proxima Nova"/>
              </a:rPr>
              <a:t>1</a:t>
            </a:r>
            <a:r>
              <a:rPr lang="ru-RU" sz="2400" dirty="0">
                <a:solidFill>
                  <a:schemeClr val="bg1"/>
                </a:solidFill>
                <a:latin typeface="Gotham Pro Light" panose="02000503030000020004" pitchFamily="50" charset="0"/>
                <a:ea typeface="Proxima Nova"/>
                <a:cs typeface="Gotham Pro Light" panose="02000503030000020004" pitchFamily="50" charset="0"/>
                <a:sym typeface="Proxima Nova"/>
              </a:rPr>
              <a:t>7</a:t>
            </a:r>
            <a:r>
              <a:rPr lang="en" sz="2400" dirty="0">
                <a:solidFill>
                  <a:schemeClr val="bg1"/>
                </a:solidFill>
                <a:latin typeface="Gotham Pro Light" panose="02000503030000020004" pitchFamily="50" charset="0"/>
                <a:ea typeface="Proxima Nova"/>
                <a:cs typeface="Gotham Pro Light" panose="02000503030000020004" pitchFamily="50" charset="0"/>
                <a:sym typeface="Proxima Nova"/>
              </a:rPr>
              <a:t> лет</a:t>
            </a:r>
            <a:endParaRPr sz="2400" dirty="0">
              <a:solidFill>
                <a:schemeClr val="bg1"/>
              </a:solidFill>
              <a:latin typeface="Gotham Pro Light" panose="02000503030000020004" pitchFamily="50" charset="0"/>
              <a:ea typeface="Proxima Nova"/>
              <a:cs typeface="Gotham Pro Light" panose="02000503030000020004" pitchFamily="50" charset="0"/>
              <a:sym typeface="Proxima Nova"/>
            </a:endParaRPr>
          </a:p>
        </p:txBody>
      </p:sp>
      <p:sp>
        <p:nvSpPr>
          <p:cNvPr id="10" name="Google Shape;73;p17">
            <a:extLst>
              <a:ext uri="{FF2B5EF4-FFF2-40B4-BE49-F238E27FC236}">
                <a16:creationId xmlns:a16="http://schemas.microsoft.com/office/drawing/2014/main" id="{6A6032E5-5CDC-4EDC-875A-6AC5017696FD}"/>
              </a:ext>
            </a:extLst>
          </p:cNvPr>
          <p:cNvSpPr txBox="1"/>
          <p:nvPr/>
        </p:nvSpPr>
        <p:spPr>
          <a:xfrm>
            <a:off x="4708774" y="1319876"/>
            <a:ext cx="10740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на рынке</a:t>
            </a:r>
            <a:endParaRPr sz="1000" dirty="0">
              <a:solidFill>
                <a:schemeClr val="bg1"/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3" name="Google Shape;74;p17">
            <a:extLst>
              <a:ext uri="{FF2B5EF4-FFF2-40B4-BE49-F238E27FC236}">
                <a16:creationId xmlns:a16="http://schemas.microsoft.com/office/drawing/2014/main" id="{D4DA5FA2-01DA-4BDE-9046-7D6B7C7BED89}"/>
              </a:ext>
            </a:extLst>
          </p:cNvPr>
          <p:cNvSpPr txBox="1"/>
          <p:nvPr/>
        </p:nvSpPr>
        <p:spPr>
          <a:xfrm>
            <a:off x="6039305" y="956906"/>
            <a:ext cx="107945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1"/>
                </a:solidFill>
                <a:latin typeface="Gotham Pro Light" panose="02000503030000020004" pitchFamily="50" charset="0"/>
                <a:ea typeface="Proxima Nova"/>
                <a:cs typeface="Gotham Pro Light" panose="02000503030000020004" pitchFamily="50" charset="0"/>
                <a:sym typeface="Proxima Nova"/>
              </a:rPr>
              <a:t>&gt;100</a:t>
            </a:r>
            <a:endParaRPr sz="2400" dirty="0">
              <a:solidFill>
                <a:schemeClr val="bg1"/>
              </a:solidFill>
              <a:latin typeface="Gotham Pro Light" panose="02000503030000020004" pitchFamily="50" charset="0"/>
              <a:ea typeface="Proxima Nova"/>
              <a:cs typeface="Gotham Pro Light" panose="02000503030000020004" pitchFamily="50" charset="0"/>
              <a:sym typeface="Proxima Nova"/>
            </a:endParaRPr>
          </a:p>
        </p:txBody>
      </p:sp>
      <p:sp>
        <p:nvSpPr>
          <p:cNvPr id="14" name="Google Shape;75;p17">
            <a:extLst>
              <a:ext uri="{FF2B5EF4-FFF2-40B4-BE49-F238E27FC236}">
                <a16:creationId xmlns:a16="http://schemas.microsoft.com/office/drawing/2014/main" id="{07A23D08-165D-4470-B3EC-E5B7DA8CB337}"/>
              </a:ext>
            </a:extLst>
          </p:cNvPr>
          <p:cNvSpPr txBox="1"/>
          <p:nvPr/>
        </p:nvSpPr>
        <p:spPr>
          <a:xfrm>
            <a:off x="6051352" y="1319876"/>
            <a:ext cx="106740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к</a:t>
            </a:r>
            <a:r>
              <a:rPr lang="en" sz="1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онтрактов</a:t>
            </a:r>
            <a:br>
              <a:rPr lang="ru-RU" sz="1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en" sz="1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заключено</a:t>
            </a:r>
            <a:endParaRPr sz="1000" dirty="0">
              <a:solidFill>
                <a:schemeClr val="bg1"/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6" name="Google Shape;76;p17">
            <a:extLst>
              <a:ext uri="{FF2B5EF4-FFF2-40B4-BE49-F238E27FC236}">
                <a16:creationId xmlns:a16="http://schemas.microsoft.com/office/drawing/2014/main" id="{EA937CF2-4889-4F91-8904-575F038D75FC}"/>
              </a:ext>
            </a:extLst>
          </p:cNvPr>
          <p:cNvSpPr txBox="1"/>
          <p:nvPr/>
        </p:nvSpPr>
        <p:spPr>
          <a:xfrm>
            <a:off x="7270828" y="956906"/>
            <a:ext cx="16946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bg1"/>
                </a:solidFill>
                <a:latin typeface="Gotham Pro Light" panose="02000503030000020004" pitchFamily="50" charset="0"/>
                <a:ea typeface="Proxima Nova"/>
                <a:cs typeface="Gotham Pro Light" panose="02000503030000020004" pitchFamily="50" charset="0"/>
                <a:sym typeface="Proxima Nova"/>
              </a:rPr>
              <a:t>&gt;10 000</a:t>
            </a:r>
            <a:endParaRPr sz="2400" dirty="0">
              <a:solidFill>
                <a:schemeClr val="bg1"/>
              </a:solidFill>
              <a:latin typeface="Gotham Pro Light" panose="02000503030000020004" pitchFamily="50" charset="0"/>
              <a:ea typeface="Proxima Nova"/>
              <a:cs typeface="Gotham Pro Light" panose="02000503030000020004" pitchFamily="50" charset="0"/>
              <a:sym typeface="Proxima Nova"/>
            </a:endParaRPr>
          </a:p>
        </p:txBody>
      </p:sp>
      <p:sp>
        <p:nvSpPr>
          <p:cNvPr id="17" name="Google Shape;77;p17">
            <a:extLst>
              <a:ext uri="{FF2B5EF4-FFF2-40B4-BE49-F238E27FC236}">
                <a16:creationId xmlns:a16="http://schemas.microsoft.com/office/drawing/2014/main" id="{776DE146-2C94-40FD-8CCF-0A158AE3F335}"/>
              </a:ext>
            </a:extLst>
          </p:cNvPr>
          <p:cNvSpPr txBox="1"/>
          <p:nvPr/>
        </p:nvSpPr>
        <p:spPr>
          <a:xfrm>
            <a:off x="7316089" y="1319876"/>
            <a:ext cx="11942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единиц </a:t>
            </a:r>
            <a:r>
              <a:rPr lang="en" sz="1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техники</a:t>
            </a:r>
            <a:br>
              <a:rPr lang="ru-RU" sz="1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en" sz="1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на сервисном</a:t>
            </a:r>
            <a:br>
              <a:rPr lang="ru-RU" sz="1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en" sz="1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сопровождении</a:t>
            </a:r>
            <a:endParaRPr sz="1000" dirty="0">
              <a:solidFill>
                <a:schemeClr val="bg1"/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9" name="Google Shape;79;p17">
            <a:extLst>
              <a:ext uri="{FF2B5EF4-FFF2-40B4-BE49-F238E27FC236}">
                <a16:creationId xmlns:a16="http://schemas.microsoft.com/office/drawing/2014/main" id="{4B184A43-B5A2-4484-9502-0DFECD3BAA56}"/>
              </a:ext>
            </a:extLst>
          </p:cNvPr>
          <p:cNvSpPr txBox="1"/>
          <p:nvPr/>
        </p:nvSpPr>
        <p:spPr>
          <a:xfrm>
            <a:off x="464493" y="1722742"/>
            <a:ext cx="3031288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gradFill>
                  <a:gsLst>
                    <a:gs pos="0">
                      <a:srgbClr val="EE4534"/>
                    </a:gs>
                    <a:gs pos="100000">
                      <a:srgbClr val="DB1530"/>
                    </a:gs>
                  </a:gsLst>
                  <a:lin ang="0" scaled="0"/>
                </a:gra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ОСНОВНЫЕ</a:t>
            </a:r>
            <a:br>
              <a:rPr lang="ru-RU" sz="1600" b="1" dirty="0">
                <a:gradFill>
                  <a:gsLst>
                    <a:gs pos="0">
                      <a:srgbClr val="EE4534"/>
                    </a:gs>
                    <a:gs pos="100000">
                      <a:srgbClr val="DB1530"/>
                    </a:gs>
                  </a:gsLst>
                  <a:lin ang="0" scaled="0"/>
                </a:gra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ru-RU" sz="1600" b="1" dirty="0">
                <a:gradFill>
                  <a:gsLst>
                    <a:gs pos="0">
                      <a:srgbClr val="EE4534"/>
                    </a:gs>
                    <a:gs pos="100000">
                      <a:srgbClr val="DB1530"/>
                    </a:gs>
                  </a:gsLst>
                  <a:lin ang="0" scaled="0"/>
                </a:gra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БИЗНЕС-НАПРАВЛЕНИЯ:</a:t>
            </a:r>
          </a:p>
        </p:txBody>
      </p:sp>
      <p:sp>
        <p:nvSpPr>
          <p:cNvPr id="38" name="Google Shape;78;p17">
            <a:extLst>
              <a:ext uri="{FF2B5EF4-FFF2-40B4-BE49-F238E27FC236}">
                <a16:creationId xmlns:a16="http://schemas.microsoft.com/office/drawing/2014/main" id="{05F0D88E-77AE-42F7-B820-052BD2C1D82B}"/>
              </a:ext>
            </a:extLst>
          </p:cNvPr>
          <p:cNvSpPr txBox="1"/>
          <p:nvPr/>
        </p:nvSpPr>
        <p:spPr>
          <a:xfrm>
            <a:off x="1106289" y="3746714"/>
            <a:ext cx="28591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300"/>
            </a:pPr>
            <a:r>
              <a:rPr lang="en" sz="1200" dirty="0">
                <a:solidFill>
                  <a:schemeClr val="tx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Производственные</a:t>
            </a:r>
            <a:br>
              <a:rPr lang="ru-RU" sz="1200" dirty="0">
                <a:solidFill>
                  <a:schemeClr val="tx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en" sz="1200" dirty="0">
                <a:solidFill>
                  <a:schemeClr val="tx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и коммерческие принтеры</a:t>
            </a:r>
            <a:endParaRPr sz="1200" dirty="0">
              <a:solidFill>
                <a:schemeClr val="tx1"/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39" name="Google Shape;80;p17">
            <a:extLst>
              <a:ext uri="{FF2B5EF4-FFF2-40B4-BE49-F238E27FC236}">
                <a16:creationId xmlns:a16="http://schemas.microsoft.com/office/drawing/2014/main" id="{C18C7FD6-672F-4157-BC61-A00775B4016E}"/>
              </a:ext>
            </a:extLst>
          </p:cNvPr>
          <p:cNvSpPr txBox="1"/>
          <p:nvPr/>
        </p:nvSpPr>
        <p:spPr>
          <a:xfrm>
            <a:off x="1106289" y="2434889"/>
            <a:ext cx="2449603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300"/>
            </a:pPr>
            <a:r>
              <a:rPr lang="en" sz="1200" dirty="0">
                <a:solidFill>
                  <a:schemeClr val="tx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Аутсорсинг офисной печати</a:t>
            </a:r>
            <a:endParaRPr sz="1200" dirty="0">
              <a:solidFill>
                <a:schemeClr val="tx1"/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40" name="Google Shape;81;p17">
            <a:extLst>
              <a:ext uri="{FF2B5EF4-FFF2-40B4-BE49-F238E27FC236}">
                <a16:creationId xmlns:a16="http://schemas.microsoft.com/office/drawing/2014/main" id="{36B004E9-1200-4B99-8539-E646DA0DE6CE}"/>
              </a:ext>
            </a:extLst>
          </p:cNvPr>
          <p:cNvSpPr txBox="1"/>
          <p:nvPr/>
        </p:nvSpPr>
        <p:spPr>
          <a:xfrm>
            <a:off x="1106289" y="2906136"/>
            <a:ext cx="300125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300"/>
            </a:pPr>
            <a:r>
              <a:rPr lang="en" sz="1200" dirty="0">
                <a:solidFill>
                  <a:schemeClr val="tx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Оборудование для сканирования, копирования и печати</a:t>
            </a:r>
            <a:br>
              <a:rPr lang="ru-RU" sz="1200" dirty="0">
                <a:solidFill>
                  <a:schemeClr val="tx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en" sz="1200" dirty="0">
                <a:solidFill>
                  <a:schemeClr val="tx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технической документации</a:t>
            </a:r>
            <a:endParaRPr sz="1200" dirty="0">
              <a:solidFill>
                <a:schemeClr val="tx1"/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6DE77-69C1-4248-91DF-7EED739C4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15" y="2420375"/>
            <a:ext cx="474020" cy="31085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6431DFB-F5FE-42AA-8DF6-19CE64135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243" y="3027709"/>
            <a:ext cx="386058" cy="31085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7435913-5336-4925-A29A-382204F62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501" y="3719259"/>
            <a:ext cx="395091" cy="396787"/>
          </a:xfrm>
          <a:prstGeom prst="rect">
            <a:avLst/>
          </a:prstGeom>
        </p:spPr>
      </p:pic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2</a:t>
            </a:fld>
            <a:endParaRPr dirty="0">
              <a:solidFill>
                <a:schemeClr val="bg1"/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D54DA8-8F2D-46FE-A79B-E7A4E383AE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4250" y="4479133"/>
            <a:ext cx="380350" cy="38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8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08FDC5D-7082-401D-892F-DB78F0FEDC5A}"/>
              </a:ext>
            </a:extLst>
          </p:cNvPr>
          <p:cNvSpPr/>
          <p:nvPr/>
        </p:nvSpPr>
        <p:spPr>
          <a:xfrm>
            <a:off x="4911858" y="-2"/>
            <a:ext cx="5753100" cy="5562601"/>
          </a:xfrm>
          <a:prstGeom prst="roundRect">
            <a:avLst>
              <a:gd name="adj" fmla="val 10503"/>
            </a:avLst>
          </a:prstGeom>
          <a:gradFill>
            <a:gsLst>
              <a:gs pos="3378">
                <a:srgbClr val="E95C23"/>
              </a:gs>
              <a:gs pos="28000">
                <a:srgbClr val="EF4236"/>
              </a:gs>
              <a:gs pos="100000">
                <a:srgbClr val="D2002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7E602C-5CE0-4532-9173-482CBE2B0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737"/>
          <a:stretch/>
        </p:blipFill>
        <p:spPr>
          <a:xfrm>
            <a:off x="2923524" y="2450040"/>
            <a:ext cx="5936481" cy="2807760"/>
          </a:xfrm>
          <a:prstGeom prst="rect">
            <a:avLst/>
          </a:prstGeom>
        </p:spPr>
      </p:pic>
      <p:sp>
        <p:nvSpPr>
          <p:cNvPr id="29" name="Google Shape;69;p17">
            <a:extLst>
              <a:ext uri="{FF2B5EF4-FFF2-40B4-BE49-F238E27FC236}">
                <a16:creationId xmlns:a16="http://schemas.microsoft.com/office/drawing/2014/main" id="{E99EE200-6B11-417D-BD73-72F2FDC0C2D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83600" y="4687823"/>
            <a:ext cx="548700" cy="1538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3</a:t>
            </a:fld>
            <a:endParaRPr sz="1000" dirty="0">
              <a:solidFill>
                <a:schemeClr val="bg1"/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7" name="Google Shape;88;p18">
            <a:extLst>
              <a:ext uri="{FF2B5EF4-FFF2-40B4-BE49-F238E27FC236}">
                <a16:creationId xmlns:a16="http://schemas.microsoft.com/office/drawing/2014/main" id="{FB8EB7B7-2CEA-4D7B-AE3C-18E3BB368014}"/>
              </a:ext>
            </a:extLst>
          </p:cNvPr>
          <p:cNvSpPr txBox="1">
            <a:spLocks/>
          </p:cNvSpPr>
          <p:nvPr/>
        </p:nvSpPr>
        <p:spPr>
          <a:xfrm>
            <a:off x="1072758" y="2270682"/>
            <a:ext cx="2384817" cy="307777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r>
              <a:rPr lang="ru-RU" sz="1000" dirty="0">
                <a:ea typeface="Proxima Nova"/>
                <a:sym typeface="Proxima Nova"/>
              </a:rPr>
              <a:t>Многолетний и успешный опыт</a:t>
            </a:r>
            <a:br>
              <a:rPr lang="ru-RU" sz="1000" dirty="0">
                <a:ea typeface="Proxima Nova"/>
                <a:sym typeface="Proxima Nova"/>
              </a:rPr>
            </a:br>
            <a:r>
              <a:rPr lang="ru-RU" sz="1000" dirty="0">
                <a:ea typeface="Proxima Nova"/>
                <a:sym typeface="Proxima Nova"/>
              </a:rPr>
              <a:t>на рынке сервисных услуг </a:t>
            </a:r>
          </a:p>
        </p:txBody>
      </p:sp>
      <p:sp>
        <p:nvSpPr>
          <p:cNvPr id="18" name="Google Shape;91;p18">
            <a:extLst>
              <a:ext uri="{FF2B5EF4-FFF2-40B4-BE49-F238E27FC236}">
                <a16:creationId xmlns:a16="http://schemas.microsoft.com/office/drawing/2014/main" id="{216BD1B6-5D5C-4C57-881F-D8D48F7AB0A3}"/>
              </a:ext>
            </a:extLst>
          </p:cNvPr>
          <p:cNvSpPr txBox="1"/>
          <p:nvPr/>
        </p:nvSpPr>
        <p:spPr>
          <a:xfrm>
            <a:off x="5229405" y="1022181"/>
            <a:ext cx="36306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С нами</a:t>
            </a:r>
            <a:r>
              <a:rPr lang="ru-RU" sz="2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 </a:t>
            </a:r>
            <a:r>
              <a:rPr lang="en" sz="2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бизнес-процессы,</a:t>
            </a:r>
            <a:br>
              <a:rPr lang="ru-RU" sz="2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en" sz="2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связанные с печатью,</a:t>
            </a:r>
            <a:br>
              <a:rPr lang="ru-RU" sz="2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en" sz="2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выходят</a:t>
            </a:r>
            <a:r>
              <a:rPr lang="ru-RU" sz="2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 </a:t>
            </a:r>
            <a:r>
              <a:rPr lang="en" sz="20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на новый уровень</a:t>
            </a:r>
            <a:endParaRPr sz="2000" dirty="0">
              <a:solidFill>
                <a:schemeClr val="bg1"/>
              </a:solidFill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C287D8C-D9E9-413B-9B6C-66A6CDC6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50" y="432325"/>
            <a:ext cx="8159200" cy="830997"/>
          </a:xfrm>
        </p:spPr>
        <p:txBody>
          <a:bodyPr/>
          <a:lstStyle/>
          <a:p>
            <a:r>
              <a:rPr lang="ru-RU" dirty="0"/>
              <a:t>Аутсорсинг</a:t>
            </a:r>
            <a:br>
              <a:rPr lang="ru-RU" dirty="0"/>
            </a:br>
            <a:r>
              <a:rPr lang="ru-RU" dirty="0"/>
              <a:t>офисной печати —</a:t>
            </a:r>
          </a:p>
        </p:txBody>
      </p:sp>
      <p:sp>
        <p:nvSpPr>
          <p:cNvPr id="22" name="Текст 1">
            <a:extLst>
              <a:ext uri="{FF2B5EF4-FFF2-40B4-BE49-F238E27FC236}">
                <a16:creationId xmlns:a16="http://schemas.microsoft.com/office/drawing/2014/main" id="{8CF81A5B-B0C7-45E3-858A-82552BC8C55D}"/>
              </a:ext>
            </a:extLst>
          </p:cNvPr>
          <p:cNvSpPr txBox="1">
            <a:spLocks/>
          </p:cNvSpPr>
          <p:nvPr/>
        </p:nvSpPr>
        <p:spPr>
          <a:xfrm>
            <a:off x="486263" y="1307143"/>
            <a:ext cx="386666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solidFill>
                  <a:schemeClr val="tx1"/>
                </a:solidFill>
                <a:ea typeface="Proxima Nova"/>
                <a:sym typeface="Proxima Nova"/>
              </a:rPr>
              <a:t>это передача функций управления  оптимизации печатной техники и бизнес-процессов специализированной компании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871DCC-7C92-4D45-9D67-B29969BD8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35" y="2252649"/>
            <a:ext cx="339706" cy="447060"/>
          </a:xfrm>
          <a:prstGeom prst="rect">
            <a:avLst/>
          </a:prstGeom>
        </p:spPr>
      </p:pic>
      <p:sp>
        <p:nvSpPr>
          <p:cNvPr id="30" name="Google Shape;88;p18">
            <a:extLst>
              <a:ext uri="{FF2B5EF4-FFF2-40B4-BE49-F238E27FC236}">
                <a16:creationId xmlns:a16="http://schemas.microsoft.com/office/drawing/2014/main" id="{0E9F17CA-A7CC-44AD-A1ED-B4705497A0E4}"/>
              </a:ext>
            </a:extLst>
          </p:cNvPr>
          <p:cNvSpPr txBox="1">
            <a:spLocks/>
          </p:cNvSpPr>
          <p:nvPr/>
        </p:nvSpPr>
        <p:spPr>
          <a:xfrm>
            <a:off x="1072758" y="3321510"/>
            <a:ext cx="2384817" cy="461665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r>
              <a:rPr lang="ru-RU" sz="1000" dirty="0">
                <a:ea typeface="Proxima Nova"/>
                <a:sym typeface="Proxima Nova"/>
              </a:rPr>
              <a:t>Авторизация мировыми</a:t>
            </a:r>
            <a:br>
              <a:rPr lang="ru-RU" sz="1000" dirty="0">
                <a:ea typeface="Proxima Nova"/>
                <a:sym typeface="Proxima Nova"/>
              </a:rPr>
            </a:br>
            <a:r>
              <a:rPr lang="ru-RU" sz="1000" dirty="0">
                <a:ea typeface="Proxima Nova"/>
                <a:sym typeface="Proxima Nova"/>
              </a:rPr>
              <a:t>производителями</a:t>
            </a:r>
            <a:br>
              <a:rPr lang="ru-RU" sz="1000" dirty="0">
                <a:ea typeface="Proxima Nova"/>
                <a:sym typeface="Proxima Nova"/>
              </a:rPr>
            </a:br>
            <a:r>
              <a:rPr lang="ru-RU" sz="1000" dirty="0">
                <a:ea typeface="Proxima Nova"/>
                <a:sym typeface="Proxima Nova"/>
              </a:rPr>
              <a:t>печатной техники </a:t>
            </a:r>
          </a:p>
        </p:txBody>
      </p:sp>
      <p:sp>
        <p:nvSpPr>
          <p:cNvPr id="31" name="Google Shape;88;p18">
            <a:extLst>
              <a:ext uri="{FF2B5EF4-FFF2-40B4-BE49-F238E27FC236}">
                <a16:creationId xmlns:a16="http://schemas.microsoft.com/office/drawing/2014/main" id="{0F7FFA67-3FFC-4390-9AD9-9B710715B015}"/>
              </a:ext>
            </a:extLst>
          </p:cNvPr>
          <p:cNvSpPr txBox="1">
            <a:spLocks/>
          </p:cNvSpPr>
          <p:nvPr/>
        </p:nvSpPr>
        <p:spPr>
          <a:xfrm>
            <a:off x="1072758" y="2796096"/>
            <a:ext cx="2384817" cy="307777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r>
              <a:rPr lang="ru-RU" sz="1000" dirty="0">
                <a:ea typeface="Proxima Nova"/>
                <a:sym typeface="Proxima Nova"/>
              </a:rPr>
              <a:t>Высокая квалификация</a:t>
            </a:r>
            <a:br>
              <a:rPr lang="ru-RU" sz="1000" dirty="0">
                <a:ea typeface="Proxima Nova"/>
                <a:sym typeface="Proxima Nova"/>
              </a:rPr>
            </a:br>
            <a:r>
              <a:rPr lang="ru-RU" sz="1000" dirty="0">
                <a:ea typeface="Proxima Nova"/>
                <a:sym typeface="Proxima Nova"/>
              </a:rPr>
              <a:t>сотрудников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F7E748-FD84-4466-9C3A-327638678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604" y="2818078"/>
            <a:ext cx="356369" cy="3966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BBB49D-BE61-4522-96E1-B0F63F3A96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443" y="3399792"/>
            <a:ext cx="376691" cy="358390"/>
          </a:xfrm>
          <a:prstGeom prst="rect">
            <a:avLst/>
          </a:prstGeom>
        </p:spPr>
      </p:pic>
      <p:sp>
        <p:nvSpPr>
          <p:cNvPr id="14" name="Google Shape;88;p18">
            <a:extLst>
              <a:ext uri="{FF2B5EF4-FFF2-40B4-BE49-F238E27FC236}">
                <a16:creationId xmlns:a16="http://schemas.microsoft.com/office/drawing/2014/main" id="{B003A2DC-30CA-457C-A210-16322C4AB577}"/>
              </a:ext>
            </a:extLst>
          </p:cNvPr>
          <p:cNvSpPr txBox="1">
            <a:spLocks/>
          </p:cNvSpPr>
          <p:nvPr/>
        </p:nvSpPr>
        <p:spPr>
          <a:xfrm>
            <a:off x="1072758" y="4031591"/>
            <a:ext cx="2061331" cy="307777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400"/>
            </a:pPr>
            <a:r>
              <a:rPr lang="ru-RU" sz="1000" dirty="0" err="1">
                <a:ea typeface="Proxima Nova"/>
                <a:sym typeface="Proxima Nova"/>
              </a:rPr>
              <a:t>Клиентоориентированный</a:t>
            </a:r>
            <a:r>
              <a:rPr lang="ru-RU" sz="1000" dirty="0">
                <a:ea typeface="Proxima Nova"/>
                <a:sym typeface="Proxima Nova"/>
              </a:rPr>
              <a:t> подход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7696B4-E882-499E-B22C-7CE6F7160E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363" y="4024611"/>
            <a:ext cx="506851" cy="33238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42FCBAE-8901-4C6F-BB3A-1AF4822B02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4250" y="4479133"/>
            <a:ext cx="380350" cy="38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48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69;p17">
            <a:extLst>
              <a:ext uri="{FF2B5EF4-FFF2-40B4-BE49-F238E27FC236}">
                <a16:creationId xmlns:a16="http://schemas.microsoft.com/office/drawing/2014/main" id="{E99EE200-6B11-417D-BD73-72F2FDC0C2D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83600" y="4687823"/>
            <a:ext cx="548700" cy="1538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bg1">
                    <a:lumMod val="50000"/>
                  </a:schemeClr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4</a:t>
            </a:fld>
            <a:endParaRPr sz="1000" dirty="0">
              <a:solidFill>
                <a:schemeClr val="bg1">
                  <a:lumMod val="50000"/>
                </a:schemeClr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C287D8C-D9E9-413B-9B6C-66A6CDC69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50" y="432325"/>
            <a:ext cx="8159200" cy="830997"/>
          </a:xfrm>
        </p:spPr>
        <p:txBody>
          <a:bodyPr/>
          <a:lstStyle/>
          <a:p>
            <a:r>
              <a:rPr lang="ru-RU" dirty="0"/>
              <a:t>Почему стоит отдать печать</a:t>
            </a:r>
            <a:br>
              <a:rPr lang="ru-RU" dirty="0"/>
            </a:br>
            <a:r>
              <a:rPr lang="ru-RU" dirty="0"/>
              <a:t>на аутсорсинг компании </a:t>
            </a:r>
            <a:r>
              <a:rPr lang="ru-RU" dirty="0">
                <a:solidFill>
                  <a:srgbClr val="EE4534"/>
                </a:solidFill>
              </a:rPr>
              <a:t>Север Трейд?</a:t>
            </a:r>
          </a:p>
        </p:txBody>
      </p:sp>
      <p:sp>
        <p:nvSpPr>
          <p:cNvPr id="14" name="Google Shape;139;p23">
            <a:extLst>
              <a:ext uri="{FF2B5EF4-FFF2-40B4-BE49-F238E27FC236}">
                <a16:creationId xmlns:a16="http://schemas.microsoft.com/office/drawing/2014/main" id="{9423538A-034C-44B8-B20C-BE01EFF54318}"/>
              </a:ext>
            </a:extLst>
          </p:cNvPr>
          <p:cNvSpPr txBox="1">
            <a:spLocks/>
          </p:cNvSpPr>
          <p:nvPr/>
        </p:nvSpPr>
        <p:spPr>
          <a:xfrm>
            <a:off x="4684953" y="1564257"/>
            <a:ext cx="6924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6000" dirty="0">
                <a:solidFill>
                  <a:srgbClr val="EF4236"/>
                </a:solidFill>
                <a:latin typeface="Gotham Pro Light" panose="02000503030000020004" pitchFamily="50" charset="0"/>
                <a:ea typeface="Roboto Bk" pitchFamily="2" charset="0"/>
                <a:cs typeface="Gotham Pro Light" panose="02000503030000020004" pitchFamily="50" charset="0"/>
                <a:sym typeface="Proxima Nova"/>
              </a:rPr>
              <a:t>2</a:t>
            </a:r>
          </a:p>
        </p:txBody>
      </p:sp>
      <p:sp>
        <p:nvSpPr>
          <p:cNvPr id="15" name="Google Shape;140;p23">
            <a:extLst>
              <a:ext uri="{FF2B5EF4-FFF2-40B4-BE49-F238E27FC236}">
                <a16:creationId xmlns:a16="http://schemas.microsoft.com/office/drawing/2014/main" id="{73FED1F0-6656-48F5-A6EF-C2BA8BB7E300}"/>
              </a:ext>
            </a:extLst>
          </p:cNvPr>
          <p:cNvSpPr txBox="1">
            <a:spLocks/>
          </p:cNvSpPr>
          <p:nvPr/>
        </p:nvSpPr>
        <p:spPr>
          <a:xfrm>
            <a:off x="306955" y="2717081"/>
            <a:ext cx="62845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6000" dirty="0">
                <a:solidFill>
                  <a:srgbClr val="EF4236"/>
                </a:solidFill>
                <a:latin typeface="Gotham Pro Light" panose="02000503030000020004" pitchFamily="50" charset="0"/>
                <a:ea typeface="Roboto Bk" pitchFamily="2" charset="0"/>
                <a:cs typeface="Gotham Pro Light" panose="02000503030000020004" pitchFamily="50" charset="0"/>
                <a:sym typeface="Proxima Nova"/>
              </a:rPr>
              <a:t>3</a:t>
            </a:r>
          </a:p>
        </p:txBody>
      </p:sp>
      <p:sp>
        <p:nvSpPr>
          <p:cNvPr id="16" name="Google Shape;141;p23">
            <a:extLst>
              <a:ext uri="{FF2B5EF4-FFF2-40B4-BE49-F238E27FC236}">
                <a16:creationId xmlns:a16="http://schemas.microsoft.com/office/drawing/2014/main" id="{A3BF1208-F562-4EE5-8A40-72A34756EC44}"/>
              </a:ext>
            </a:extLst>
          </p:cNvPr>
          <p:cNvSpPr txBox="1">
            <a:spLocks/>
          </p:cNvSpPr>
          <p:nvPr/>
        </p:nvSpPr>
        <p:spPr>
          <a:xfrm>
            <a:off x="4710509" y="2717081"/>
            <a:ext cx="64131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6000" dirty="0">
                <a:solidFill>
                  <a:srgbClr val="EF4236"/>
                </a:solidFill>
                <a:latin typeface="Gotham Pro Light" panose="02000503030000020004" pitchFamily="50" charset="0"/>
                <a:ea typeface="Roboto Bk" pitchFamily="2" charset="0"/>
                <a:cs typeface="Gotham Pro Light" panose="02000503030000020004" pitchFamily="50" charset="0"/>
                <a:sym typeface="Proxima Nova"/>
              </a:rPr>
              <a:t>4</a:t>
            </a:r>
          </a:p>
        </p:txBody>
      </p:sp>
      <p:sp>
        <p:nvSpPr>
          <p:cNvPr id="19" name="Google Shape;134;p23">
            <a:extLst>
              <a:ext uri="{FF2B5EF4-FFF2-40B4-BE49-F238E27FC236}">
                <a16:creationId xmlns:a16="http://schemas.microsoft.com/office/drawing/2014/main" id="{19CA2586-1264-4961-AEE3-EBD9485254DF}"/>
              </a:ext>
            </a:extLst>
          </p:cNvPr>
          <p:cNvSpPr txBox="1">
            <a:spLocks/>
          </p:cNvSpPr>
          <p:nvPr/>
        </p:nvSpPr>
        <p:spPr>
          <a:xfrm>
            <a:off x="291715" y="1564257"/>
            <a:ext cx="62845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ru-RU" sz="6000" dirty="0">
                <a:solidFill>
                  <a:srgbClr val="EF4236"/>
                </a:solidFill>
                <a:latin typeface="Gotham Pro Light" panose="02000503030000020004" pitchFamily="50" charset="0"/>
                <a:ea typeface="Roboto Bk" pitchFamily="2" charset="0"/>
                <a:cs typeface="Gotham Pro Light" panose="02000503030000020004" pitchFamily="50" charset="0"/>
                <a:sym typeface="Proxima Nova"/>
              </a:rPr>
              <a:t>1</a:t>
            </a:r>
          </a:p>
        </p:txBody>
      </p:sp>
      <p:sp>
        <p:nvSpPr>
          <p:cNvPr id="20" name="Google Shape;97;p19">
            <a:extLst>
              <a:ext uri="{FF2B5EF4-FFF2-40B4-BE49-F238E27FC236}">
                <a16:creationId xmlns:a16="http://schemas.microsoft.com/office/drawing/2014/main" id="{490540DE-302E-4B93-9C18-FA6D753EF65A}"/>
              </a:ext>
            </a:extLst>
          </p:cNvPr>
          <p:cNvSpPr txBox="1">
            <a:spLocks/>
          </p:cNvSpPr>
          <p:nvPr/>
        </p:nvSpPr>
        <p:spPr>
          <a:xfrm>
            <a:off x="5402367" y="2876428"/>
            <a:ext cx="3086973" cy="7386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200" dirty="0">
                <a:ea typeface="Proxima Nova"/>
                <a:sym typeface="Proxima Nova"/>
              </a:rPr>
              <a:t>Программа мониторинга </a:t>
            </a:r>
            <a:r>
              <a:rPr lang="ru-RU" sz="1200" b="1" dirty="0">
                <a:ea typeface="Proxima Nova"/>
                <a:sym typeface="Proxima Nova"/>
              </a:rPr>
              <a:t>«Онлайн Опрос Аппаратов» </a:t>
            </a:r>
            <a:r>
              <a:rPr lang="ru-RU" sz="1200" dirty="0">
                <a:ea typeface="Proxima Nova"/>
                <a:sym typeface="Proxima Nova"/>
              </a:rPr>
              <a:t>позволяет перейти от реактивного к </a:t>
            </a:r>
            <a:r>
              <a:rPr lang="ru-RU" sz="1200" dirty="0" err="1">
                <a:ea typeface="Proxima Nova"/>
                <a:sym typeface="Proxima Nova"/>
              </a:rPr>
              <a:t>проактивному</a:t>
            </a:r>
            <a:r>
              <a:rPr lang="ru-RU" sz="1200" dirty="0">
                <a:ea typeface="Proxima Nova"/>
                <a:sym typeface="Proxima Nova"/>
              </a:rPr>
              <a:t> обслуживанию</a:t>
            </a:r>
          </a:p>
        </p:txBody>
      </p:sp>
      <p:sp>
        <p:nvSpPr>
          <p:cNvPr id="21" name="Google Shape;100;p19">
            <a:extLst>
              <a:ext uri="{FF2B5EF4-FFF2-40B4-BE49-F238E27FC236}">
                <a16:creationId xmlns:a16="http://schemas.microsoft.com/office/drawing/2014/main" id="{245846CC-259C-4608-A41C-7A17AFC1659E}"/>
              </a:ext>
            </a:extLst>
          </p:cNvPr>
          <p:cNvSpPr txBox="1"/>
          <p:nvPr/>
        </p:nvSpPr>
        <p:spPr>
          <a:xfrm>
            <a:off x="5402367" y="1735812"/>
            <a:ext cx="29544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Успешно внедрили систему </a:t>
            </a:r>
            <a:r>
              <a:rPr lang="en" sz="1200" b="1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Service Desk</a:t>
            </a:r>
            <a:r>
              <a:rPr lang="en" sz="12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 </a:t>
            </a: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для управления подрядными организациями</a:t>
            </a:r>
            <a:endParaRPr sz="1200"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23" name="Google Shape;101;p19">
            <a:extLst>
              <a:ext uri="{FF2B5EF4-FFF2-40B4-BE49-F238E27FC236}">
                <a16:creationId xmlns:a16="http://schemas.microsoft.com/office/drawing/2014/main" id="{9B2B4D51-7A83-4874-B946-00AAF2D8D7C8}"/>
              </a:ext>
            </a:extLst>
          </p:cNvPr>
          <p:cNvSpPr txBox="1"/>
          <p:nvPr/>
        </p:nvSpPr>
        <p:spPr>
          <a:xfrm>
            <a:off x="935407" y="1735812"/>
            <a:ext cx="33573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Оказываем услуги федеральным компаниям через </a:t>
            </a:r>
            <a:r>
              <a:rPr lang="en" sz="1200" b="1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широкую партнерскую сеть</a:t>
            </a: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 в Уральском регионе с соблюдением высоких требований SLA</a:t>
            </a:r>
            <a:endParaRPr sz="1200"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24" name="Google Shape;102;p19">
            <a:extLst>
              <a:ext uri="{FF2B5EF4-FFF2-40B4-BE49-F238E27FC236}">
                <a16:creationId xmlns:a16="http://schemas.microsoft.com/office/drawing/2014/main" id="{17F27C42-4C38-49DD-AB08-FEE72AFB6285}"/>
              </a:ext>
            </a:extLst>
          </p:cNvPr>
          <p:cNvSpPr txBox="1"/>
          <p:nvPr/>
        </p:nvSpPr>
        <p:spPr>
          <a:xfrm>
            <a:off x="935407" y="2876428"/>
            <a:ext cx="31218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Маркируем оборудование QR-кодами </a:t>
            </a: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— все инциденты легко заносятся в систему Service Desk на устранение неисправности</a:t>
            </a:r>
            <a:endParaRPr sz="1200"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94AE5E14-5D38-45E7-BE8F-F20B052D4D92}"/>
              </a:ext>
            </a:extLst>
          </p:cNvPr>
          <p:cNvSpPr/>
          <p:nvPr/>
        </p:nvSpPr>
        <p:spPr>
          <a:xfrm>
            <a:off x="3047151" y="4317863"/>
            <a:ext cx="3968026" cy="854665"/>
          </a:xfrm>
          <a:custGeom>
            <a:avLst/>
            <a:gdLst>
              <a:gd name="connsiteX0" fmla="*/ 1984013 w 3968026"/>
              <a:gd name="connsiteY0" fmla="*/ 0 h 854665"/>
              <a:gd name="connsiteX1" fmla="*/ 3920130 w 3968026"/>
              <a:gd name="connsiteY1" fmla="*/ 801966 h 854665"/>
              <a:gd name="connsiteX2" fmla="*/ 3968026 w 3968026"/>
              <a:gd name="connsiteY2" fmla="*/ 854665 h 854665"/>
              <a:gd name="connsiteX3" fmla="*/ 0 w 3968026"/>
              <a:gd name="connsiteY3" fmla="*/ 854665 h 854665"/>
              <a:gd name="connsiteX4" fmla="*/ 47897 w 3968026"/>
              <a:gd name="connsiteY4" fmla="*/ 801966 h 854665"/>
              <a:gd name="connsiteX5" fmla="*/ 1984013 w 3968026"/>
              <a:gd name="connsiteY5" fmla="*/ 0 h 8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8026" h="854665">
                <a:moveTo>
                  <a:pt x="1984013" y="0"/>
                </a:moveTo>
                <a:cubicBezTo>
                  <a:pt x="2740114" y="0"/>
                  <a:pt x="3424634" y="306471"/>
                  <a:pt x="3920130" y="801966"/>
                </a:cubicBezTo>
                <a:lnTo>
                  <a:pt x="3968026" y="854665"/>
                </a:lnTo>
                <a:lnTo>
                  <a:pt x="0" y="854665"/>
                </a:lnTo>
                <a:lnTo>
                  <a:pt x="47897" y="801966"/>
                </a:lnTo>
                <a:cubicBezTo>
                  <a:pt x="543392" y="306471"/>
                  <a:pt x="1227913" y="0"/>
                  <a:pt x="1984013" y="0"/>
                </a:cubicBezTo>
                <a:close/>
              </a:path>
            </a:pathLst>
          </a:custGeom>
          <a:gradFill>
            <a:gsLst>
              <a:gs pos="3378">
                <a:srgbClr val="E95C23"/>
              </a:gs>
              <a:gs pos="28000">
                <a:srgbClr val="EF4236"/>
              </a:gs>
              <a:gs pos="100000">
                <a:srgbClr val="D2002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494190CD-7A3D-4839-A86C-52E8D3AC60F1}"/>
              </a:ext>
            </a:extLst>
          </p:cNvPr>
          <p:cNvSpPr/>
          <p:nvPr/>
        </p:nvSpPr>
        <p:spPr>
          <a:xfrm>
            <a:off x="2277682" y="4317862"/>
            <a:ext cx="3968028" cy="854666"/>
          </a:xfrm>
          <a:custGeom>
            <a:avLst/>
            <a:gdLst>
              <a:gd name="connsiteX0" fmla="*/ 1984014 w 3968028"/>
              <a:gd name="connsiteY0" fmla="*/ 0 h 854666"/>
              <a:gd name="connsiteX1" fmla="*/ 3920131 w 3968028"/>
              <a:gd name="connsiteY1" fmla="*/ 801966 h 854666"/>
              <a:gd name="connsiteX2" fmla="*/ 3968028 w 3968028"/>
              <a:gd name="connsiteY2" fmla="*/ 854666 h 854666"/>
              <a:gd name="connsiteX3" fmla="*/ 0 w 3968028"/>
              <a:gd name="connsiteY3" fmla="*/ 854666 h 854666"/>
              <a:gd name="connsiteX4" fmla="*/ 47898 w 3968028"/>
              <a:gd name="connsiteY4" fmla="*/ 801966 h 854666"/>
              <a:gd name="connsiteX5" fmla="*/ 1984014 w 3968028"/>
              <a:gd name="connsiteY5" fmla="*/ 0 h 85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8028" h="854666">
                <a:moveTo>
                  <a:pt x="1984014" y="0"/>
                </a:moveTo>
                <a:cubicBezTo>
                  <a:pt x="2740115" y="0"/>
                  <a:pt x="3424635" y="306471"/>
                  <a:pt x="3920131" y="801966"/>
                </a:cubicBezTo>
                <a:lnTo>
                  <a:pt x="3968028" y="854666"/>
                </a:lnTo>
                <a:lnTo>
                  <a:pt x="0" y="854666"/>
                </a:lnTo>
                <a:lnTo>
                  <a:pt x="47898" y="801966"/>
                </a:lnTo>
                <a:cubicBezTo>
                  <a:pt x="543393" y="306471"/>
                  <a:pt x="1227914" y="0"/>
                  <a:pt x="1984014" y="0"/>
                </a:cubicBezTo>
                <a:close/>
              </a:path>
            </a:pathLst>
          </a:custGeom>
          <a:noFill/>
          <a:ln w="38100">
            <a:gradFill>
              <a:gsLst>
                <a:gs pos="49000">
                  <a:srgbClr val="ED3D35"/>
                </a:gs>
                <a:gs pos="27000">
                  <a:srgbClr val="E95C23"/>
                </a:gs>
                <a:gs pos="79000">
                  <a:srgbClr val="D2012D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0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  <p:bldP spid="20" grpId="0"/>
      <p:bldP spid="21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49045F3D-C339-419A-B6B7-3BCE5E195749}"/>
              </a:ext>
            </a:extLst>
          </p:cNvPr>
          <p:cNvGrpSpPr/>
          <p:nvPr/>
        </p:nvGrpSpPr>
        <p:grpSpPr>
          <a:xfrm>
            <a:off x="-1078524" y="-18595"/>
            <a:ext cx="5358108" cy="5180688"/>
            <a:chOff x="263707" y="547275"/>
            <a:chExt cx="4186036" cy="4047426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CB7FEDD0-D702-4CF5-9994-C744827597F9}"/>
                </a:ext>
              </a:extLst>
            </p:cNvPr>
            <p:cNvSpPr/>
            <p:nvPr/>
          </p:nvSpPr>
          <p:spPr>
            <a:xfrm>
              <a:off x="993721" y="1406661"/>
              <a:ext cx="3456021" cy="3188040"/>
            </a:xfrm>
            <a:prstGeom prst="rect">
              <a:avLst/>
            </a:prstGeom>
            <a:gradFill>
              <a:gsLst>
                <a:gs pos="3378">
                  <a:srgbClr val="E95C23"/>
                </a:gs>
                <a:gs pos="28000">
                  <a:srgbClr val="EF4236"/>
                </a:gs>
                <a:gs pos="100000">
                  <a:srgbClr val="D2002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D46EF37E-E74B-4B5A-8C8E-3F773E571723}"/>
                </a:ext>
              </a:extLst>
            </p:cNvPr>
            <p:cNvSpPr/>
            <p:nvPr/>
          </p:nvSpPr>
          <p:spPr>
            <a:xfrm>
              <a:off x="263707" y="547275"/>
              <a:ext cx="4186036" cy="4047426"/>
            </a:xfrm>
            <a:prstGeom prst="roundRect">
              <a:avLst>
                <a:gd name="adj" fmla="val 12622"/>
              </a:avLst>
            </a:prstGeom>
            <a:gradFill>
              <a:gsLst>
                <a:gs pos="3378">
                  <a:srgbClr val="E95C23"/>
                </a:gs>
                <a:gs pos="28000">
                  <a:srgbClr val="EF4236"/>
                </a:gs>
                <a:gs pos="100000">
                  <a:srgbClr val="D2002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6E6AF7-054C-461F-BCF9-1C2BBFDF9F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15" b="14086"/>
          <a:stretch/>
        </p:blipFill>
        <p:spPr>
          <a:xfrm>
            <a:off x="4267200" y="-18595"/>
            <a:ext cx="5094851" cy="5301795"/>
          </a:xfrm>
          <a:prstGeom prst="rect">
            <a:avLst/>
          </a:prstGeom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07B9FEE-003E-4A4F-B0ED-FD64C8B7539E}"/>
              </a:ext>
            </a:extLst>
          </p:cNvPr>
          <p:cNvSpPr/>
          <p:nvPr/>
        </p:nvSpPr>
        <p:spPr>
          <a:xfrm>
            <a:off x="4267200" y="-18596"/>
            <a:ext cx="4894482" cy="516209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Google Shape;173;p26">
            <a:extLst>
              <a:ext uri="{FF2B5EF4-FFF2-40B4-BE49-F238E27FC236}">
                <a16:creationId xmlns:a16="http://schemas.microsoft.com/office/drawing/2014/main" id="{F0595708-72C2-415F-8514-FF8B010A5124}"/>
              </a:ext>
            </a:extLst>
          </p:cNvPr>
          <p:cNvSpPr txBox="1"/>
          <p:nvPr/>
        </p:nvSpPr>
        <p:spPr>
          <a:xfrm>
            <a:off x="7165186" y="95003"/>
            <a:ext cx="986013" cy="159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397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ru-RU" sz="900" dirty="0">
                <a:solidFill>
                  <a:schemeClr val="tx1"/>
                </a:solidFill>
                <a:latin typeface="Gotham Pro" panose="02000503040000020004" pitchFamily="50" charset="0"/>
                <a:ea typeface="Roboto" pitchFamily="2" charset="0"/>
                <a:cs typeface="Gotham Pro" panose="02000503040000020004" pitchFamily="50" charset="0"/>
                <a:sym typeface="Proxima Nova"/>
              </a:rPr>
              <a:t>Снежинск</a:t>
            </a:r>
            <a:endParaRPr sz="900" dirty="0">
              <a:solidFill>
                <a:schemeClr val="tx1"/>
              </a:solidFill>
              <a:latin typeface="Gotham Pro" panose="02000503040000020004" pitchFamily="50" charset="0"/>
              <a:ea typeface="Roboto" pitchFamily="2" charset="0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3" name="Google Shape;173;p26">
            <a:extLst>
              <a:ext uri="{FF2B5EF4-FFF2-40B4-BE49-F238E27FC236}">
                <a16:creationId xmlns:a16="http://schemas.microsoft.com/office/drawing/2014/main" id="{BC6A6A8A-C96D-4477-AB86-1D78A90A18A7}"/>
              </a:ext>
            </a:extLst>
          </p:cNvPr>
          <p:cNvSpPr txBox="1"/>
          <p:nvPr/>
        </p:nvSpPr>
        <p:spPr>
          <a:xfrm>
            <a:off x="7285931" y="488152"/>
            <a:ext cx="98601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ru-RU" sz="900" dirty="0">
                <a:solidFill>
                  <a:schemeClr val="tx1"/>
                </a:solidFill>
                <a:latin typeface="Gotham Pro" panose="02000503040000020004" pitchFamily="50" charset="0"/>
                <a:ea typeface="Roboto" pitchFamily="2" charset="0"/>
                <a:cs typeface="Gotham Pro" panose="02000503040000020004" pitchFamily="50" charset="0"/>
                <a:sym typeface="Proxima Nova"/>
              </a:rPr>
              <a:t>Озерск</a:t>
            </a:r>
            <a:endParaRPr sz="900" dirty="0">
              <a:solidFill>
                <a:schemeClr val="tx1"/>
              </a:solidFill>
              <a:latin typeface="Gotham Pro" panose="02000503040000020004" pitchFamily="50" charset="0"/>
              <a:ea typeface="Roboto" pitchFamily="2" charset="0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4" name="Google Shape;173;p26">
            <a:extLst>
              <a:ext uri="{FF2B5EF4-FFF2-40B4-BE49-F238E27FC236}">
                <a16:creationId xmlns:a16="http://schemas.microsoft.com/office/drawing/2014/main" id="{9CD77872-F9D2-4209-99A4-91E47628D8DA}"/>
              </a:ext>
            </a:extLst>
          </p:cNvPr>
          <p:cNvSpPr txBox="1"/>
          <p:nvPr/>
        </p:nvSpPr>
        <p:spPr>
          <a:xfrm>
            <a:off x="6802913" y="1620329"/>
            <a:ext cx="98601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ru-RU" sz="900" dirty="0">
                <a:solidFill>
                  <a:schemeClr val="tx1"/>
                </a:solidFill>
                <a:latin typeface="Gotham Pro" panose="02000503040000020004" pitchFamily="50" charset="0"/>
                <a:ea typeface="Roboto" pitchFamily="2" charset="0"/>
                <a:cs typeface="Gotham Pro" panose="02000503040000020004" pitchFamily="50" charset="0"/>
                <a:sym typeface="Proxima Nova"/>
              </a:rPr>
              <a:t>Миасс</a:t>
            </a:r>
            <a:endParaRPr sz="900" dirty="0">
              <a:solidFill>
                <a:schemeClr val="tx1"/>
              </a:solidFill>
              <a:latin typeface="Gotham Pro" panose="02000503040000020004" pitchFamily="50" charset="0"/>
              <a:ea typeface="Roboto" pitchFamily="2" charset="0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5" name="Google Shape;173;p26">
            <a:extLst>
              <a:ext uri="{FF2B5EF4-FFF2-40B4-BE49-F238E27FC236}">
                <a16:creationId xmlns:a16="http://schemas.microsoft.com/office/drawing/2014/main" id="{6E8148EA-9F73-4A49-B780-077E3B7D71A8}"/>
              </a:ext>
            </a:extLst>
          </p:cNvPr>
          <p:cNvSpPr txBox="1"/>
          <p:nvPr/>
        </p:nvSpPr>
        <p:spPr>
          <a:xfrm>
            <a:off x="6468027" y="1445766"/>
            <a:ext cx="98601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ru-RU" sz="900" dirty="0">
                <a:solidFill>
                  <a:schemeClr val="tx1"/>
                </a:solidFill>
                <a:latin typeface="Gotham Pro" panose="02000503040000020004" pitchFamily="50" charset="0"/>
                <a:ea typeface="Roboto" pitchFamily="2" charset="0"/>
                <a:cs typeface="Gotham Pro" panose="02000503040000020004" pitchFamily="50" charset="0"/>
                <a:sym typeface="Proxima Nova"/>
              </a:rPr>
              <a:t>Златоуст</a:t>
            </a:r>
            <a:endParaRPr sz="900" dirty="0">
              <a:solidFill>
                <a:schemeClr val="tx1"/>
              </a:solidFill>
              <a:latin typeface="Gotham Pro" panose="02000503040000020004" pitchFamily="50" charset="0"/>
              <a:ea typeface="Roboto" pitchFamily="2" charset="0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6" name="Google Shape;173;p26">
            <a:extLst>
              <a:ext uri="{FF2B5EF4-FFF2-40B4-BE49-F238E27FC236}">
                <a16:creationId xmlns:a16="http://schemas.microsoft.com/office/drawing/2014/main" id="{530446DC-2056-4048-837F-53B0D0ED5E12}"/>
              </a:ext>
            </a:extLst>
          </p:cNvPr>
          <p:cNvSpPr txBox="1"/>
          <p:nvPr/>
        </p:nvSpPr>
        <p:spPr>
          <a:xfrm>
            <a:off x="7748946" y="1300627"/>
            <a:ext cx="98601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ru-RU" sz="900" dirty="0">
                <a:solidFill>
                  <a:schemeClr val="tx1"/>
                </a:solidFill>
                <a:latin typeface="Gotham Pro" panose="02000503040000020004" pitchFamily="50" charset="0"/>
                <a:ea typeface="Roboto" pitchFamily="2" charset="0"/>
                <a:cs typeface="Gotham Pro" panose="02000503040000020004" pitchFamily="50" charset="0"/>
                <a:sym typeface="Proxima Nova"/>
              </a:rPr>
              <a:t>Челябинск</a:t>
            </a:r>
            <a:endParaRPr sz="900" dirty="0">
              <a:solidFill>
                <a:schemeClr val="tx1"/>
              </a:solidFill>
              <a:latin typeface="Gotham Pro" panose="02000503040000020004" pitchFamily="50" charset="0"/>
              <a:ea typeface="Roboto" pitchFamily="2" charset="0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7" name="Google Shape;173;p26">
            <a:extLst>
              <a:ext uri="{FF2B5EF4-FFF2-40B4-BE49-F238E27FC236}">
                <a16:creationId xmlns:a16="http://schemas.microsoft.com/office/drawing/2014/main" id="{3E52208C-0804-46A7-953F-A1FA79D89835}"/>
              </a:ext>
            </a:extLst>
          </p:cNvPr>
          <p:cNvSpPr txBox="1"/>
          <p:nvPr/>
        </p:nvSpPr>
        <p:spPr>
          <a:xfrm>
            <a:off x="7958309" y="1506137"/>
            <a:ext cx="98601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ru-RU" sz="900" dirty="0">
                <a:solidFill>
                  <a:schemeClr val="tx1"/>
                </a:solidFill>
                <a:latin typeface="Gotham Pro" panose="02000503040000020004" pitchFamily="50" charset="0"/>
                <a:ea typeface="Roboto" pitchFamily="2" charset="0"/>
                <a:cs typeface="Gotham Pro" panose="02000503040000020004" pitchFamily="50" charset="0"/>
                <a:sym typeface="Proxima Nova"/>
              </a:rPr>
              <a:t>Копейск</a:t>
            </a:r>
            <a:endParaRPr sz="900" dirty="0">
              <a:solidFill>
                <a:schemeClr val="tx1"/>
              </a:solidFill>
              <a:latin typeface="Gotham Pro" panose="02000503040000020004" pitchFamily="50" charset="0"/>
              <a:ea typeface="Roboto" pitchFamily="2" charset="0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8" name="Google Shape;173;p26">
            <a:extLst>
              <a:ext uri="{FF2B5EF4-FFF2-40B4-BE49-F238E27FC236}">
                <a16:creationId xmlns:a16="http://schemas.microsoft.com/office/drawing/2014/main" id="{E226088D-98AB-48D4-9646-331203438E63}"/>
              </a:ext>
            </a:extLst>
          </p:cNvPr>
          <p:cNvSpPr txBox="1"/>
          <p:nvPr/>
        </p:nvSpPr>
        <p:spPr>
          <a:xfrm>
            <a:off x="5996798" y="3817425"/>
            <a:ext cx="120080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ru-RU" sz="900" dirty="0">
                <a:solidFill>
                  <a:schemeClr val="tx1"/>
                </a:solidFill>
                <a:latin typeface="Gotham Pro" panose="02000503040000020004" pitchFamily="50" charset="0"/>
                <a:ea typeface="Roboto" pitchFamily="2" charset="0"/>
                <a:cs typeface="Gotham Pro" panose="02000503040000020004" pitchFamily="50" charset="0"/>
                <a:sym typeface="Proxima Nova"/>
              </a:rPr>
              <a:t>Магнитогорск</a:t>
            </a:r>
            <a:endParaRPr sz="900" dirty="0">
              <a:solidFill>
                <a:schemeClr val="tx1"/>
              </a:solidFill>
              <a:latin typeface="Gotham Pro" panose="02000503040000020004" pitchFamily="50" charset="0"/>
              <a:ea typeface="Roboto" pitchFamily="2" charset="0"/>
              <a:cs typeface="Gotham Pro" panose="02000503040000020004" pitchFamily="50" charset="0"/>
              <a:sym typeface="Proxima Nova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2ACD9A6-C7A9-4D0E-8872-DA493FB3F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677" y="1594067"/>
            <a:ext cx="212665" cy="30195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D3B122E-0E44-4D25-958D-EF4CA2F19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283" y="1545787"/>
            <a:ext cx="212665" cy="3019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05CCA0-6A6A-41EB-A0D0-6CF7D581F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531" y="439732"/>
            <a:ext cx="212665" cy="3019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93C3E4B-8D3A-4010-9FF0-BA2F18FD5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531" y="71242"/>
            <a:ext cx="212665" cy="30195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5FE8246-8226-4EFC-BE64-74C6448B4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108" y="1273399"/>
            <a:ext cx="212665" cy="30195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084C408-B2CA-4852-B4DD-F9902F1FA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193" y="1466034"/>
            <a:ext cx="212665" cy="30195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C1E9EFE-3A2C-41FE-B02A-9BB6688FC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5448" y="2855509"/>
            <a:ext cx="212665" cy="30195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E13DE8A-3004-4F20-B1AE-027AB0A7A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073" y="2320855"/>
            <a:ext cx="212665" cy="30195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F6AE43-94EF-4293-A48A-2DB63EFA3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563" y="2320855"/>
            <a:ext cx="212665" cy="30195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0D3042C-74E0-4327-B890-41D8791F67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381" y="3787589"/>
            <a:ext cx="212665" cy="30195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816CA53-C7CB-40A4-98B1-54CF6BB83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308" y="3066921"/>
            <a:ext cx="212665" cy="301951"/>
          </a:xfrm>
          <a:prstGeom prst="rect">
            <a:avLst/>
          </a:prstGeom>
        </p:spPr>
      </p:pic>
      <p:sp>
        <p:nvSpPr>
          <p:cNvPr id="30" name="Google Shape;173;p26">
            <a:extLst>
              <a:ext uri="{FF2B5EF4-FFF2-40B4-BE49-F238E27FC236}">
                <a16:creationId xmlns:a16="http://schemas.microsoft.com/office/drawing/2014/main" id="{CC2D342A-DE74-444E-8B6D-F71559AD0060}"/>
              </a:ext>
            </a:extLst>
          </p:cNvPr>
          <p:cNvSpPr txBox="1"/>
          <p:nvPr/>
        </p:nvSpPr>
        <p:spPr>
          <a:xfrm>
            <a:off x="7634205" y="2363789"/>
            <a:ext cx="120080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ru-RU" sz="900" dirty="0">
                <a:solidFill>
                  <a:schemeClr val="tx1"/>
                </a:solidFill>
                <a:latin typeface="Gotham Pro" panose="02000503040000020004" pitchFamily="50" charset="0"/>
                <a:ea typeface="Roboto" pitchFamily="2" charset="0"/>
                <a:cs typeface="Gotham Pro" panose="02000503040000020004" pitchFamily="50" charset="0"/>
                <a:sym typeface="Proxima Nova"/>
              </a:rPr>
              <a:t>Южноуральск</a:t>
            </a:r>
            <a:endParaRPr sz="900" dirty="0">
              <a:solidFill>
                <a:schemeClr val="tx1"/>
              </a:solidFill>
              <a:latin typeface="Gotham Pro" panose="02000503040000020004" pitchFamily="50" charset="0"/>
              <a:ea typeface="Roboto" pitchFamily="2" charset="0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31" name="Google Shape;173;p26">
            <a:extLst>
              <a:ext uri="{FF2B5EF4-FFF2-40B4-BE49-F238E27FC236}">
                <a16:creationId xmlns:a16="http://schemas.microsoft.com/office/drawing/2014/main" id="{B1141DC3-8DC0-416A-9217-EA12BAAD7B4E}"/>
              </a:ext>
            </a:extLst>
          </p:cNvPr>
          <p:cNvSpPr txBox="1"/>
          <p:nvPr/>
        </p:nvSpPr>
        <p:spPr>
          <a:xfrm>
            <a:off x="6234609" y="3103568"/>
            <a:ext cx="1200809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ru-RU" sz="900" dirty="0">
                <a:solidFill>
                  <a:schemeClr val="tx1"/>
                </a:solidFill>
                <a:latin typeface="Gotham Pro" panose="02000503040000020004" pitchFamily="50" charset="0"/>
                <a:ea typeface="Roboto" pitchFamily="2" charset="0"/>
                <a:cs typeface="Gotham Pro" panose="02000503040000020004" pitchFamily="50" charset="0"/>
                <a:sym typeface="Proxima Nova"/>
              </a:rPr>
              <a:t>Верхнеуральск</a:t>
            </a:r>
            <a:endParaRPr sz="900" dirty="0">
              <a:solidFill>
                <a:schemeClr val="tx1"/>
              </a:solidFill>
              <a:latin typeface="Gotham Pro" panose="02000503040000020004" pitchFamily="50" charset="0"/>
              <a:ea typeface="Roboto" pitchFamily="2" charset="0"/>
              <a:cs typeface="Gotham Pro" panose="02000503040000020004" pitchFamily="50" charset="0"/>
              <a:sym typeface="Proxima Nova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01DE0B4-4BFA-4E8E-B514-D926F9EFE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585" y="521546"/>
            <a:ext cx="212665" cy="301951"/>
          </a:xfrm>
          <a:prstGeom prst="rect">
            <a:avLst/>
          </a:prstGeom>
        </p:spPr>
      </p:pic>
      <p:sp>
        <p:nvSpPr>
          <p:cNvPr id="33" name="Google Shape;173;p26">
            <a:extLst>
              <a:ext uri="{FF2B5EF4-FFF2-40B4-BE49-F238E27FC236}">
                <a16:creationId xmlns:a16="http://schemas.microsoft.com/office/drawing/2014/main" id="{05BD98EF-80C3-447E-AB87-4AAF4D8C86E3}"/>
              </a:ext>
            </a:extLst>
          </p:cNvPr>
          <p:cNvSpPr txBox="1"/>
          <p:nvPr/>
        </p:nvSpPr>
        <p:spPr>
          <a:xfrm>
            <a:off x="6211594" y="556818"/>
            <a:ext cx="986013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ru-RU" sz="900" dirty="0">
                <a:solidFill>
                  <a:schemeClr val="tx1"/>
                </a:solidFill>
                <a:latin typeface="Gotham Pro" panose="02000503040000020004" pitchFamily="50" charset="0"/>
                <a:ea typeface="Roboto" pitchFamily="2" charset="0"/>
                <a:cs typeface="Gotham Pro" panose="02000503040000020004" pitchFamily="50" charset="0"/>
                <a:sym typeface="Proxima Nova"/>
              </a:rPr>
              <a:t>Кыштым</a:t>
            </a:r>
            <a:endParaRPr sz="900" dirty="0">
              <a:solidFill>
                <a:schemeClr val="tx1"/>
              </a:solidFill>
              <a:latin typeface="Gotham Pro" panose="02000503040000020004" pitchFamily="50" charset="0"/>
              <a:ea typeface="Roboto" pitchFamily="2" charset="0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457849" y="432325"/>
            <a:ext cx="3835429" cy="830997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  <a:ea typeface="Proxima Nova"/>
                <a:sym typeface="Proxima Nova"/>
              </a:rPr>
              <a:t>Широкая </a:t>
            </a:r>
            <a:r>
              <a:rPr lang="en" dirty="0">
                <a:solidFill>
                  <a:schemeClr val="bg1"/>
                </a:solidFill>
                <a:ea typeface="Proxima Nova"/>
                <a:sym typeface="Proxima Nova"/>
              </a:rPr>
              <a:t>партнерск</a:t>
            </a:r>
            <a:r>
              <a:rPr lang="ru-RU" dirty="0" err="1">
                <a:solidFill>
                  <a:schemeClr val="bg1"/>
                </a:solidFill>
                <a:ea typeface="Proxima Nova"/>
                <a:sym typeface="Proxima Nova"/>
              </a:rPr>
              <a:t>ая</a:t>
            </a:r>
            <a:r>
              <a:rPr lang="en" dirty="0">
                <a:solidFill>
                  <a:schemeClr val="bg1"/>
                </a:solidFill>
                <a:ea typeface="Proxima Nova"/>
                <a:sym typeface="Proxima Nova"/>
              </a:rPr>
              <a:t> сеть</a:t>
            </a:r>
            <a:endParaRPr dirty="0">
              <a:solidFill>
                <a:schemeClr val="bg1"/>
              </a:solidFill>
              <a:ea typeface="Proxima Nova"/>
              <a:sym typeface="Proxima Nova"/>
            </a:endParaRPr>
          </a:p>
        </p:txBody>
      </p:sp>
      <p:sp>
        <p:nvSpPr>
          <p:cNvPr id="171" name="Google Shape;171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5</a:t>
            </a:fld>
            <a:endParaRPr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69" name="Google Shape;169;p26"/>
          <p:cNvSpPr txBox="1">
            <a:spLocks noGrp="1"/>
          </p:cNvSpPr>
          <p:nvPr>
            <p:ph type="body" idx="4294967295"/>
          </p:nvPr>
        </p:nvSpPr>
        <p:spPr>
          <a:xfrm>
            <a:off x="462375" y="2507788"/>
            <a:ext cx="2531256" cy="307777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ts val="1400"/>
              <a:buNone/>
            </a:pPr>
            <a:r>
              <a:rPr lang="ru-RU" sz="1000" dirty="0">
                <a:solidFill>
                  <a:schemeClr val="bg1"/>
                </a:solidFill>
                <a:ea typeface="Proxima Nova"/>
                <a:sym typeface="Proxima Nova"/>
              </a:rPr>
              <a:t>Челябинская</a:t>
            </a:r>
            <a:br>
              <a:rPr lang="ru-RU" sz="1000" dirty="0">
                <a:solidFill>
                  <a:schemeClr val="bg1"/>
                </a:solidFill>
                <a:ea typeface="Proxima Nova"/>
                <a:sym typeface="Proxima Nova"/>
              </a:rPr>
            </a:br>
            <a:r>
              <a:rPr lang="ru-RU" sz="1000" dirty="0">
                <a:solidFill>
                  <a:schemeClr val="bg1"/>
                </a:solidFill>
                <a:ea typeface="Proxima Nova"/>
                <a:sym typeface="Proxima Nova"/>
              </a:rPr>
              <a:t>область</a:t>
            </a:r>
            <a:endParaRPr sz="1000" dirty="0">
              <a:solidFill>
                <a:schemeClr val="bg1"/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70" name="Google Shape;170;p26"/>
          <p:cNvSpPr txBox="1">
            <a:spLocks noGrp="1"/>
          </p:cNvSpPr>
          <p:nvPr>
            <p:ph type="subTitle" idx="4294967295"/>
          </p:nvPr>
        </p:nvSpPr>
        <p:spPr>
          <a:xfrm>
            <a:off x="462375" y="1881657"/>
            <a:ext cx="2357025" cy="40011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00" dirty="0">
                <a:solidFill>
                  <a:schemeClr val="bg1"/>
                </a:solidFill>
                <a:latin typeface="Gotham Pro Black" panose="02000903040000020004" pitchFamily="50" charset="0"/>
                <a:ea typeface="Proxima Nova"/>
                <a:cs typeface="Gotham Pro Black" panose="02000903040000020004" pitchFamily="50" charset="0"/>
                <a:sym typeface="Proxima Nova"/>
              </a:rPr>
              <a:t>ЗОНА ПОКРЫТИЯ УРАЛЬСКОГО РЕГИОНА</a:t>
            </a:r>
          </a:p>
        </p:txBody>
      </p:sp>
      <p:sp>
        <p:nvSpPr>
          <p:cNvPr id="34" name="Google Shape;169;p26">
            <a:extLst>
              <a:ext uri="{FF2B5EF4-FFF2-40B4-BE49-F238E27FC236}">
                <a16:creationId xmlns:a16="http://schemas.microsoft.com/office/drawing/2014/main" id="{61A6AE8E-095E-49E0-801B-360D51A52977}"/>
              </a:ext>
            </a:extLst>
          </p:cNvPr>
          <p:cNvSpPr txBox="1">
            <a:spLocks/>
          </p:cNvSpPr>
          <p:nvPr/>
        </p:nvSpPr>
        <p:spPr>
          <a:xfrm>
            <a:off x="1658798" y="2507788"/>
            <a:ext cx="9473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dk1"/>
              </a:buClr>
              <a:buSzPts val="1400"/>
              <a:buFont typeface="Arial"/>
              <a:buNone/>
            </a:pPr>
            <a:r>
              <a:rPr lang="ru-RU" sz="1000" dirty="0">
                <a:solidFill>
                  <a:schemeClr val="bg1"/>
                </a:solidFill>
                <a:ea typeface="Proxima Nova"/>
                <a:sym typeface="Proxima Nova"/>
              </a:rPr>
              <a:t>Свердловская область</a:t>
            </a:r>
          </a:p>
        </p:txBody>
      </p:sp>
      <p:sp>
        <p:nvSpPr>
          <p:cNvPr id="35" name="Google Shape;169;p26">
            <a:extLst>
              <a:ext uri="{FF2B5EF4-FFF2-40B4-BE49-F238E27FC236}">
                <a16:creationId xmlns:a16="http://schemas.microsoft.com/office/drawing/2014/main" id="{E52B5D04-A33D-4CA1-B385-26D5CA80FC46}"/>
              </a:ext>
            </a:extLst>
          </p:cNvPr>
          <p:cNvSpPr txBox="1">
            <a:spLocks/>
          </p:cNvSpPr>
          <p:nvPr/>
        </p:nvSpPr>
        <p:spPr>
          <a:xfrm>
            <a:off x="2977658" y="2507788"/>
            <a:ext cx="118846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dk1"/>
              </a:buClr>
              <a:buSzPts val="1400"/>
              <a:buFont typeface="Arial"/>
              <a:buNone/>
            </a:pPr>
            <a:r>
              <a:rPr lang="ru-RU" sz="1000" dirty="0">
                <a:solidFill>
                  <a:schemeClr val="bg1"/>
                </a:solidFill>
                <a:ea typeface="Proxima Nova"/>
                <a:sym typeface="Proxima Nova"/>
              </a:rPr>
              <a:t>Пермский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ts val="1400"/>
              <a:buFont typeface="Arial"/>
              <a:buNone/>
            </a:pPr>
            <a:r>
              <a:rPr lang="ru-RU" sz="1000" dirty="0">
                <a:solidFill>
                  <a:schemeClr val="bg1"/>
                </a:solidFill>
                <a:ea typeface="Proxima Nova"/>
                <a:sym typeface="Proxima Nova"/>
              </a:rPr>
              <a:t>край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3212DB-AAA1-4E49-B979-9522A4750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67" y="3087555"/>
            <a:ext cx="620918" cy="6652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DFC2DA-9481-43A5-AA44-9B68BDF256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71" y="3025090"/>
            <a:ext cx="864850" cy="9831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996F1A-369F-4D8C-982E-8B709B2EFC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460" y="3041586"/>
            <a:ext cx="946160" cy="90920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67AF8CB-AD17-4E9E-88A3-05DC6798D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4250" y="4479133"/>
            <a:ext cx="380350" cy="3819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DCC9F946-2FC2-4569-A1B9-E88F39908C2A}"/>
              </a:ext>
            </a:extLst>
          </p:cNvPr>
          <p:cNvSpPr/>
          <p:nvPr/>
        </p:nvSpPr>
        <p:spPr>
          <a:xfrm>
            <a:off x="6025385" y="-353985"/>
            <a:ext cx="3220215" cy="5533312"/>
          </a:xfrm>
          <a:custGeom>
            <a:avLst/>
            <a:gdLst>
              <a:gd name="connsiteX0" fmla="*/ 3220215 w 3220215"/>
              <a:gd name="connsiteY0" fmla="*/ 0 h 5533312"/>
              <a:gd name="connsiteX1" fmla="*/ 3220215 w 3220215"/>
              <a:gd name="connsiteY1" fmla="*/ 5533312 h 5533312"/>
              <a:gd name="connsiteX2" fmla="*/ 975282 w 3220215"/>
              <a:gd name="connsiteY2" fmla="*/ 5533312 h 5533312"/>
              <a:gd name="connsiteX3" fmla="*/ 890983 w 3220215"/>
              <a:gd name="connsiteY3" fmla="*/ 5452701 h 5533312"/>
              <a:gd name="connsiteX4" fmla="*/ 0 w 3220215"/>
              <a:gd name="connsiteY4" fmla="*/ 3226497 h 5533312"/>
              <a:gd name="connsiteX5" fmla="*/ 3060617 w 3220215"/>
              <a:gd name="connsiteY5" fmla="*/ 4036 h 553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0215" h="5533312">
                <a:moveTo>
                  <a:pt x="3220215" y="0"/>
                </a:moveTo>
                <a:lnTo>
                  <a:pt x="3220215" y="5533312"/>
                </a:lnTo>
                <a:lnTo>
                  <a:pt x="975282" y="5533312"/>
                </a:lnTo>
                <a:lnTo>
                  <a:pt x="890983" y="5452701"/>
                </a:lnTo>
                <a:cubicBezTo>
                  <a:pt x="338937" y="4873681"/>
                  <a:pt x="0" y="4089671"/>
                  <a:pt x="0" y="3226497"/>
                </a:cubicBezTo>
                <a:cubicBezTo>
                  <a:pt x="0" y="1500151"/>
                  <a:pt x="1355747" y="90456"/>
                  <a:pt x="3060617" y="4036"/>
                </a:cubicBezTo>
                <a:close/>
              </a:path>
            </a:pathLst>
          </a:custGeom>
          <a:noFill/>
          <a:ln w="38100">
            <a:gradFill>
              <a:gsLst>
                <a:gs pos="49000">
                  <a:srgbClr val="ED3D35"/>
                </a:gs>
                <a:gs pos="27000">
                  <a:srgbClr val="E95C23"/>
                </a:gs>
                <a:gs pos="79000">
                  <a:srgbClr val="D2012D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7B90AA3D-3FB3-4812-B144-DE5AE12E6748}"/>
              </a:ext>
            </a:extLst>
          </p:cNvPr>
          <p:cNvSpPr/>
          <p:nvPr/>
        </p:nvSpPr>
        <p:spPr>
          <a:xfrm>
            <a:off x="6025385" y="134431"/>
            <a:ext cx="3220215" cy="5044897"/>
          </a:xfrm>
          <a:custGeom>
            <a:avLst/>
            <a:gdLst>
              <a:gd name="connsiteX0" fmla="*/ 2738082 w 3220215"/>
              <a:gd name="connsiteY0" fmla="*/ 0 h 5044897"/>
              <a:gd name="connsiteX1" fmla="*/ 3018035 w 3220215"/>
              <a:gd name="connsiteY1" fmla="*/ 14137 h 5044897"/>
              <a:gd name="connsiteX2" fmla="*/ 3220215 w 3220215"/>
              <a:gd name="connsiteY2" fmla="*/ 44993 h 5044897"/>
              <a:gd name="connsiteX3" fmla="*/ 3220215 w 3220215"/>
              <a:gd name="connsiteY3" fmla="*/ 5044897 h 5044897"/>
              <a:gd name="connsiteX4" fmla="*/ 1267036 w 3220215"/>
              <a:gd name="connsiteY4" fmla="*/ 5044897 h 5044897"/>
              <a:gd name="connsiteX5" fmla="*/ 1207195 w 3220215"/>
              <a:gd name="connsiteY5" fmla="*/ 5008543 h 5044897"/>
              <a:gd name="connsiteX6" fmla="*/ 0 w 3220215"/>
              <a:gd name="connsiteY6" fmla="*/ 2738082 h 5044897"/>
              <a:gd name="connsiteX7" fmla="*/ 2738082 w 3220215"/>
              <a:gd name="connsiteY7" fmla="*/ 0 h 5044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0215" h="5044897">
                <a:moveTo>
                  <a:pt x="2738082" y="0"/>
                </a:moveTo>
                <a:cubicBezTo>
                  <a:pt x="2832595" y="0"/>
                  <a:pt x="2925989" y="4789"/>
                  <a:pt x="3018035" y="14137"/>
                </a:cubicBezTo>
                <a:lnTo>
                  <a:pt x="3220215" y="44993"/>
                </a:lnTo>
                <a:lnTo>
                  <a:pt x="3220215" y="5044897"/>
                </a:lnTo>
                <a:lnTo>
                  <a:pt x="1267036" y="5044897"/>
                </a:lnTo>
                <a:lnTo>
                  <a:pt x="1207195" y="5008543"/>
                </a:lnTo>
                <a:cubicBezTo>
                  <a:pt x="478860" y="4516490"/>
                  <a:pt x="0" y="3683208"/>
                  <a:pt x="0" y="2738082"/>
                </a:cubicBezTo>
                <a:cubicBezTo>
                  <a:pt x="0" y="1225881"/>
                  <a:pt x="1225881" y="0"/>
                  <a:pt x="2738082" y="0"/>
                </a:cubicBezTo>
                <a:close/>
              </a:path>
            </a:pathLst>
          </a:custGeom>
          <a:gradFill>
            <a:gsLst>
              <a:gs pos="3378">
                <a:srgbClr val="E95C23"/>
              </a:gs>
              <a:gs pos="28000">
                <a:srgbClr val="EF4236"/>
              </a:gs>
              <a:gs pos="100000">
                <a:srgbClr val="D2002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2693615-9947-466C-9E54-619F58D1E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50" y="432325"/>
            <a:ext cx="5567535" cy="1246495"/>
          </a:xfrm>
        </p:spPr>
        <p:txBody>
          <a:bodyPr/>
          <a:lstStyle/>
          <a:p>
            <a:r>
              <a:rPr lang="ru-RU" dirty="0" err="1">
                <a:solidFill>
                  <a:srgbClr val="EE4534"/>
                </a:solidFill>
                <a:ea typeface="Proxima Nova"/>
                <a:sym typeface="Proxima Nova"/>
              </a:rPr>
              <a:t>Service</a:t>
            </a:r>
            <a:r>
              <a:rPr lang="ru-RU" dirty="0">
                <a:solidFill>
                  <a:srgbClr val="EE4534"/>
                </a:solidFill>
                <a:ea typeface="Proxima Nova"/>
                <a:sym typeface="Proxima Nova"/>
              </a:rPr>
              <a:t> </a:t>
            </a:r>
            <a:r>
              <a:rPr lang="ru-RU" dirty="0" err="1">
                <a:solidFill>
                  <a:srgbClr val="EE4534"/>
                </a:solidFill>
                <a:ea typeface="Proxima Nova"/>
                <a:sym typeface="Proxima Nova"/>
              </a:rPr>
              <a:t>Desk</a:t>
            </a:r>
            <a:r>
              <a:rPr lang="ru-RU" dirty="0">
                <a:solidFill>
                  <a:srgbClr val="EE4534"/>
                </a:solidFill>
                <a:ea typeface="Proxima Nova"/>
                <a:sym typeface="Proxima Nova"/>
              </a:rPr>
              <a:t> </a:t>
            </a:r>
            <a:r>
              <a:rPr lang="ru-RU" dirty="0">
                <a:ea typeface="Proxima Nova"/>
                <a:sym typeface="Proxima Nova"/>
              </a:rPr>
              <a:t>— инструмент для взаимодействия между заказчиком и исполнителем</a:t>
            </a:r>
            <a:endParaRPr lang="ru-RU" dirty="0"/>
          </a:p>
        </p:txBody>
      </p:sp>
      <p:sp>
        <p:nvSpPr>
          <p:cNvPr id="10" name="Google Shape;69;p17">
            <a:extLst>
              <a:ext uri="{FF2B5EF4-FFF2-40B4-BE49-F238E27FC236}">
                <a16:creationId xmlns:a16="http://schemas.microsoft.com/office/drawing/2014/main" id="{E90A0611-FA13-4E39-A664-D25743CF7F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6</a:t>
            </a:fld>
            <a:endParaRPr sz="1000" dirty="0">
              <a:solidFill>
                <a:schemeClr val="bg1"/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C6A539-7009-4C7F-B942-8A7BC413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416" y="1090999"/>
            <a:ext cx="5567535" cy="4438438"/>
          </a:xfrm>
          <a:prstGeom prst="rect">
            <a:avLst/>
          </a:prstGeom>
        </p:spPr>
      </p:pic>
      <p:sp>
        <p:nvSpPr>
          <p:cNvPr id="23" name="Дуга 22">
            <a:extLst>
              <a:ext uri="{FF2B5EF4-FFF2-40B4-BE49-F238E27FC236}">
                <a16:creationId xmlns:a16="http://schemas.microsoft.com/office/drawing/2014/main" id="{B73549EF-E308-415F-A2E7-E4C61D4C212D}"/>
              </a:ext>
            </a:extLst>
          </p:cNvPr>
          <p:cNvSpPr/>
          <p:nvPr/>
        </p:nvSpPr>
        <p:spPr>
          <a:xfrm flipH="1">
            <a:off x="457850" y="2371335"/>
            <a:ext cx="579088" cy="579088"/>
          </a:xfrm>
          <a:prstGeom prst="arc">
            <a:avLst>
              <a:gd name="adj1" fmla="val 16163371"/>
              <a:gd name="adj2" fmla="val 5445571"/>
            </a:avLst>
          </a:prstGeom>
          <a:ln w="28575">
            <a:solidFill>
              <a:srgbClr val="EF4236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Google Shape;102;p20">
            <a:extLst>
              <a:ext uri="{FF2B5EF4-FFF2-40B4-BE49-F238E27FC236}">
                <a16:creationId xmlns:a16="http://schemas.microsoft.com/office/drawing/2014/main" id="{118838AB-5FFE-42CE-A199-F31CDD6BDCCE}"/>
              </a:ext>
            </a:extLst>
          </p:cNvPr>
          <p:cNvSpPr txBox="1"/>
          <p:nvPr/>
        </p:nvSpPr>
        <p:spPr>
          <a:xfrm>
            <a:off x="879794" y="2152828"/>
            <a:ext cx="27162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" sz="12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Cоздавать </a:t>
            </a: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инциденты</a:t>
            </a:r>
            <a:b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на устранение неисправностей</a:t>
            </a:r>
            <a:endParaRPr sz="1200" dirty="0">
              <a:solidFill>
                <a:schemeClr val="dk1"/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27" name="Google Shape;102;p20">
            <a:extLst>
              <a:ext uri="{FF2B5EF4-FFF2-40B4-BE49-F238E27FC236}">
                <a16:creationId xmlns:a16="http://schemas.microsoft.com/office/drawing/2014/main" id="{EA8D62BF-F781-410F-AA93-EDC4FDEF4366}"/>
              </a:ext>
            </a:extLst>
          </p:cNvPr>
          <p:cNvSpPr txBox="1"/>
          <p:nvPr/>
        </p:nvSpPr>
        <p:spPr>
          <a:xfrm>
            <a:off x="879794" y="2799598"/>
            <a:ext cx="27162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</a:t>
            </a: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апросы</a:t>
            </a:r>
            <a: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 </a:t>
            </a: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на поставку</a:t>
            </a:r>
            <a:b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расходных материалов</a:t>
            </a:r>
          </a:p>
        </p:txBody>
      </p:sp>
      <p:sp>
        <p:nvSpPr>
          <p:cNvPr id="28" name="Google Shape;102;p20">
            <a:extLst>
              <a:ext uri="{FF2B5EF4-FFF2-40B4-BE49-F238E27FC236}">
                <a16:creationId xmlns:a16="http://schemas.microsoft.com/office/drawing/2014/main" id="{AABEF65C-C259-4ADD-9098-69AFC08FA61B}"/>
              </a:ext>
            </a:extLst>
          </p:cNvPr>
          <p:cNvSpPr txBox="1"/>
          <p:nvPr/>
        </p:nvSpPr>
        <p:spPr>
          <a:xfrm>
            <a:off x="879794" y="3446368"/>
            <a:ext cx="27162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Управлять подрядными организациями</a:t>
            </a:r>
          </a:p>
        </p:txBody>
      </p:sp>
      <p:sp>
        <p:nvSpPr>
          <p:cNvPr id="29" name="Google Shape;102;p20">
            <a:extLst>
              <a:ext uri="{FF2B5EF4-FFF2-40B4-BE49-F238E27FC236}">
                <a16:creationId xmlns:a16="http://schemas.microsoft.com/office/drawing/2014/main" id="{8904F6F5-A2D4-4909-B7FC-C8F8AD0F39FC}"/>
              </a:ext>
            </a:extLst>
          </p:cNvPr>
          <p:cNvSpPr txBox="1"/>
          <p:nvPr/>
        </p:nvSpPr>
        <p:spPr>
          <a:xfrm>
            <a:off x="879794" y="4093138"/>
            <a:ext cx="27162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К</a:t>
            </a: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онтролировать </a:t>
            </a:r>
            <a: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выполнение параметров </a:t>
            </a:r>
            <a:r>
              <a:rPr lang="en-US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SLA</a:t>
            </a:r>
            <a:endParaRPr sz="1200" dirty="0">
              <a:solidFill>
                <a:schemeClr val="dk1"/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30" name="Дуга 29">
            <a:extLst>
              <a:ext uri="{FF2B5EF4-FFF2-40B4-BE49-F238E27FC236}">
                <a16:creationId xmlns:a16="http://schemas.microsoft.com/office/drawing/2014/main" id="{93FFCAD4-CD04-429A-A7AC-8767AAB6B6CA}"/>
              </a:ext>
            </a:extLst>
          </p:cNvPr>
          <p:cNvSpPr/>
          <p:nvPr/>
        </p:nvSpPr>
        <p:spPr>
          <a:xfrm flipH="1">
            <a:off x="457850" y="3638160"/>
            <a:ext cx="579088" cy="579088"/>
          </a:xfrm>
          <a:prstGeom prst="arc">
            <a:avLst>
              <a:gd name="adj1" fmla="val 16163371"/>
              <a:gd name="adj2" fmla="val 5445571"/>
            </a:avLst>
          </a:prstGeom>
          <a:ln w="28575">
            <a:solidFill>
              <a:srgbClr val="EF4236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Дуга 30">
            <a:extLst>
              <a:ext uri="{FF2B5EF4-FFF2-40B4-BE49-F238E27FC236}">
                <a16:creationId xmlns:a16="http://schemas.microsoft.com/office/drawing/2014/main" id="{E8591437-E68A-4843-A9E4-938F886F0412}"/>
              </a:ext>
            </a:extLst>
          </p:cNvPr>
          <p:cNvSpPr/>
          <p:nvPr/>
        </p:nvSpPr>
        <p:spPr>
          <a:xfrm>
            <a:off x="3349416" y="2961759"/>
            <a:ext cx="579088" cy="579088"/>
          </a:xfrm>
          <a:prstGeom prst="arc">
            <a:avLst>
              <a:gd name="adj1" fmla="val 16163371"/>
              <a:gd name="adj2" fmla="val 5445571"/>
            </a:avLst>
          </a:prstGeom>
          <a:ln w="28575">
            <a:solidFill>
              <a:srgbClr val="EF4236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29AA1E-8FB5-49AE-975C-51490CC13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250" y="4479133"/>
            <a:ext cx="380350" cy="3819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01EC59D5-3566-4DE5-91A8-356BF8D6C872}"/>
              </a:ext>
            </a:extLst>
          </p:cNvPr>
          <p:cNvSpPr/>
          <p:nvPr/>
        </p:nvSpPr>
        <p:spPr>
          <a:xfrm>
            <a:off x="3082904" y="3453750"/>
            <a:ext cx="6719085" cy="1689750"/>
          </a:xfrm>
          <a:custGeom>
            <a:avLst/>
            <a:gdLst>
              <a:gd name="connsiteX0" fmla="*/ 606133 w 6719085"/>
              <a:gd name="connsiteY0" fmla="*/ 0 h 1689750"/>
              <a:gd name="connsiteX1" fmla="*/ 6112952 w 6719085"/>
              <a:gd name="connsiteY1" fmla="*/ 0 h 1689750"/>
              <a:gd name="connsiteX2" fmla="*/ 6719085 w 6719085"/>
              <a:gd name="connsiteY2" fmla="*/ 606133 h 1689750"/>
              <a:gd name="connsiteX3" fmla="*/ 6719085 w 6719085"/>
              <a:gd name="connsiteY3" fmla="*/ 1689750 h 1689750"/>
              <a:gd name="connsiteX4" fmla="*/ 0 w 6719085"/>
              <a:gd name="connsiteY4" fmla="*/ 1689750 h 1689750"/>
              <a:gd name="connsiteX5" fmla="*/ 0 w 6719085"/>
              <a:gd name="connsiteY5" fmla="*/ 606133 h 1689750"/>
              <a:gd name="connsiteX6" fmla="*/ 606133 w 6719085"/>
              <a:gd name="connsiteY6" fmla="*/ 0 h 168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19085" h="1689750">
                <a:moveTo>
                  <a:pt x="606133" y="0"/>
                </a:moveTo>
                <a:lnTo>
                  <a:pt x="6112952" y="0"/>
                </a:lnTo>
                <a:cubicBezTo>
                  <a:pt x="6447710" y="0"/>
                  <a:pt x="6719085" y="271375"/>
                  <a:pt x="6719085" y="606133"/>
                </a:cubicBezTo>
                <a:lnTo>
                  <a:pt x="6719085" y="1689750"/>
                </a:lnTo>
                <a:lnTo>
                  <a:pt x="0" y="1689750"/>
                </a:lnTo>
                <a:lnTo>
                  <a:pt x="0" y="606133"/>
                </a:lnTo>
                <a:cubicBezTo>
                  <a:pt x="0" y="271375"/>
                  <a:pt x="271375" y="0"/>
                  <a:pt x="606133" y="0"/>
                </a:cubicBezTo>
                <a:close/>
              </a:path>
            </a:pathLst>
          </a:custGeom>
          <a:gradFill>
            <a:gsLst>
              <a:gs pos="3378">
                <a:srgbClr val="E95C23"/>
              </a:gs>
              <a:gs pos="28000">
                <a:srgbClr val="EF4236"/>
              </a:gs>
              <a:gs pos="100000">
                <a:srgbClr val="D2002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5" name="Заголовок 24">
            <a:extLst>
              <a:ext uri="{FF2B5EF4-FFF2-40B4-BE49-F238E27FC236}">
                <a16:creationId xmlns:a16="http://schemas.microsoft.com/office/drawing/2014/main" id="{B21D90BE-615E-40EF-8D3E-617048424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Преимущества </a:t>
            </a:r>
            <a:r>
              <a:rPr lang="en-US" dirty="0">
                <a:solidFill>
                  <a:srgbClr val="EF4236"/>
                </a:solidFill>
              </a:rPr>
              <a:t>ServiceDesk</a:t>
            </a:r>
            <a:endParaRPr lang="ru-RU" dirty="0">
              <a:solidFill>
                <a:srgbClr val="EF4236"/>
              </a:solidFill>
            </a:endParaRPr>
          </a:p>
        </p:txBody>
      </p:sp>
      <p:sp>
        <p:nvSpPr>
          <p:cNvPr id="110" name="Google Shape;110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  <a:ea typeface="Proxima Nova"/>
                <a:cs typeface="Gotham Pro" panose="02000503040000020004" pitchFamily="50" charset="0"/>
                <a:sym typeface="Proxima Nova"/>
              </a:rPr>
              <a:t>7</a:t>
            </a:fld>
            <a:endParaRPr dirty="0">
              <a:solidFill>
                <a:schemeClr val="bg1"/>
              </a:solidFill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63CDF6-192F-454D-9278-48F89220B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50" y="1126325"/>
            <a:ext cx="617718" cy="430888"/>
          </a:xfrm>
          <a:prstGeom prst="rect">
            <a:avLst/>
          </a:prstGeom>
        </p:spPr>
      </p:pic>
      <p:sp>
        <p:nvSpPr>
          <p:cNvPr id="16" name="Google Shape;108;p21">
            <a:extLst>
              <a:ext uri="{FF2B5EF4-FFF2-40B4-BE49-F238E27FC236}">
                <a16:creationId xmlns:a16="http://schemas.microsoft.com/office/drawing/2014/main" id="{785D7FD3-B06E-4FA0-A930-5F6719ACD52F}"/>
              </a:ext>
            </a:extLst>
          </p:cNvPr>
          <p:cNvSpPr txBox="1">
            <a:spLocks/>
          </p:cNvSpPr>
          <p:nvPr/>
        </p:nvSpPr>
        <p:spPr>
          <a:xfrm>
            <a:off x="3504059" y="1602806"/>
            <a:ext cx="2355551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FFFFFF"/>
              </a:buClr>
              <a:buNone/>
            </a:pPr>
            <a: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Контроль выполнения параметров SLA при работе по инцидентам</a:t>
            </a:r>
            <a:b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в автоматическом режиме</a:t>
            </a:r>
            <a:b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с уведомлениями</a:t>
            </a:r>
          </a:p>
        </p:txBody>
      </p:sp>
      <p:sp>
        <p:nvSpPr>
          <p:cNvPr id="17" name="Google Shape;108;p21">
            <a:extLst>
              <a:ext uri="{FF2B5EF4-FFF2-40B4-BE49-F238E27FC236}">
                <a16:creationId xmlns:a16="http://schemas.microsoft.com/office/drawing/2014/main" id="{E1981ACE-FF34-433B-B742-9669855744DB}"/>
              </a:ext>
            </a:extLst>
          </p:cNvPr>
          <p:cNvSpPr txBox="1">
            <a:spLocks/>
          </p:cNvSpPr>
          <p:nvPr/>
        </p:nvSpPr>
        <p:spPr>
          <a:xfrm>
            <a:off x="6513959" y="1602806"/>
            <a:ext cx="21418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FFFFFF"/>
              </a:buClr>
              <a:buNone/>
            </a:pPr>
            <a: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Формирование отчётов</a:t>
            </a:r>
            <a:b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по инцидентам и их статусам</a:t>
            </a:r>
            <a:b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в заданный период времени</a:t>
            </a:r>
          </a:p>
        </p:txBody>
      </p:sp>
      <p:sp>
        <p:nvSpPr>
          <p:cNvPr id="18" name="Google Shape;108;p21">
            <a:extLst>
              <a:ext uri="{FF2B5EF4-FFF2-40B4-BE49-F238E27FC236}">
                <a16:creationId xmlns:a16="http://schemas.microsoft.com/office/drawing/2014/main" id="{FC9F33C6-D726-40AC-878C-D36DB2B33067}"/>
              </a:ext>
            </a:extLst>
          </p:cNvPr>
          <p:cNvSpPr txBox="1">
            <a:spLocks/>
          </p:cNvSpPr>
          <p:nvPr/>
        </p:nvSpPr>
        <p:spPr>
          <a:xfrm>
            <a:off x="498290" y="2792565"/>
            <a:ext cx="21418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FFFFFF"/>
              </a:buClr>
              <a:buNone/>
            </a:pPr>
            <a: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Занесение инцидентов</a:t>
            </a:r>
            <a:b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в формате 24/7</a:t>
            </a:r>
          </a:p>
        </p:txBody>
      </p:sp>
      <p:sp>
        <p:nvSpPr>
          <p:cNvPr id="19" name="Google Shape;108;p21">
            <a:extLst>
              <a:ext uri="{FF2B5EF4-FFF2-40B4-BE49-F238E27FC236}">
                <a16:creationId xmlns:a16="http://schemas.microsoft.com/office/drawing/2014/main" id="{288FF326-AB64-472F-A55C-A81078D5A9B6}"/>
              </a:ext>
            </a:extLst>
          </p:cNvPr>
          <p:cNvSpPr txBox="1">
            <a:spLocks/>
          </p:cNvSpPr>
          <p:nvPr/>
        </p:nvSpPr>
        <p:spPr>
          <a:xfrm>
            <a:off x="3504059" y="2792565"/>
            <a:ext cx="235555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FFFFFF"/>
              </a:buClr>
              <a:buNone/>
            </a:pPr>
            <a: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Оперативная обработка инцидента или запроса </a:t>
            </a:r>
          </a:p>
        </p:txBody>
      </p:sp>
      <p:sp>
        <p:nvSpPr>
          <p:cNvPr id="20" name="Google Shape;108;p21">
            <a:extLst>
              <a:ext uri="{FF2B5EF4-FFF2-40B4-BE49-F238E27FC236}">
                <a16:creationId xmlns:a16="http://schemas.microsoft.com/office/drawing/2014/main" id="{C85DD368-5920-4E0A-8E86-D57CB5B904C3}"/>
              </a:ext>
            </a:extLst>
          </p:cNvPr>
          <p:cNvSpPr txBox="1">
            <a:spLocks/>
          </p:cNvSpPr>
          <p:nvPr/>
        </p:nvSpPr>
        <p:spPr>
          <a:xfrm>
            <a:off x="6513959" y="2792565"/>
            <a:ext cx="21418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FFFFFF"/>
              </a:buClr>
              <a:buNone/>
            </a:pPr>
            <a: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Исключена вероятность искажения информации</a:t>
            </a:r>
            <a:b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при оформлении инцидентов</a:t>
            </a:r>
          </a:p>
        </p:txBody>
      </p:sp>
      <p:sp>
        <p:nvSpPr>
          <p:cNvPr id="21" name="Google Shape;108;p21">
            <a:extLst>
              <a:ext uri="{FF2B5EF4-FFF2-40B4-BE49-F238E27FC236}">
                <a16:creationId xmlns:a16="http://schemas.microsoft.com/office/drawing/2014/main" id="{3608FA74-FAC3-4F26-814B-27D570FC6DEA}"/>
              </a:ext>
            </a:extLst>
          </p:cNvPr>
          <p:cNvSpPr txBox="1">
            <a:spLocks/>
          </p:cNvSpPr>
          <p:nvPr/>
        </p:nvSpPr>
        <p:spPr>
          <a:xfrm>
            <a:off x="498290" y="3707831"/>
            <a:ext cx="258461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FFFFFF"/>
              </a:buClr>
              <a:buNone/>
            </a:pPr>
            <a: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Возможность подгружать документы (технические заключения, акты выполненных работ) к инциденту,</a:t>
            </a:r>
            <a:b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а также удобный и оперативный</a:t>
            </a:r>
            <a:b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доступ к ним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9F4B92-7331-4AF5-8A07-D0871E3B4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059" y="1138962"/>
            <a:ext cx="411481" cy="3916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CD5D4D-D5BC-4EB7-91C3-B30A72990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959" y="1191864"/>
            <a:ext cx="411481" cy="3683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EEF5C8-26A0-4EB8-90CF-AD5452F39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290" y="2382158"/>
            <a:ext cx="383228" cy="3551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BFA848-0B90-44B8-A2F4-795677FAB1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4059" y="2337011"/>
            <a:ext cx="373381" cy="4053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C59187-2675-4724-9A17-3014B3F83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3959" y="2334533"/>
            <a:ext cx="301752" cy="3779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EFC8A0C-E71F-44E2-B233-1624ABBADD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290" y="3285587"/>
            <a:ext cx="328774" cy="365841"/>
          </a:xfrm>
          <a:prstGeom prst="rect">
            <a:avLst/>
          </a:prstGeom>
        </p:spPr>
      </p:pic>
      <p:sp>
        <p:nvSpPr>
          <p:cNvPr id="34" name="Google Shape;108;p21">
            <a:extLst>
              <a:ext uri="{FF2B5EF4-FFF2-40B4-BE49-F238E27FC236}">
                <a16:creationId xmlns:a16="http://schemas.microsoft.com/office/drawing/2014/main" id="{5C986F9D-7E23-4A16-816E-2E9E2EFC8352}"/>
              </a:ext>
            </a:extLst>
          </p:cNvPr>
          <p:cNvSpPr txBox="1">
            <a:spLocks/>
          </p:cNvSpPr>
          <p:nvPr/>
        </p:nvSpPr>
        <p:spPr>
          <a:xfrm>
            <a:off x="498290" y="1598282"/>
            <a:ext cx="2141825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FFFFFF"/>
              </a:buClr>
              <a:buNone/>
            </a:pPr>
            <a: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Возможность гибкой настройки параметров SLA для аппарата, для группы аппаратов,</a:t>
            </a:r>
            <a:b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ru-RU" sz="10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для площадки</a:t>
            </a:r>
          </a:p>
        </p:txBody>
      </p:sp>
      <p:sp>
        <p:nvSpPr>
          <p:cNvPr id="24" name="Google Shape;140;p22">
            <a:extLst>
              <a:ext uri="{FF2B5EF4-FFF2-40B4-BE49-F238E27FC236}">
                <a16:creationId xmlns:a16="http://schemas.microsoft.com/office/drawing/2014/main" id="{9AF0195E-82D3-4DC5-AA1B-B102AE287141}"/>
              </a:ext>
            </a:extLst>
          </p:cNvPr>
          <p:cNvSpPr txBox="1"/>
          <p:nvPr/>
        </p:nvSpPr>
        <p:spPr>
          <a:xfrm>
            <a:off x="4413785" y="3865707"/>
            <a:ext cx="3721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" sz="12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Работа Исполнителя находится</a:t>
            </a:r>
            <a:br>
              <a:rPr lang="ru-RU" sz="12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en" sz="12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под полным контролем Заказчика</a:t>
            </a:r>
            <a:endParaRPr sz="1200" dirty="0">
              <a:solidFill>
                <a:schemeClr val="bg1"/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0831C4-2EC2-4236-AC70-6BC6A57ED6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4058" y="3865707"/>
            <a:ext cx="373381" cy="37338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12A254F-F6B3-493A-A6DA-1E38550964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44250" y="4479133"/>
            <a:ext cx="380350" cy="38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8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6DFD2CD-695B-4CB6-8BF9-654C29D48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34125" y="0"/>
            <a:ext cx="7716254" cy="5143500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6A1249D-77FC-4EF9-A688-BBC793D19395}"/>
              </a:ext>
            </a:extLst>
          </p:cNvPr>
          <p:cNvSpPr/>
          <p:nvPr/>
        </p:nvSpPr>
        <p:spPr>
          <a:xfrm>
            <a:off x="2234125" y="0"/>
            <a:ext cx="1624004" cy="5143500"/>
          </a:xfrm>
          <a:prstGeom prst="rect">
            <a:avLst/>
          </a:prstGeom>
          <a:gradFill>
            <a:gsLst>
              <a:gs pos="3378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4C9E4364-C8CE-4310-A043-0AAFA26FB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50" y="432325"/>
            <a:ext cx="8159200" cy="830997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ea typeface="Proxima Nova"/>
                <a:sym typeface="Proxima Nova"/>
              </a:rPr>
              <a:t>Простые способы</a:t>
            </a:r>
            <a:br>
              <a:rPr lang="ru-RU" dirty="0">
                <a:solidFill>
                  <a:schemeClr val="tx1"/>
                </a:solidFill>
                <a:ea typeface="Proxima Nova"/>
                <a:sym typeface="Proxima Nova"/>
              </a:rPr>
            </a:br>
            <a:r>
              <a:rPr lang="ru-RU" dirty="0">
                <a:solidFill>
                  <a:schemeClr val="tx1"/>
                </a:solidFill>
                <a:ea typeface="Proxima Nova"/>
                <a:sym typeface="Proxima Nova"/>
              </a:rPr>
              <a:t>занесения инцидентов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Google Shape;69;p17">
            <a:extLst>
              <a:ext uri="{FF2B5EF4-FFF2-40B4-BE49-F238E27FC236}">
                <a16:creationId xmlns:a16="http://schemas.microsoft.com/office/drawing/2014/main" id="{21B45115-34DB-482F-A6C6-A68CEC323A4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>
                    <a:lumMod val="50000"/>
                  </a:schemeClr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8</a:t>
            </a:fld>
            <a:endParaRPr dirty="0">
              <a:solidFill>
                <a:schemeClr val="bg1">
                  <a:lumMod val="50000"/>
                </a:schemeClr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26" name="Google Shape;149;p23">
            <a:extLst>
              <a:ext uri="{FF2B5EF4-FFF2-40B4-BE49-F238E27FC236}">
                <a16:creationId xmlns:a16="http://schemas.microsoft.com/office/drawing/2014/main" id="{FDC31AA1-BC4F-4034-8929-CBD3FF629B0C}"/>
              </a:ext>
            </a:extLst>
          </p:cNvPr>
          <p:cNvSpPr txBox="1"/>
          <p:nvPr/>
        </p:nvSpPr>
        <p:spPr>
          <a:xfrm>
            <a:off x="1724604" y="2601227"/>
            <a:ext cx="17751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Используя доступ</a:t>
            </a:r>
            <a:br>
              <a:rPr lang="ru-RU" sz="12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en" sz="12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в личный кабинет</a:t>
            </a:r>
            <a:endParaRPr sz="1200"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27" name="Google Shape;150;p23">
            <a:extLst>
              <a:ext uri="{FF2B5EF4-FFF2-40B4-BE49-F238E27FC236}">
                <a16:creationId xmlns:a16="http://schemas.microsoft.com/office/drawing/2014/main" id="{0B6F20EA-4657-4FF7-8FDF-47CB28E41BD0}"/>
              </a:ext>
            </a:extLst>
          </p:cNvPr>
          <p:cNvSpPr txBox="1"/>
          <p:nvPr/>
        </p:nvSpPr>
        <p:spPr>
          <a:xfrm>
            <a:off x="1724604" y="1847866"/>
            <a:ext cx="17751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Используя QR-код</a:t>
            </a:r>
            <a:br>
              <a:rPr lang="ru-RU" sz="12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en" sz="1200" dirty="0"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на стикере</a:t>
            </a:r>
            <a:endParaRPr sz="1200" dirty="0"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28" name="Google Shape;151;p23">
            <a:extLst>
              <a:ext uri="{FF2B5EF4-FFF2-40B4-BE49-F238E27FC236}">
                <a16:creationId xmlns:a16="http://schemas.microsoft.com/office/drawing/2014/main" id="{6F966FFC-0818-4370-977B-4F14DCDDF0D7}"/>
              </a:ext>
            </a:extLst>
          </p:cNvPr>
          <p:cNvSpPr txBox="1"/>
          <p:nvPr/>
        </p:nvSpPr>
        <p:spPr>
          <a:xfrm>
            <a:off x="1724604" y="3354589"/>
            <a:ext cx="2009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Звонок</a:t>
            </a:r>
            <a:r>
              <a:rPr lang="ru-RU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 </a:t>
            </a:r>
            <a:r>
              <a:rPr lang="en" sz="1200" dirty="0">
                <a:solidFill>
                  <a:schemeClr val="dk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диспетчерам компании</a:t>
            </a:r>
            <a:endParaRPr sz="1200" dirty="0">
              <a:solidFill>
                <a:schemeClr val="dk1"/>
              </a:solidFill>
              <a:latin typeface="Gotham Pro" panose="02000503040000020004" pitchFamily="50" charset="0"/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FC492E-1416-4915-9203-DFFB84903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404" y="1840609"/>
            <a:ext cx="416025" cy="4160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1268AD-D748-4A3A-A5FB-E3C1920BF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104" y="2611909"/>
            <a:ext cx="443115" cy="3986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50F44CA-79F0-4703-8444-49A0DECAA7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104" y="3363945"/>
            <a:ext cx="417960" cy="41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46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1406034-6D4C-4AD6-99B8-EF88D74D9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50" y="432325"/>
            <a:ext cx="4876150" cy="415498"/>
          </a:xfrm>
        </p:spPr>
        <p:txBody>
          <a:bodyPr/>
          <a:lstStyle/>
          <a:p>
            <a:r>
              <a:rPr lang="ru-RU" dirty="0">
                <a:solidFill>
                  <a:srgbClr val="EF4236"/>
                </a:solidFill>
                <a:ea typeface="Proxima Nova"/>
                <a:sym typeface="Proxima Nova"/>
              </a:rPr>
              <a:t>QR-код</a:t>
            </a:r>
            <a:r>
              <a:rPr lang="en-US" dirty="0">
                <a:solidFill>
                  <a:srgbClr val="EF4236"/>
                </a:solidFill>
                <a:ea typeface="Proxima Nova"/>
                <a:sym typeface="Proxima Nova"/>
              </a:rPr>
              <a:t> —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Текст 1">
            <a:extLst>
              <a:ext uri="{FF2B5EF4-FFF2-40B4-BE49-F238E27FC236}">
                <a16:creationId xmlns:a16="http://schemas.microsoft.com/office/drawing/2014/main" id="{BBCAEA2A-4FCC-4B1A-A5A6-DC5FCC24A6C8}"/>
              </a:ext>
            </a:extLst>
          </p:cNvPr>
          <p:cNvSpPr txBox="1">
            <a:spLocks/>
          </p:cNvSpPr>
          <p:nvPr/>
        </p:nvSpPr>
        <p:spPr>
          <a:xfrm>
            <a:off x="486263" y="876398"/>
            <a:ext cx="386666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Gotham Pro" panose="02000503040000020004" pitchFamily="50" charset="0"/>
                <a:ea typeface="Gotham Pro" panose="02000503040000020004" pitchFamily="50" charset="0"/>
                <a:cs typeface="Gotham Pro" panose="02000503040000020004" pitchFamily="50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solidFill>
                  <a:schemeClr val="tx1"/>
                </a:solidFill>
                <a:ea typeface="Proxima Nova"/>
                <a:sym typeface="Proxima Nova"/>
              </a:rPr>
              <a:t>инструмент</a:t>
            </a:r>
            <a:r>
              <a:rPr lang="en-US" sz="1200" dirty="0">
                <a:solidFill>
                  <a:schemeClr val="tx1"/>
                </a:solidFill>
                <a:ea typeface="Proxima Nova"/>
                <a:sym typeface="Proxima Nova"/>
              </a:rPr>
              <a:t> </a:t>
            </a:r>
            <a:r>
              <a:rPr lang="ru-RU" sz="1200" dirty="0">
                <a:solidFill>
                  <a:schemeClr val="tx1"/>
                </a:solidFill>
                <a:ea typeface="Proxima Nova"/>
                <a:sym typeface="Proxima Nova"/>
              </a:rPr>
              <a:t>для автоматической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solidFill>
                  <a:schemeClr val="tx1"/>
                </a:solidFill>
                <a:ea typeface="Proxima Nova"/>
                <a:sym typeface="Proxima Nova"/>
              </a:rPr>
              <a:t>отправки инцидентов</a:t>
            </a:r>
            <a:r>
              <a:rPr lang="en-US" sz="1200" dirty="0">
                <a:solidFill>
                  <a:schemeClr val="tx1"/>
                </a:solidFill>
                <a:ea typeface="Proxima Nova"/>
                <a:sym typeface="Proxima Nova"/>
              </a:rPr>
              <a:t> </a:t>
            </a:r>
            <a:r>
              <a:rPr lang="ru-RU" sz="1200" dirty="0">
                <a:solidFill>
                  <a:schemeClr val="tx1"/>
                </a:solidFill>
                <a:ea typeface="Proxima Nova"/>
                <a:sym typeface="Proxima Nova"/>
              </a:rPr>
              <a:t>в </a:t>
            </a:r>
            <a:r>
              <a:rPr lang="ru-RU" sz="1200" dirty="0" err="1">
                <a:solidFill>
                  <a:schemeClr val="tx1"/>
                </a:solidFill>
                <a:ea typeface="Proxima Nova"/>
                <a:sym typeface="Proxima Nova"/>
              </a:rPr>
              <a:t>Service</a:t>
            </a:r>
            <a:r>
              <a:rPr lang="ru-RU" sz="1200" dirty="0">
                <a:solidFill>
                  <a:schemeClr val="tx1"/>
                </a:solidFill>
                <a:ea typeface="Proxima Nova"/>
                <a:sym typeface="Proxima Nova"/>
              </a:rPr>
              <a:t> </a:t>
            </a:r>
            <a:r>
              <a:rPr lang="ru-RU" sz="1200" dirty="0" err="1">
                <a:solidFill>
                  <a:schemeClr val="tx1"/>
                </a:solidFill>
                <a:ea typeface="Proxima Nova"/>
                <a:sym typeface="Proxima Nova"/>
              </a:rPr>
              <a:t>Desk</a:t>
            </a:r>
            <a:endParaRPr lang="ru-RU" sz="1200" dirty="0">
              <a:solidFill>
                <a:schemeClr val="tx1"/>
              </a:solidFill>
              <a:ea typeface="Proxima Nova"/>
              <a:sym typeface="Proxima Nov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200" dirty="0">
                <a:solidFill>
                  <a:schemeClr val="tx1"/>
                </a:solidFill>
                <a:ea typeface="Proxima Nova"/>
                <a:sym typeface="Proxima Nova"/>
              </a:rPr>
              <a:t>и моментального</a:t>
            </a:r>
            <a:r>
              <a:rPr lang="en-US" sz="1200" dirty="0">
                <a:solidFill>
                  <a:schemeClr val="tx1"/>
                </a:solidFill>
                <a:ea typeface="Proxima Nova"/>
                <a:sym typeface="Proxima Nova"/>
              </a:rPr>
              <a:t> </a:t>
            </a:r>
            <a:r>
              <a:rPr lang="ru-RU" sz="1200" dirty="0">
                <a:solidFill>
                  <a:schemeClr val="tx1"/>
                </a:solidFill>
                <a:ea typeface="Proxima Nova"/>
                <a:sym typeface="Proxima Nova"/>
              </a:rPr>
              <a:t>уведомления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4B4EACD-1D67-4D9D-9D29-A73F35804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91"/>
          <a:stretch/>
        </p:blipFill>
        <p:spPr>
          <a:xfrm>
            <a:off x="4302730" y="803373"/>
            <a:ext cx="5143500" cy="4429027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875D033C-6457-4C9A-A6FF-E19AED32B6D9}"/>
              </a:ext>
            </a:extLst>
          </p:cNvPr>
          <p:cNvCxnSpPr>
            <a:cxnSpLocks/>
          </p:cNvCxnSpPr>
          <p:nvPr/>
        </p:nvCxnSpPr>
        <p:spPr>
          <a:xfrm>
            <a:off x="5600700" y="2261534"/>
            <a:ext cx="708660" cy="578667"/>
          </a:xfrm>
          <a:prstGeom prst="line">
            <a:avLst/>
          </a:prstGeom>
          <a:ln w="28575" cap="rnd">
            <a:solidFill>
              <a:srgbClr val="EE45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B70860C-7FDB-4703-8EDD-757397BE2D3F}"/>
              </a:ext>
            </a:extLst>
          </p:cNvPr>
          <p:cNvSpPr/>
          <p:nvPr/>
        </p:nvSpPr>
        <p:spPr>
          <a:xfrm>
            <a:off x="3806826" y="1269066"/>
            <a:ext cx="2146300" cy="998765"/>
          </a:xfrm>
          <a:prstGeom prst="roundRect">
            <a:avLst>
              <a:gd name="adj" fmla="val 13170"/>
            </a:avLst>
          </a:prstGeom>
          <a:solidFill>
            <a:schemeClr val="bg1"/>
          </a:solidFill>
          <a:ln w="28575">
            <a:solidFill>
              <a:srgbClr val="EE4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56FD22-C5B1-4229-A920-890A0C1321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1" t="4118" r="1788" b="4004"/>
          <a:stretch/>
        </p:blipFill>
        <p:spPr>
          <a:xfrm>
            <a:off x="3883025" y="1343025"/>
            <a:ext cx="1993900" cy="844550"/>
          </a:xfrm>
          <a:prstGeom prst="rect">
            <a:avLst/>
          </a:prstGeom>
        </p:spPr>
      </p:pic>
      <p:sp>
        <p:nvSpPr>
          <p:cNvPr id="13" name="Google Shape;110;p21">
            <a:extLst>
              <a:ext uri="{FF2B5EF4-FFF2-40B4-BE49-F238E27FC236}">
                <a16:creationId xmlns:a16="http://schemas.microsoft.com/office/drawing/2014/main" id="{F65FB639-EF9A-4585-B9D4-65F0DEF61E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283600" y="4687823"/>
            <a:ext cx="548700" cy="1538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bg1"/>
                </a:solidFill>
                <a:ea typeface="Proxima Nova"/>
                <a:cs typeface="Gotham Pro" panose="02000503040000020004" pitchFamily="50" charset="0"/>
                <a:sym typeface="Proxima Nova"/>
              </a:rPr>
              <a:t>9</a:t>
            </a:fld>
            <a:endParaRPr dirty="0">
              <a:solidFill>
                <a:schemeClr val="bg1"/>
              </a:solidFill>
              <a:ea typeface="Proxima Nova"/>
              <a:cs typeface="Gotham Pro" panose="02000503040000020004" pitchFamily="50" charset="0"/>
              <a:sym typeface="Proxima Nova"/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7C3E9F88-9B24-4991-9CF8-B05DA835AB01}"/>
              </a:ext>
            </a:extLst>
          </p:cNvPr>
          <p:cNvSpPr/>
          <p:nvPr/>
        </p:nvSpPr>
        <p:spPr>
          <a:xfrm>
            <a:off x="-154394" y="2459213"/>
            <a:ext cx="3552913" cy="2773187"/>
          </a:xfrm>
          <a:custGeom>
            <a:avLst/>
            <a:gdLst>
              <a:gd name="connsiteX0" fmla="*/ 0 w 3552913"/>
              <a:gd name="connsiteY0" fmla="*/ 0 h 2773187"/>
              <a:gd name="connsiteX1" fmla="*/ 3552913 w 3552913"/>
              <a:gd name="connsiteY1" fmla="*/ 0 h 2773187"/>
              <a:gd name="connsiteX2" fmla="*/ 3552913 w 3552913"/>
              <a:gd name="connsiteY2" fmla="*/ 2773187 h 2773187"/>
              <a:gd name="connsiteX3" fmla="*/ 0 w 3552913"/>
              <a:gd name="connsiteY3" fmla="*/ 2773187 h 2773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2913" h="2773187">
                <a:moveTo>
                  <a:pt x="0" y="0"/>
                </a:moveTo>
                <a:lnTo>
                  <a:pt x="3552913" y="0"/>
                </a:lnTo>
                <a:lnTo>
                  <a:pt x="3552913" y="2773187"/>
                </a:lnTo>
                <a:lnTo>
                  <a:pt x="0" y="2773187"/>
                </a:lnTo>
                <a:close/>
              </a:path>
            </a:pathLst>
          </a:custGeom>
          <a:gradFill>
            <a:gsLst>
              <a:gs pos="3378">
                <a:srgbClr val="E95C23"/>
              </a:gs>
              <a:gs pos="28000">
                <a:srgbClr val="EF4236"/>
              </a:gs>
              <a:gs pos="100000">
                <a:srgbClr val="D2002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FE189D58-0BCE-4C94-8447-8B4BE8A13BB4}"/>
              </a:ext>
            </a:extLst>
          </p:cNvPr>
          <p:cNvSpPr/>
          <p:nvPr/>
        </p:nvSpPr>
        <p:spPr>
          <a:xfrm>
            <a:off x="-904874" y="1575734"/>
            <a:ext cx="4303394" cy="3656666"/>
          </a:xfrm>
          <a:custGeom>
            <a:avLst/>
            <a:gdLst>
              <a:gd name="connsiteX0" fmla="*/ 778296 w 4303394"/>
              <a:gd name="connsiteY0" fmla="*/ 0 h 3656666"/>
              <a:gd name="connsiteX1" fmla="*/ 3525098 w 4303394"/>
              <a:gd name="connsiteY1" fmla="*/ 0 h 3656666"/>
              <a:gd name="connsiteX2" fmla="*/ 4303394 w 4303394"/>
              <a:gd name="connsiteY2" fmla="*/ 778296 h 3656666"/>
              <a:gd name="connsiteX3" fmla="*/ 4303394 w 4303394"/>
              <a:gd name="connsiteY3" fmla="*/ 3382602 h 3656666"/>
              <a:gd name="connsiteX4" fmla="*/ 4287582 w 4303394"/>
              <a:gd name="connsiteY4" fmla="*/ 3539456 h 3656666"/>
              <a:gd name="connsiteX5" fmla="*/ 4251198 w 4303394"/>
              <a:gd name="connsiteY5" fmla="*/ 3656666 h 3656666"/>
              <a:gd name="connsiteX6" fmla="*/ 52196 w 4303394"/>
              <a:gd name="connsiteY6" fmla="*/ 3656666 h 3656666"/>
              <a:gd name="connsiteX7" fmla="*/ 15812 w 4303394"/>
              <a:gd name="connsiteY7" fmla="*/ 3539456 h 3656666"/>
              <a:gd name="connsiteX8" fmla="*/ 0 w 4303394"/>
              <a:gd name="connsiteY8" fmla="*/ 3382602 h 3656666"/>
              <a:gd name="connsiteX9" fmla="*/ 0 w 4303394"/>
              <a:gd name="connsiteY9" fmla="*/ 778296 h 3656666"/>
              <a:gd name="connsiteX10" fmla="*/ 778296 w 4303394"/>
              <a:gd name="connsiteY10" fmla="*/ 0 h 3656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03394" h="3656666">
                <a:moveTo>
                  <a:pt x="778296" y="0"/>
                </a:moveTo>
                <a:lnTo>
                  <a:pt x="3525098" y="0"/>
                </a:lnTo>
                <a:cubicBezTo>
                  <a:pt x="3954939" y="0"/>
                  <a:pt x="4303394" y="348455"/>
                  <a:pt x="4303394" y="778296"/>
                </a:cubicBezTo>
                <a:lnTo>
                  <a:pt x="4303394" y="3382602"/>
                </a:lnTo>
                <a:cubicBezTo>
                  <a:pt x="4303394" y="3436332"/>
                  <a:pt x="4297950" y="3488791"/>
                  <a:pt x="4287582" y="3539456"/>
                </a:cubicBezTo>
                <a:lnTo>
                  <a:pt x="4251198" y="3656666"/>
                </a:lnTo>
                <a:lnTo>
                  <a:pt x="52196" y="3656666"/>
                </a:lnTo>
                <a:lnTo>
                  <a:pt x="15812" y="3539456"/>
                </a:lnTo>
                <a:cubicBezTo>
                  <a:pt x="5445" y="3488791"/>
                  <a:pt x="0" y="3436332"/>
                  <a:pt x="0" y="3382602"/>
                </a:cubicBezTo>
                <a:lnTo>
                  <a:pt x="0" y="778296"/>
                </a:lnTo>
                <a:cubicBezTo>
                  <a:pt x="0" y="348455"/>
                  <a:pt x="348455" y="0"/>
                  <a:pt x="778296" y="0"/>
                </a:cubicBezTo>
                <a:close/>
              </a:path>
            </a:pathLst>
          </a:custGeom>
          <a:gradFill>
            <a:gsLst>
              <a:gs pos="3378">
                <a:srgbClr val="E95C23"/>
              </a:gs>
              <a:gs pos="28000">
                <a:srgbClr val="EF4236"/>
              </a:gs>
              <a:gs pos="100000">
                <a:srgbClr val="D2002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4" name="Google Shape;129;p22">
            <a:extLst>
              <a:ext uri="{FF2B5EF4-FFF2-40B4-BE49-F238E27FC236}">
                <a16:creationId xmlns:a16="http://schemas.microsoft.com/office/drawing/2014/main" id="{1A8CEA1C-2922-4F1B-A3FB-CA78F3B1F0A3}"/>
              </a:ext>
            </a:extLst>
          </p:cNvPr>
          <p:cNvSpPr txBox="1"/>
          <p:nvPr/>
        </p:nvSpPr>
        <p:spPr>
          <a:xfrm>
            <a:off x="457850" y="2550867"/>
            <a:ext cx="294067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lvl="0"/>
            <a:r>
              <a:rPr lang="ru-RU" sz="12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Код генерируется для каждого аппарата, наносится как стикер</a:t>
            </a:r>
            <a:br>
              <a:rPr lang="en-US" sz="12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</a:br>
            <a:r>
              <a:rPr lang="ru-RU" sz="1200" dirty="0">
                <a:solidFill>
                  <a:schemeClr val="bg1"/>
                </a:solidFill>
                <a:latin typeface="Gotham Pro" panose="02000503040000020004" pitchFamily="50" charset="0"/>
                <a:ea typeface="Proxima Nova"/>
                <a:cs typeface="Gotham Pro" panose="02000503040000020004" pitchFamily="50" charset="0"/>
                <a:sym typeface="Proxima Nova"/>
              </a:rPr>
              <a:t>и сканируется смартфоном</a:t>
            </a:r>
          </a:p>
        </p:txBody>
      </p:sp>
    </p:spTree>
    <p:extLst>
      <p:ext uri="{BB962C8B-B14F-4D97-AF65-F5344CB8AC3E}">
        <p14:creationId xmlns:p14="http://schemas.microsoft.com/office/powerpoint/2010/main" val="149244587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700</Words>
  <Application>Microsoft Office PowerPoint</Application>
  <PresentationFormat>Экран (16:9)</PresentationFormat>
  <Paragraphs>119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Gotham Pro Black</vt:lpstr>
      <vt:lpstr>Gotham Pro Light</vt:lpstr>
      <vt:lpstr>Gotham Pro</vt:lpstr>
      <vt:lpstr>Arial</vt:lpstr>
      <vt:lpstr>Simple Light</vt:lpstr>
      <vt:lpstr>Simple Light</vt:lpstr>
      <vt:lpstr>Презентация PowerPoint</vt:lpstr>
      <vt:lpstr>Север Tрейд —</vt:lpstr>
      <vt:lpstr>Аутсорсинг офисной печати —</vt:lpstr>
      <vt:lpstr>Почему стоит отдать печать на аутсорсинг компании Север Трейд?</vt:lpstr>
      <vt:lpstr>Широкая партнерская сеть</vt:lpstr>
      <vt:lpstr>Service Desk — инструмент для взаимодействия между заказчиком и исполнителем</vt:lpstr>
      <vt:lpstr>Преимущества ServiceDesk</vt:lpstr>
      <vt:lpstr>Простые способы занесения инцидентов</vt:lpstr>
      <vt:lpstr>QR-код —</vt:lpstr>
      <vt:lpstr>Создание инцидентов через QR-код</vt:lpstr>
      <vt:lpstr>Программа мониторинга «Онлайн Опрос Аппаратов»</vt:lpstr>
      <vt:lpstr>Программа мониторинга «Онлайн Опрос Аппаратов»</vt:lpstr>
      <vt:lpstr>Нам доверяют</vt:lpstr>
      <vt:lpstr>Время подключать умные и простые решения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Svetik</dc:creator>
  <cp:lastModifiedBy>Ромашев Евгений Николаевич</cp:lastModifiedBy>
  <cp:revision>132</cp:revision>
  <dcterms:modified xsi:type="dcterms:W3CDTF">2019-12-09T10:37:22Z</dcterms:modified>
</cp:coreProperties>
</file>