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  <p:sldMasterId id="2147484524" r:id="rId2"/>
  </p:sldMasterIdLst>
  <p:notesMasterIdLst>
    <p:notesMasterId r:id="rId24"/>
  </p:notesMasterIdLst>
  <p:sldIdLst>
    <p:sldId id="256" r:id="rId3"/>
    <p:sldId id="260" r:id="rId4"/>
    <p:sldId id="262" r:id="rId5"/>
    <p:sldId id="263" r:id="rId6"/>
    <p:sldId id="257" r:id="rId7"/>
    <p:sldId id="279" r:id="rId8"/>
    <p:sldId id="277" r:id="rId9"/>
    <p:sldId id="280" r:id="rId10"/>
    <p:sldId id="259" r:id="rId11"/>
    <p:sldId id="269" r:id="rId12"/>
    <p:sldId id="274" r:id="rId13"/>
    <p:sldId id="273" r:id="rId14"/>
    <p:sldId id="270" r:id="rId15"/>
    <p:sldId id="276" r:id="rId16"/>
    <p:sldId id="271" r:id="rId17"/>
    <p:sldId id="272" r:id="rId18"/>
    <p:sldId id="282" r:id="rId19"/>
    <p:sldId id="295" r:id="rId20"/>
    <p:sldId id="296" r:id="rId21"/>
    <p:sldId id="293" r:id="rId22"/>
    <p:sldId id="261" r:id="rId23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8FF98-D876-4918-9E63-357FFD6F63EB}" v="1" dt="2024-01-24T17:10:24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9216" autoAdjust="0"/>
    <p:restoredTop sz="94686"/>
  </p:normalViewPr>
  <p:slideViewPr>
    <p:cSldViewPr>
      <p:cViewPr varScale="1">
        <p:scale>
          <a:sx n="112" d="100"/>
          <a:sy n="112" d="100"/>
        </p:scale>
        <p:origin x="22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6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Саблина" userId="f9eead1448b73a42" providerId="LiveId" clId="{11F5CB86-4DDF-4668-9064-924E777F4386}"/>
    <pc:docChg chg="modSld">
      <pc:chgData name="Наталья Саблина" userId="f9eead1448b73a42" providerId="LiveId" clId="{11F5CB86-4DDF-4668-9064-924E777F4386}" dt="2022-01-18T09:45:21.218" v="2" actId="20577"/>
      <pc:docMkLst>
        <pc:docMk/>
      </pc:docMkLst>
      <pc:sldChg chg="modSp mod">
        <pc:chgData name="Наталья Саблина" userId="f9eead1448b73a42" providerId="LiveId" clId="{11F5CB86-4DDF-4668-9064-924E777F4386}" dt="2022-01-18T09:45:21.218" v="2" actId="20577"/>
        <pc:sldMkLst>
          <pc:docMk/>
          <pc:sldMk cId="4224977725" sldId="272"/>
        </pc:sldMkLst>
        <pc:spChg chg="mod">
          <ac:chgData name="Наталья Саблина" userId="f9eead1448b73a42" providerId="LiveId" clId="{11F5CB86-4DDF-4668-9064-924E777F4386}" dt="2022-01-18T09:45:21.218" v="2" actId="20577"/>
          <ac:spMkLst>
            <pc:docMk/>
            <pc:sldMk cId="4224977725" sldId="272"/>
            <ac:spMk id="2" creationId="{00000000-0000-0000-0000-000000000000}"/>
          </ac:spMkLst>
        </pc:spChg>
      </pc:sldChg>
    </pc:docChg>
  </pc:docChgLst>
  <pc:docChgLst>
    <pc:chgData name="Наталья Саблина" userId="f9eead1448b73a42" providerId="LiveId" clId="{A4F1053D-B8C6-40FF-8BCD-190E891A841F}"/>
    <pc:docChg chg="undo custSel modSld">
      <pc:chgData name="Наталья Саблина" userId="f9eead1448b73a42" providerId="LiveId" clId="{A4F1053D-B8C6-40FF-8BCD-190E891A841F}" dt="2022-09-19T16:41:52.549" v="29" actId="20577"/>
      <pc:docMkLst>
        <pc:docMk/>
      </pc:docMkLst>
      <pc:sldChg chg="modSp mod">
        <pc:chgData name="Наталья Саблина" userId="f9eead1448b73a42" providerId="LiveId" clId="{A4F1053D-B8C6-40FF-8BCD-190E891A841F}" dt="2022-09-19T16:41:52.549" v="29" actId="20577"/>
        <pc:sldMkLst>
          <pc:docMk/>
          <pc:sldMk cId="0" sldId="261"/>
        </pc:sldMkLst>
        <pc:spChg chg="mod">
          <ac:chgData name="Наталья Саблина" userId="f9eead1448b73a42" providerId="LiveId" clId="{A4F1053D-B8C6-40FF-8BCD-190E891A841F}" dt="2022-09-19T16:41:52.549" v="29" actId="20577"/>
          <ac:spMkLst>
            <pc:docMk/>
            <pc:sldMk cId="0" sldId="261"/>
            <ac:spMk id="10" creationId="{DAE13724-DAF3-424A-8280-6A046D2B09E6}"/>
          </ac:spMkLst>
        </pc:spChg>
      </pc:sldChg>
    </pc:docChg>
  </pc:docChgLst>
  <pc:docChgLst>
    <pc:chgData name="Наталья Саблина" userId="f9eead1448b73a42" providerId="LiveId" clId="{CA27759B-D7DA-4F8D-8E5A-CFC1D86987AC}"/>
    <pc:docChg chg="modSld">
      <pc:chgData name="Наталья Саблина" userId="f9eead1448b73a42" providerId="LiveId" clId="{CA27759B-D7DA-4F8D-8E5A-CFC1D86987AC}" dt="2021-06-10T10:38:43.517" v="19" actId="20577"/>
      <pc:docMkLst>
        <pc:docMk/>
      </pc:docMkLst>
      <pc:sldChg chg="modSp mod">
        <pc:chgData name="Наталья Саблина" userId="f9eead1448b73a42" providerId="LiveId" clId="{CA27759B-D7DA-4F8D-8E5A-CFC1D86987AC}" dt="2021-06-10T10:38:43.517" v="19" actId="20577"/>
        <pc:sldMkLst>
          <pc:docMk/>
          <pc:sldMk cId="0" sldId="257"/>
        </pc:sldMkLst>
        <pc:spChg chg="mod">
          <ac:chgData name="Наталья Саблина" userId="f9eead1448b73a42" providerId="LiveId" clId="{CA27759B-D7DA-4F8D-8E5A-CFC1D86987AC}" dt="2021-06-10T10:38:43.517" v="19" actId="20577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Наталья Саблина" userId="f9eead1448b73a42" providerId="LiveId" clId="{CA27759B-D7DA-4F8D-8E5A-CFC1D86987AC}" dt="2021-06-10T10:36:44.190" v="10" actId="20577"/>
        <pc:sldMkLst>
          <pc:docMk/>
          <pc:sldMk cId="0" sldId="259"/>
        </pc:sldMkLst>
        <pc:spChg chg="mod">
          <ac:chgData name="Наталья Саблина" userId="f9eead1448b73a42" providerId="LiveId" clId="{CA27759B-D7DA-4F8D-8E5A-CFC1D86987AC}" dt="2021-06-10T10:36:44.190" v="10" actId="20577"/>
          <ac:spMkLst>
            <pc:docMk/>
            <pc:sldMk cId="0" sldId="259"/>
            <ac:spMk id="16" creationId="{00000000-0000-0000-0000-000000000000}"/>
          </ac:spMkLst>
        </pc:spChg>
      </pc:sldChg>
      <pc:sldChg chg="modSp mod">
        <pc:chgData name="Наталья Саблина" userId="f9eead1448b73a42" providerId="LiveId" clId="{CA27759B-D7DA-4F8D-8E5A-CFC1D86987AC}" dt="2021-06-10T10:37:06.358" v="17" actId="20577"/>
        <pc:sldMkLst>
          <pc:docMk/>
          <pc:sldMk cId="536182010" sldId="273"/>
        </pc:sldMkLst>
        <pc:spChg chg="mod">
          <ac:chgData name="Наталья Саблина" userId="f9eead1448b73a42" providerId="LiveId" clId="{CA27759B-D7DA-4F8D-8E5A-CFC1D86987AC}" dt="2021-06-10T10:37:06.358" v="17" actId="20577"/>
          <ac:spMkLst>
            <pc:docMk/>
            <pc:sldMk cId="536182010" sldId="273"/>
            <ac:spMk id="12" creationId="{00000000-0000-0000-0000-000000000000}"/>
          </ac:spMkLst>
        </pc:spChg>
      </pc:sldChg>
      <pc:sldChg chg="modSp mod">
        <pc:chgData name="Наталья Саблина" userId="f9eead1448b73a42" providerId="LiveId" clId="{CA27759B-D7DA-4F8D-8E5A-CFC1D86987AC}" dt="2021-06-10T10:36:55.750" v="12" actId="20577"/>
        <pc:sldMkLst>
          <pc:docMk/>
          <pc:sldMk cId="3186565063" sldId="274"/>
        </pc:sldMkLst>
        <pc:spChg chg="mod">
          <ac:chgData name="Наталья Саблина" userId="f9eead1448b73a42" providerId="LiveId" clId="{CA27759B-D7DA-4F8D-8E5A-CFC1D86987AC}" dt="2021-06-10T10:36:55.750" v="12" actId="20577"/>
          <ac:spMkLst>
            <pc:docMk/>
            <pc:sldMk cId="3186565063" sldId="274"/>
            <ac:spMk id="2" creationId="{00000000-0000-0000-0000-000000000000}"/>
          </ac:spMkLst>
        </pc:spChg>
      </pc:sldChg>
      <pc:sldChg chg="modSp mod">
        <pc:chgData name="Наталья Саблина" userId="f9eead1448b73a42" providerId="LiveId" clId="{CA27759B-D7DA-4F8D-8E5A-CFC1D86987AC}" dt="2021-06-10T10:36:18.349" v="3" actId="20577"/>
        <pc:sldMkLst>
          <pc:docMk/>
          <pc:sldMk cId="2448049188" sldId="279"/>
        </pc:sldMkLst>
        <pc:spChg chg="mod">
          <ac:chgData name="Наталья Саблина" userId="f9eead1448b73a42" providerId="LiveId" clId="{CA27759B-D7DA-4F8D-8E5A-CFC1D86987AC}" dt="2021-06-10T10:36:18.349" v="3" actId="20577"/>
          <ac:spMkLst>
            <pc:docMk/>
            <pc:sldMk cId="2448049188" sldId="279"/>
            <ac:spMk id="35" creationId="{00000000-0000-0000-0000-000000000000}"/>
          </ac:spMkLst>
        </pc:spChg>
      </pc:sldChg>
      <pc:sldChg chg="modSp mod">
        <pc:chgData name="Наталья Саблина" userId="f9eead1448b73a42" providerId="LiveId" clId="{CA27759B-D7DA-4F8D-8E5A-CFC1D86987AC}" dt="2021-06-10T10:36:37.318" v="8" actId="20577"/>
        <pc:sldMkLst>
          <pc:docMk/>
          <pc:sldMk cId="3957507467" sldId="280"/>
        </pc:sldMkLst>
        <pc:spChg chg="mod">
          <ac:chgData name="Наталья Саблина" userId="f9eead1448b73a42" providerId="LiveId" clId="{CA27759B-D7DA-4F8D-8E5A-CFC1D86987AC}" dt="2021-06-10T10:36:37.318" v="8" actId="20577"/>
          <ac:spMkLst>
            <pc:docMk/>
            <pc:sldMk cId="3957507467" sldId="280"/>
            <ac:spMk id="23" creationId="{00000000-0000-0000-0000-000000000000}"/>
          </ac:spMkLst>
        </pc:spChg>
      </pc:sldChg>
    </pc:docChg>
  </pc:docChgLst>
  <pc:docChgLst>
    <pc:chgData name="Наталья Саблина" userId="f9eead1448b73a42" providerId="LiveId" clId="{C828FF98-D876-4918-9E63-357FFD6F63EB}"/>
    <pc:docChg chg="custSel modSld">
      <pc:chgData name="Наталья Саблина" userId="f9eead1448b73a42" providerId="LiveId" clId="{C828FF98-D876-4918-9E63-357FFD6F63EB}" dt="2024-01-24T17:19:44.253" v="21" actId="255"/>
      <pc:docMkLst>
        <pc:docMk/>
      </pc:docMkLst>
      <pc:sldChg chg="modSp mod">
        <pc:chgData name="Наталья Саблина" userId="f9eead1448b73a42" providerId="LiveId" clId="{C828FF98-D876-4918-9E63-357FFD6F63EB}" dt="2024-01-24T17:19:04.428" v="17" actId="14100"/>
        <pc:sldMkLst>
          <pc:docMk/>
          <pc:sldMk cId="0" sldId="259"/>
        </pc:sldMkLst>
        <pc:spChg chg="mod">
          <ac:chgData name="Наталья Саблина" userId="f9eead1448b73a42" providerId="LiveId" clId="{C828FF98-D876-4918-9E63-357FFD6F63EB}" dt="2024-01-24T17:19:04.428" v="17" actId="14100"/>
          <ac:spMkLst>
            <pc:docMk/>
            <pc:sldMk cId="0" sldId="259"/>
            <ac:spMk id="16" creationId="{00000000-0000-0000-0000-000000000000}"/>
          </ac:spMkLst>
        </pc:spChg>
      </pc:sldChg>
      <pc:sldChg chg="modSp mod">
        <pc:chgData name="Наталья Саблина" userId="f9eead1448b73a42" providerId="LiveId" clId="{C828FF98-D876-4918-9E63-357FFD6F63EB}" dt="2024-01-24T17:17:05.970" v="9" actId="2711"/>
        <pc:sldMkLst>
          <pc:docMk/>
          <pc:sldMk cId="0" sldId="260"/>
        </pc:sldMkLst>
        <pc:spChg chg="mod">
          <ac:chgData name="Наталья Саблина" userId="f9eead1448b73a42" providerId="LiveId" clId="{C828FF98-D876-4918-9E63-357FFD6F63EB}" dt="2024-01-24T17:17:05.970" v="9" actId="2711"/>
          <ac:spMkLst>
            <pc:docMk/>
            <pc:sldMk cId="0" sldId="260"/>
            <ac:spMk id="9" creationId="{A46FC9B6-4CDB-5142-B027-4A7073083F04}"/>
          </ac:spMkLst>
        </pc:spChg>
      </pc:sldChg>
      <pc:sldChg chg="modSp mod">
        <pc:chgData name="Наталья Саблина" userId="f9eead1448b73a42" providerId="LiveId" clId="{C828FF98-D876-4918-9E63-357FFD6F63EB}" dt="2024-01-24T17:19:28.617" v="20" actId="255"/>
        <pc:sldMkLst>
          <pc:docMk/>
          <pc:sldMk cId="0" sldId="269"/>
        </pc:sldMkLst>
        <pc:spChg chg="mod">
          <ac:chgData name="Наталья Саблина" userId="f9eead1448b73a42" providerId="LiveId" clId="{C828FF98-D876-4918-9E63-357FFD6F63EB}" dt="2024-01-24T17:19:28.617" v="20" actId="255"/>
          <ac:spMkLst>
            <pc:docMk/>
            <pc:sldMk cId="0" sldId="269"/>
            <ac:spMk id="3" creationId="{00000000-0000-0000-0000-000000000000}"/>
          </ac:spMkLst>
        </pc:spChg>
        <pc:spChg chg="mod">
          <ac:chgData name="Наталья Саблина" userId="f9eead1448b73a42" providerId="LiveId" clId="{C828FF98-D876-4918-9E63-357FFD6F63EB}" dt="2024-01-24T17:19:17.049" v="18" actId="255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Наталья Саблина" userId="f9eead1448b73a42" providerId="LiveId" clId="{C828FF98-D876-4918-9E63-357FFD6F63EB}" dt="2024-01-24T17:14:56.240" v="4" actId="108"/>
        <pc:sldMkLst>
          <pc:docMk/>
          <pc:sldMk cId="4224977725" sldId="272"/>
        </pc:sldMkLst>
        <pc:spChg chg="mod">
          <ac:chgData name="Наталья Саблина" userId="f9eead1448b73a42" providerId="LiveId" clId="{C828FF98-D876-4918-9E63-357FFD6F63EB}" dt="2024-01-24T17:14:43.258" v="3" actId="27636"/>
          <ac:spMkLst>
            <pc:docMk/>
            <pc:sldMk cId="4224977725" sldId="272"/>
            <ac:spMk id="2" creationId="{00000000-0000-0000-0000-000000000000}"/>
          </ac:spMkLst>
        </pc:spChg>
        <pc:spChg chg="mod">
          <ac:chgData name="Наталья Саблина" userId="f9eead1448b73a42" providerId="LiveId" clId="{C828FF98-D876-4918-9E63-357FFD6F63EB}" dt="2024-01-24T17:14:56.240" v="4" actId="108"/>
          <ac:spMkLst>
            <pc:docMk/>
            <pc:sldMk cId="4224977725" sldId="272"/>
            <ac:spMk id="3" creationId="{00000000-0000-0000-0000-000000000000}"/>
          </ac:spMkLst>
        </pc:spChg>
      </pc:sldChg>
      <pc:sldChg chg="modSp mod">
        <pc:chgData name="Наталья Саблина" userId="f9eead1448b73a42" providerId="LiveId" clId="{C828FF98-D876-4918-9E63-357FFD6F63EB}" dt="2024-01-24T17:19:44.253" v="21" actId="255"/>
        <pc:sldMkLst>
          <pc:docMk/>
          <pc:sldMk cId="3186565063" sldId="274"/>
        </pc:sldMkLst>
        <pc:spChg chg="mod">
          <ac:chgData name="Наталья Саблина" userId="f9eead1448b73a42" providerId="LiveId" clId="{C828FF98-D876-4918-9E63-357FFD6F63EB}" dt="2024-01-24T17:19:44.253" v="21" actId="255"/>
          <ac:spMkLst>
            <pc:docMk/>
            <pc:sldMk cId="3186565063" sldId="274"/>
            <ac:spMk id="2" creationId="{00000000-0000-0000-0000-000000000000}"/>
          </ac:spMkLst>
        </pc:spChg>
      </pc:sldChg>
    </pc:docChg>
  </pc:docChgLst>
  <pc:docChgLst>
    <pc:chgData name="Наталья Саблина" userId="f9eead1448b73a42" providerId="LiveId" clId="{D61DCD11-81C2-4F27-8A19-6B1C07803735}"/>
    <pc:docChg chg="modSld">
      <pc:chgData name="Наталья Саблина" userId="f9eead1448b73a42" providerId="LiveId" clId="{D61DCD11-81C2-4F27-8A19-6B1C07803735}" dt="2023-01-09T12:47:44.044" v="2" actId="20577"/>
      <pc:docMkLst>
        <pc:docMk/>
      </pc:docMkLst>
      <pc:sldChg chg="modSp mod">
        <pc:chgData name="Наталья Саблина" userId="f9eead1448b73a42" providerId="LiveId" clId="{D61DCD11-81C2-4F27-8A19-6B1C07803735}" dt="2023-01-09T12:47:44.044" v="2" actId="20577"/>
        <pc:sldMkLst>
          <pc:docMk/>
          <pc:sldMk cId="4224977725" sldId="272"/>
        </pc:sldMkLst>
        <pc:spChg chg="mod">
          <ac:chgData name="Наталья Саблина" userId="f9eead1448b73a42" providerId="LiveId" clId="{D61DCD11-81C2-4F27-8A19-6B1C07803735}" dt="2023-01-09T12:47:44.044" v="2" actId="20577"/>
          <ac:spMkLst>
            <pc:docMk/>
            <pc:sldMk cId="4224977725" sldId="272"/>
            <ac:spMk id="2" creationId="{00000000-0000-0000-0000-000000000000}"/>
          </ac:spMkLst>
        </pc:spChg>
      </pc:sldChg>
      <pc:sldChg chg="modSp mod">
        <pc:chgData name="Наталья Саблина" userId="f9eead1448b73a42" providerId="LiveId" clId="{D61DCD11-81C2-4F27-8A19-6B1C07803735}" dt="2023-01-09T12:47:36.036" v="0" actId="20577"/>
        <pc:sldMkLst>
          <pc:docMk/>
          <pc:sldMk cId="536182010" sldId="273"/>
        </pc:sldMkLst>
        <pc:spChg chg="mod">
          <ac:chgData name="Наталья Саблина" userId="f9eead1448b73a42" providerId="LiveId" clId="{D61DCD11-81C2-4F27-8A19-6B1C07803735}" dt="2023-01-09T12:47:36.036" v="0" actId="20577"/>
          <ac:spMkLst>
            <pc:docMk/>
            <pc:sldMk cId="536182010" sldId="273"/>
            <ac:spMk id="12" creationId="{00000000-0000-0000-0000-000000000000}"/>
          </ac:spMkLst>
        </pc:spChg>
      </pc:sldChg>
    </pc:docChg>
  </pc:docChgLst>
  <pc:docChgLst>
    <pc:chgData name="Наталья Саблина" userId="f9eead1448b73a42" providerId="LiveId" clId="{45127F44-859F-45DE-855A-BB8450979E20}"/>
    <pc:docChg chg="modSld">
      <pc:chgData name="Наталья Саблина" userId="f9eead1448b73a42" providerId="LiveId" clId="{45127F44-859F-45DE-855A-BB8450979E20}" dt="2021-01-18T11:14:33.929" v="3" actId="20577"/>
      <pc:docMkLst>
        <pc:docMk/>
      </pc:docMkLst>
      <pc:sldChg chg="modSp mod">
        <pc:chgData name="Наталья Саблина" userId="f9eead1448b73a42" providerId="LiveId" clId="{45127F44-859F-45DE-855A-BB8450979E20}" dt="2021-01-18T11:14:33.929" v="3" actId="20577"/>
        <pc:sldMkLst>
          <pc:docMk/>
          <pc:sldMk cId="4224977725" sldId="272"/>
        </pc:sldMkLst>
        <pc:spChg chg="mod">
          <ac:chgData name="Наталья Саблина" userId="f9eead1448b73a42" providerId="LiveId" clId="{45127F44-859F-45DE-855A-BB8450979E20}" dt="2021-01-18T11:14:33.929" v="3" actId="20577"/>
          <ac:spMkLst>
            <pc:docMk/>
            <pc:sldMk cId="4224977725" sldId="272"/>
            <ac:spMk id="2" creationId="{00000000-0000-0000-0000-000000000000}"/>
          </ac:spMkLst>
        </pc:spChg>
      </pc:sldChg>
    </pc:docChg>
  </pc:docChgLst>
  <pc:docChgLst>
    <pc:chgData name="Наталья Саблина" userId="f9eead1448b73a42" providerId="LiveId" clId="{FFEFBFB7-D4F0-4C9B-BFD2-3472A2899C5A}"/>
    <pc:docChg chg="custSel modSld">
      <pc:chgData name="Наталья Саблина" userId="f9eead1448b73a42" providerId="LiveId" clId="{FFEFBFB7-D4F0-4C9B-BFD2-3472A2899C5A}" dt="2023-01-12T09:23:51.869" v="32" actId="1076"/>
      <pc:docMkLst>
        <pc:docMk/>
      </pc:docMkLst>
      <pc:sldChg chg="addSp delSp modSp mod">
        <pc:chgData name="Наталья Саблина" userId="f9eead1448b73a42" providerId="LiveId" clId="{FFEFBFB7-D4F0-4C9B-BFD2-3472A2899C5A}" dt="2023-01-12T09:23:51.869" v="32" actId="1076"/>
        <pc:sldMkLst>
          <pc:docMk/>
          <pc:sldMk cId="0" sldId="256"/>
        </pc:sldMkLst>
        <pc:picChg chg="add mod">
          <ac:chgData name="Наталья Саблина" userId="f9eead1448b73a42" providerId="LiveId" clId="{FFEFBFB7-D4F0-4C9B-BFD2-3472A2899C5A}" dt="2023-01-12T09:23:51.869" v="32" actId="1076"/>
          <ac:picMkLst>
            <pc:docMk/>
            <pc:sldMk cId="0" sldId="256"/>
            <ac:picMk id="4" creationId="{17435D43-D02B-446B-B85C-CE59E50FF748}"/>
          </ac:picMkLst>
        </pc:picChg>
        <pc:picChg chg="del">
          <ac:chgData name="Наталья Саблина" userId="f9eead1448b73a42" providerId="LiveId" clId="{FFEFBFB7-D4F0-4C9B-BFD2-3472A2899C5A}" dt="2023-01-12T09:23:17.633" v="23" actId="478"/>
          <ac:picMkLst>
            <pc:docMk/>
            <pc:sldMk cId="0" sldId="256"/>
            <ac:picMk id="11" creationId="{00000000-0000-0000-0000-000000000000}"/>
          </ac:picMkLst>
        </pc:picChg>
      </pc:sldChg>
      <pc:sldChg chg="modSp mod">
        <pc:chgData name="Наталья Саблина" userId="f9eead1448b73a42" providerId="LiveId" clId="{FFEFBFB7-D4F0-4C9B-BFD2-3472A2899C5A}" dt="2023-01-12T09:21:35.073" v="22" actId="20577"/>
        <pc:sldMkLst>
          <pc:docMk/>
          <pc:sldMk cId="4224977725" sldId="272"/>
        </pc:sldMkLst>
        <pc:spChg chg="mod">
          <ac:chgData name="Наталья Саблина" userId="f9eead1448b73a42" providerId="LiveId" clId="{FFEFBFB7-D4F0-4C9B-BFD2-3472A2899C5A}" dt="2023-01-12T09:21:20.883" v="4" actId="20577"/>
          <ac:spMkLst>
            <pc:docMk/>
            <pc:sldMk cId="4224977725" sldId="272"/>
            <ac:spMk id="2" creationId="{00000000-0000-0000-0000-000000000000}"/>
          </ac:spMkLst>
        </pc:spChg>
        <pc:spChg chg="mod">
          <ac:chgData name="Наталья Саблина" userId="f9eead1448b73a42" providerId="LiveId" clId="{FFEFBFB7-D4F0-4C9B-BFD2-3472A2899C5A}" dt="2023-01-12T09:21:35.073" v="22" actId="20577"/>
          <ac:spMkLst>
            <pc:docMk/>
            <pc:sldMk cId="4224977725" sldId="272"/>
            <ac:spMk id="3" creationId="{00000000-0000-0000-0000-000000000000}"/>
          </ac:spMkLst>
        </pc:spChg>
      </pc:sldChg>
    </pc:docChg>
  </pc:docChgLst>
  <pc:docChgLst>
    <pc:chgData name="Наталья Саблина" userId="f9eead1448b73a42" providerId="LiveId" clId="{4E0AF3E9-2203-4914-A7B2-B69B1F05E3DB}"/>
    <pc:docChg chg="modSld">
      <pc:chgData name="Наталья Саблина" userId="f9eead1448b73a42" providerId="LiveId" clId="{4E0AF3E9-2203-4914-A7B2-B69B1F05E3DB}" dt="2022-10-13T11:41:18.123" v="1" actId="14100"/>
      <pc:docMkLst>
        <pc:docMk/>
      </pc:docMkLst>
      <pc:sldChg chg="modSp mod">
        <pc:chgData name="Наталья Саблина" userId="f9eead1448b73a42" providerId="LiveId" clId="{4E0AF3E9-2203-4914-A7B2-B69B1F05E3DB}" dt="2022-10-13T11:41:18.123" v="1" actId="14100"/>
        <pc:sldMkLst>
          <pc:docMk/>
          <pc:sldMk cId="2998045877" sldId="296"/>
        </pc:sldMkLst>
        <pc:picChg chg="mod">
          <ac:chgData name="Наталья Саблина" userId="f9eead1448b73a42" providerId="LiveId" clId="{4E0AF3E9-2203-4914-A7B2-B69B1F05E3DB}" dt="2022-10-13T11:41:18.123" v="1" actId="14100"/>
          <ac:picMkLst>
            <pc:docMk/>
            <pc:sldMk cId="2998045877" sldId="296"/>
            <ac:picMk id="12" creationId="{00000000-0000-0000-0000-000000000000}"/>
          </ac:picMkLst>
        </pc:picChg>
        <pc:picChg chg="mod">
          <ac:chgData name="Наталья Саблина" userId="f9eead1448b73a42" providerId="LiveId" clId="{4E0AF3E9-2203-4914-A7B2-B69B1F05E3DB}" dt="2022-10-13T11:41:08.587" v="0" actId="14100"/>
          <ac:picMkLst>
            <pc:docMk/>
            <pc:sldMk cId="2998045877" sldId="296"/>
            <ac:picMk id="21" creationId="{00000000-0000-0000-0000-000000000000}"/>
          </ac:picMkLst>
        </pc:picChg>
      </pc:sldChg>
    </pc:docChg>
  </pc:docChgLst>
  <pc:docChgLst>
    <pc:chgData name="Наталья Саблина" userId="f9eead1448b73a42" providerId="LiveId" clId="{25957254-9E60-4D2B-8BA3-FD5B04C39D64}"/>
    <pc:docChg chg="modSld">
      <pc:chgData name="Наталья Саблина" userId="f9eead1448b73a42" providerId="LiveId" clId="{25957254-9E60-4D2B-8BA3-FD5B04C39D64}" dt="2021-03-16T12:09:08.389" v="107" actId="113"/>
      <pc:docMkLst>
        <pc:docMk/>
      </pc:docMkLst>
      <pc:sldChg chg="modSp mod">
        <pc:chgData name="Наталья Саблина" userId="f9eead1448b73a42" providerId="LiveId" clId="{25957254-9E60-4D2B-8BA3-FD5B04C39D64}" dt="2021-03-16T12:09:08.389" v="107" actId="113"/>
        <pc:sldMkLst>
          <pc:docMk/>
          <pc:sldMk cId="0" sldId="261"/>
        </pc:sldMkLst>
        <pc:spChg chg="mod">
          <ac:chgData name="Наталья Саблина" userId="f9eead1448b73a42" providerId="LiveId" clId="{25957254-9E60-4D2B-8BA3-FD5B04C39D64}" dt="2021-03-16T12:09:08.389" v="107" actId="113"/>
          <ac:spMkLst>
            <pc:docMk/>
            <pc:sldMk cId="0" sldId="261"/>
            <ac:spMk id="5" creationId="{00000000-0000-0000-0000-000000000000}"/>
          </ac:spMkLst>
        </pc:spChg>
        <pc:spChg chg="mod">
          <ac:chgData name="Наталья Саблина" userId="f9eead1448b73a42" providerId="LiveId" clId="{25957254-9E60-4D2B-8BA3-FD5B04C39D64}" dt="2021-03-16T12:08:45.679" v="103" actId="20577"/>
          <ac:spMkLst>
            <pc:docMk/>
            <pc:sldMk cId="0" sldId="261"/>
            <ac:spMk id="10" creationId="{DAE13724-DAF3-424A-8280-6A046D2B09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5E4C-ECBB-3940-B168-3775B264584F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247775"/>
            <a:ext cx="4489450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802188"/>
            <a:ext cx="5467350" cy="3929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9975D-7D20-7549-8097-2C257672B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3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9975D-7D20-7549-8097-2C257672BE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7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7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51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8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8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77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40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4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05ECB-0F17-409C-BE99-6767DDF6B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BE30D9-B1B2-4AFB-8A9C-498F78416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ECAF9-9FA7-4888-8A52-CE101D1C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02F25-A9BB-4B32-AFA1-3FC74506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E8EC1-2DC9-42BA-B880-1CE7EE8A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5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8A9CE-D5DB-4420-9935-BAFDFE28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D1C5D-8C70-4CC5-8989-247A76854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49F6-4CF3-413B-9BE4-D8E148BE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42E7D-2161-4328-A1E2-68FF5B86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734D5-65C0-40A9-B393-A7BFA076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3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89B1-912B-4C8C-887D-DCA8833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8C9DA9-D07E-4E71-9701-CE645F9A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F9D89-792C-4454-8422-6257AC40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FFED9-B3E2-4A4D-BAF8-826B44DD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246E3-1037-4974-9657-1BE63893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6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F9B0E-92F7-42BB-8B7F-44E2C367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BB0B1-8066-4DBC-94F6-83BDA7620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079CC-17FB-427C-9223-69299CEF9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64691C-0EBF-4A5A-915C-366661F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6AAA5-120E-439B-A060-489B9C7F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0EE57-F1C5-4D7A-864E-02D8F7A3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3D5C7-EFF2-4A7B-BA6C-E3134168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EA306-2B31-49E8-8497-1E42E1D6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BC2AD-766A-4A84-98E6-CBF7508B5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3F7B73-E1A8-44CB-909C-C3B5A4DE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0539AD-A8FA-461F-964E-B08A9C274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AEB248-9C6C-4663-98F4-58729C15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A29324-2530-41A8-BE6D-AEBC3D4E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5F9506-9B40-4A27-8914-1D8613A2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52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ADE9C-541A-42D1-9D97-2EE572E6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C4DA08-DA10-4630-BBC9-224057D4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68FC67-D234-457B-9ABD-A1C662EC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6A56DC-4E83-4BE7-A01E-CAA67FCF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59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D57CC5-E144-48EA-8825-2A79B2F8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A0E9C7-1793-4F3E-9258-E489B8B0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67E29D-1659-41CE-9AF6-589C1472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29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20625-548D-454C-A4CE-77C61E57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6AEA8-69D3-4CB3-9295-0BE41B98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A723B6-36BD-4B8E-8B41-56D8228DB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253A7-BCE6-44E4-96F3-05BD544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ABEA86-1AB8-4021-B427-BC6F28B9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847663-1729-4786-83D4-F3942B21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4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4243D-D01B-40C5-A9F9-77BD23C9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4A98AC-127A-426A-B932-2FF18EC4B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739A0-3DEF-4669-888D-BC6B9CC91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1C01A-38A6-4F8E-B1D1-11F1FC6D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B37324-E1EF-4E95-A6DC-63536EF2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4DD304-CC4F-49BB-BA95-EBB32600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58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93ED7-351B-4B40-9E8E-31C185A1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14A6AD-8058-452F-9931-575F6191E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45298-FFA7-484F-876F-D6010E6E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FB2D3-5EE9-49D9-867F-5515061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5E74F-04D6-4AAE-8609-AC251178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29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540B69-6E79-41BB-86F0-2C4BA660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8FA52-4FA2-4CCE-84D4-55FF8B17A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2C80D-D4DB-41D0-9E1F-C139CFD9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C0185-A554-4C2A-8557-B223041E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ADF6D-CF21-458C-834A-82FD4A66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8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7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10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6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0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9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1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4AE014-6D01-4D07-98FD-71540C6535E8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DD631-D0E8-423B-BFD5-594FE3ABCB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2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  <p:sldLayoutId id="2147484521" r:id="rId15"/>
    <p:sldLayoutId id="2147484522" r:id="rId16"/>
    <p:sldLayoutId id="214748452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BBB0A-36F9-4C09-8A8D-6DD7F054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6D9C74-85A9-4A7C-8122-AB119D4A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E66D1-D623-4C32-81EA-65253E066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3E0E-2DC6-4459-AAB1-961B592A087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7254B-04A8-4C5D-B42A-6F392984A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46409-0695-4B7A-A07E-75B756883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AFB4-1BCA-494F-B307-41ABD30F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6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9.pn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9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cprofmed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02@rcprofmed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1"/>
            <a:ext cx="6772268" cy="51035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ООО «Региональный Центр Профилактической Медицины»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г. Москва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6072206"/>
            <a:ext cx="40005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Основан в 2005 г.</a:t>
            </a:r>
          </a:p>
        </p:txBody>
      </p:sp>
      <p:pic>
        <p:nvPicPr>
          <p:cNvPr id="12" name="Рисунок 11" descr="C:\Users\user\Downloads\2017-10-05-PHOTO-000018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3"/>
            <a:ext cx="2423384" cy="19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ownloads\IMG_7868-21-12-17-11-17 (1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7953" r="8657" b="8741"/>
          <a:stretch/>
        </p:blipFill>
        <p:spPr bwMode="auto">
          <a:xfrm>
            <a:off x="6084549" y="4643530"/>
            <a:ext cx="2848633" cy="2097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Фото Экспед\Сотр 3.jpg">
            <a:extLst>
              <a:ext uri="{FF2B5EF4-FFF2-40B4-BE49-F238E27FC236}">
                <a16:creationId xmlns:a16="http://schemas.microsoft.com/office/drawing/2014/main" id="{119B822C-69F4-104E-9D09-AE40883F78D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8" b="11415"/>
          <a:stretch/>
        </p:blipFill>
        <p:spPr bwMode="auto">
          <a:xfrm>
            <a:off x="210818" y="4335494"/>
            <a:ext cx="2752118" cy="2405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user\Downloads\2017-10-05-PHOTO-00001865.jpg">
            <a:extLst>
              <a:ext uri="{FF2B5EF4-FFF2-40B4-BE49-F238E27FC236}">
                <a16:creationId xmlns:a16="http://schemas.microsoft.com/office/drawing/2014/main" id="{1A2797A8-E43D-264F-A526-55B6980CE9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71" y="2410076"/>
            <a:ext cx="2877411" cy="19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B1AC55-71C9-1643-BEBC-E300125DAB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83" y="2550571"/>
            <a:ext cx="2556276" cy="2539741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94FE22-C05F-7448-8EC0-889FB9E919FC}"/>
              </a:ext>
            </a:extLst>
          </p:cNvPr>
          <p:cNvSpPr/>
          <p:nvPr/>
        </p:nvSpPr>
        <p:spPr>
          <a:xfrm>
            <a:off x="116183" y="848760"/>
            <a:ext cx="892031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Медосмотр профессионального уровня, позволяющий предупредить профзаболевания, травматизм и аварии на производстве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 descr="Изображение выглядит как текст, здание, дорог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7435D43-D02B-446B-B85C-CE59E50FF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" y="2446120"/>
            <a:ext cx="3175070" cy="17834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09"/>
            <a:ext cx="5257808" cy="500066"/>
          </a:xfrm>
        </p:spPr>
        <p:txBody>
          <a:bodyPr>
            <a:normAutofit fontScale="90000"/>
          </a:bodyPr>
          <a:lstStyle/>
          <a:p>
            <a:pPr lvl="0"/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b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Vrinda" pitchFamily="2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0593" y="4551216"/>
            <a:ext cx="5572164" cy="1470071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На </a:t>
            </a:r>
            <a:r>
              <a:rPr lang="ru-RU" sz="1400" dirty="0" err="1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профосмотр</a:t>
            </a: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 все врачи прибывают на микроавтобусах  РЦПМ. Осмотр начинается в назначенный час, каждый сотрудник быстро его проходит (в течение 1 часа) и не растрачивает зря свое рабочее время.</a:t>
            </a:r>
          </a:p>
          <a:p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Флюорографический и передвижной комплексы комплекс прибывают и размещается заранее.</a:t>
            </a:r>
          </a:p>
          <a:p>
            <a:pPr algn="just"/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Пропускная способность одной бригады 10-15 человек в час.</a:t>
            </a:r>
          </a:p>
          <a:p>
            <a:pPr marL="0" indent="0">
              <a:buNone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           (от 50 до 120 чел. в день)</a:t>
            </a:r>
          </a:p>
          <a:p>
            <a:pPr>
              <a:buNone/>
            </a:pPr>
            <a:endParaRPr lang="ru-RU" sz="1800" dirty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None/>
            </a:pPr>
            <a:endParaRPr lang="ru-RU" sz="1800" dirty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  <a:p>
            <a:pPr>
              <a:buNone/>
            </a:pPr>
            <a:endParaRPr lang="ru-RU" sz="1800" dirty="0">
              <a:latin typeface="+mj-lt"/>
            </a:endParaRPr>
          </a:p>
          <a:p>
            <a:endParaRPr lang="ru-RU" sz="1800" dirty="0">
              <a:latin typeface="+mj-lt"/>
            </a:endParaRPr>
          </a:p>
          <a:p>
            <a:pPr>
              <a:buNone/>
            </a:pPr>
            <a:r>
              <a:rPr lang="ru-RU" dirty="0"/>
              <a:t>                       </a:t>
            </a:r>
            <a:endParaRPr lang="ru-RU" sz="1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4487" y="1317349"/>
            <a:ext cx="3384376" cy="444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lang="ru-RU" sz="15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2 этап (Медосмотр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0668" y="681385"/>
            <a:ext cx="5167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 схема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725144"/>
            <a:ext cx="8429684" cy="1847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/>
              <a:t>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http://cprofmed.ru/img/cprofmed1/DSC02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10" y="908721"/>
            <a:ext cx="2262671" cy="231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ownloads\IMG_74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" t="1497" r="8814" b="7906"/>
          <a:stretch/>
        </p:blipFill>
        <p:spPr bwMode="auto">
          <a:xfrm>
            <a:off x="1027570" y="3573016"/>
            <a:ext cx="2376553" cy="2296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D0B36E-C8F6-2F4F-8DE9-23467B533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ED3D6E1-1D5F-0347-A2EB-E9F11222E886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1480716"/>
            <a:ext cx="5688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3 этап (Заключительный)</a:t>
            </a:r>
          </a:p>
          <a:p>
            <a:pPr algn="ctr">
              <a:buNone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7-10 дней.</a:t>
            </a:r>
          </a:p>
          <a:p>
            <a:pPr algn="ctr">
              <a:buNone/>
            </a:pPr>
            <a:endParaRPr lang="ru-RU" sz="1400" dirty="0">
              <a:ln w="3175" cmpd="sng">
                <a:noFill/>
              </a:ln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Занесение всех данных в  АИС «Профосмотр 29» </a:t>
            </a:r>
          </a:p>
          <a:p>
            <a:pPr algn="just"/>
            <a:endParaRPr lang="ru-RU" sz="1400" dirty="0">
              <a:ln w="3175" cmpd="sng">
                <a:noFill/>
              </a:ln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В течение 7-10 дней Вы получаете все документы: Заключительный Акт, паспорта здоровья, заполненные ЛМК, индивидуальные заключения и направления на обследования.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ln w="3175" cmpd="sng">
                <a:noFill/>
              </a:ln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 Согласование Заключительного Акта  в Роспотребнадзоре производится нами в течение 10-15 рабочих дней.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ln w="3175" cmpd="sng">
                <a:noFill/>
              </a:ln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>
                <a:ln w="3175" cmpd="sng">
                  <a:noFill/>
                </a:ln>
                <a:latin typeface="Century Gothic" panose="020B0502020202020204" pitchFamily="34" charset="0"/>
                <a:ea typeface="+mj-ea"/>
                <a:cs typeface="+mj-cs"/>
              </a:rPr>
              <a:t>Доставка результатов медосмотра  и передача уполномоченному сотруднику Заказчика.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340768"/>
            <a:ext cx="2191477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ownloads\IMG_7872-21-12-17-11-17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191476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50DDBA-6762-4B44-894F-0ACD75E88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802FDB-9498-0648-B8F1-BCA0C448A92E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ABA643-D7B8-2246-B54A-789B85F2ED0A}"/>
              </a:ext>
            </a:extLst>
          </p:cNvPr>
          <p:cNvSpPr/>
          <p:nvPr/>
        </p:nvSpPr>
        <p:spPr>
          <a:xfrm>
            <a:off x="1232111" y="680529"/>
            <a:ext cx="5167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 схема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656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50563" y="641862"/>
            <a:ext cx="681027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Состав  линейной врачебно-сестринской бригады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0001" y="1263072"/>
            <a:ext cx="6715172" cy="4143404"/>
          </a:xfrm>
        </p:spPr>
        <p:txBody>
          <a:bodyPr>
            <a:noAutofit/>
          </a:bodyPr>
          <a:lstStyle/>
          <a:p>
            <a:r>
              <a:rPr lang="ru-RU" sz="1800" dirty="0"/>
              <a:t> 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       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775702"/>
            <a:ext cx="4958964" cy="8586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Терапевт                    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Кардиолог                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Невролог                   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ЛОР                              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Гинеколог (УЗИ)     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Психиатр-нарколог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Дерматовенеролог                          1 чел.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медсестра  ЭКГ                                  1 чел.         </a:t>
            </a: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медсестра (кровь)                            1 чел.</a:t>
            </a:r>
            <a:endParaRPr lang="en-US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342900" indent="-342900">
              <a:buAutoNum type="arabicParenR"/>
            </a:pP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Рентгенолог                                       1 чел.</a:t>
            </a:r>
          </a:p>
          <a:p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11)   Офтальмолог                                     1 чел.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   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</a:t>
            </a:r>
          </a:p>
          <a:p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Каждая бригада укомплектована всем необходимым оборудованием:  </a:t>
            </a:r>
            <a:r>
              <a:rPr lang="ru-RU" sz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ЭКГ, мобильный УЗИ, аудиометр, спирограф, офтальмоскоп, отоскоп, лабораторные анализаторы (кровь, моча) и пр. необходимое оборудование для профосмотра по Приказу № 29н.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C:\Users\Алексей РЦПМ\Downloads\IMAG0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6642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ownloads\IMG_752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5352"/>
            <a:ext cx="2664296" cy="21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E33DA-86CE-A34E-B542-C9A426FCC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705AE3F-5D9F-9545-A932-7CDADE72D3E7}"/>
              </a:ext>
            </a:extLst>
          </p:cNvPr>
          <p:cNvSpPr txBox="1">
            <a:spLocks/>
          </p:cNvSpPr>
          <p:nvPr/>
        </p:nvSpPr>
        <p:spPr>
          <a:xfrm>
            <a:off x="6223416" y="-46523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  <p:extLst>
      <p:ext uri="{BB962C8B-B14F-4D97-AF65-F5344CB8AC3E}">
        <p14:creationId xmlns:p14="http://schemas.microsoft.com/office/powerpoint/2010/main" val="536182010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34126" y="377101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чем мы первые!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3056" y="1348022"/>
            <a:ext cx="5940660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состав  бригады мы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дополнительно</a:t>
            </a: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включаем:</a:t>
            </a:r>
          </a:p>
          <a:p>
            <a:pPr algn="just"/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2–х  терапевтов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, один из которых имеет подготовку по кардиологии. Врачи уделяют достаточно времени каждому пациенту и в 2 раза быстрее проводят осмотр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При осмотре коллективов от 200 чел, клинические анализы мы выполняем во время медосмотра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анализ крови и мочи сразу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!) 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Такой услуги нет ни у кого!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При осмотре женских коллективов  ведут прием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 гинеколога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Кровь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одновременно могут брать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2 медсестры!</a:t>
            </a:r>
          </a:p>
          <a:p>
            <a:pPr algn="ctr"/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88406B-B07E-AC4A-B4B1-559FB1D61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EAAFEA2-8DB8-DF4B-879B-DCEC8B691528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  <p:pic>
        <p:nvPicPr>
          <p:cNvPr id="9" name="Рисунок 8" descr="C:\Users\Алексей\Desktop\ФОТО сайт\май 2008 Я на работе 010.jpg">
            <a:extLst>
              <a:ext uri="{FF2B5EF4-FFF2-40B4-BE49-F238E27FC236}">
                <a16:creationId xmlns:a16="http://schemas.microsoft.com/office/drawing/2014/main" id="{27FBF306-33D0-D542-B09E-B012B7DF8F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1" y="1348022"/>
            <a:ext cx="1701117" cy="200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лексей\Desktop\ФОТО сайт\DSC02420.JPG">
            <a:extLst>
              <a:ext uri="{FF2B5EF4-FFF2-40B4-BE49-F238E27FC236}">
                <a16:creationId xmlns:a16="http://schemas.microsoft.com/office/drawing/2014/main" id="{E351C954-8B7C-1B43-B7A3-C2094A98BB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3" y="3933056"/>
            <a:ext cx="1897038" cy="208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015" y="1436276"/>
            <a:ext cx="6268457" cy="48010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Осмотр врача ОКУЛИСТА и измерение глазного давления бесплатно для всех!</a:t>
            </a:r>
          </a:p>
          <a:p>
            <a:pPr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выезде всегда работают 2 медсестры и лаборант, которые гораздо быстрее справятся с исследованиями (ЭКГ, анализы КРОВИ,МОЧИ, аудиометрия) чем один, при этом возрастает качество!</a:t>
            </a:r>
          </a:p>
          <a:p>
            <a:pPr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Наш центр имеет свою экспедиционную клинико-диагностическую лабораторию, а это значит, что все анализы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КРОВИ и МОЧИ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будут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выполнены на медосмотре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</a:p>
          <a:p>
            <a:pPr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Медрегистратор в конце смены предоставит данные о прошедших </a:t>
            </a:r>
            <a:r>
              <a:rPr lang="ru-RU" sz="20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профосмотр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Алексей\Desktop\ФОТО сайт\DSC02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18450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42577" y="744602"/>
            <a:ext cx="5400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Сервисное предложение</a:t>
            </a:r>
          </a:p>
        </p:txBody>
      </p:sp>
      <p:pic>
        <p:nvPicPr>
          <p:cNvPr id="6" name="Рисунок 5" descr="C:\Users\Алексей\Desktop\ФОТО сайт\DSC024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6366"/>
            <a:ext cx="2184500" cy="205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DDC83-6C48-2940-8EA4-9DC51B807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8DE0919-9260-B342-AD9D-ABC8DD6AD634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  <p:extLst>
      <p:ext uri="{BB962C8B-B14F-4D97-AF65-F5344CB8AC3E}">
        <p14:creationId xmlns:p14="http://schemas.microsoft.com/office/powerpoint/2010/main" val="34826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23091" y="511905"/>
            <a:ext cx="4866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Сервисное предложение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14282" y="1714488"/>
            <a:ext cx="6715172" cy="4143404"/>
          </a:xfrm>
        </p:spPr>
        <p:txBody>
          <a:bodyPr>
            <a:noAutofit/>
          </a:bodyPr>
          <a:lstStyle/>
          <a:p>
            <a:r>
              <a:rPr lang="ru-RU" sz="1800" dirty="0"/>
              <a:t>  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       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160349"/>
            <a:ext cx="5871026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Наш центр имеет 3 линейных врачебно-сестринских бригады (по 11 сотрудников в каждой) Соответственно, мы можем гарантировать, что 3 бригады в день могут осматривать от 150 до 450 человек.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Лицензированный передвижной медицинский комплекс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Наш медцентр аккредитован в Центре гигиены и эпидемиологии г. Москвы как учреждение, в котором рекомендовано проходить медосмотры.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медосмотре мы работаем 7 дней в неделю с 8-30 до 23-00. </a:t>
            </a:r>
          </a:p>
          <a:p>
            <a:pPr algn="just"/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Наш сотрудник пройдет с вами все этапы согласования Акта в </a:t>
            </a:r>
            <a:r>
              <a:rPr lang="ru-RU" sz="20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Роспотребнадзоре</a:t>
            </a:r>
            <a:r>
              <a:rPr lang="ru-RU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Рисунок 13" descr="C:\Users\Алексей\Desktop\ФОТО сайт\DSC02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7" y="1221330"/>
            <a:ext cx="1681475" cy="199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Алексей\Desktop\ФОТО сайт\DSC024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9" y="3879228"/>
            <a:ext cx="1800200" cy="195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B57824-7464-6840-9E4A-63D78351C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4AD15D0-3574-334B-96C8-44CA911C0BA6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831" cy="20162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    </a:t>
            </a:r>
            <a:br>
              <a:rPr lang="ru-RU" dirty="0"/>
            </a:br>
            <a: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В 2023г. нам доверили свое</a:t>
            </a:r>
            <a:b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</a:br>
            <a: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     профессиональное здоровье</a:t>
            </a:r>
            <a:b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</a:br>
            <a: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   55658 сотрудников промышленных предприятий</a:t>
            </a:r>
            <a:b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</a:br>
            <a:r>
              <a:rPr lang="ru-RU" sz="1800" b="1" i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rinda" pitchFamily="2" charset="0"/>
              </a:rPr>
              <a:t>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204864"/>
            <a:ext cx="5328591" cy="1474093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Vrinda" pitchFamily="2" charset="0"/>
              </a:rPr>
              <a:t>Мы провели осмотр 55658 сотрудников предприятий г. Москвы, М.О., Брянской, Владимирской областей, Калужской и Ненецкого АО</a:t>
            </a:r>
          </a:p>
        </p:txBody>
      </p:sp>
      <p:pic>
        <p:nvPicPr>
          <p:cNvPr id="7" name="Picture 2" descr="E:\IMG_20141027_110708.jpg"/>
          <p:cNvPicPr/>
          <p:nvPr/>
        </p:nvPicPr>
        <p:blipFill rotWithShape="1">
          <a:blip r:embed="rId2" cstate="print"/>
          <a:srcRect l="8643" t="13739" r="16779" b="11503"/>
          <a:stretch/>
        </p:blipFill>
        <p:spPr bwMode="auto">
          <a:xfrm>
            <a:off x="395536" y="1916832"/>
            <a:ext cx="3137115" cy="1762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I:\начало\начало 055.jpg"/>
          <p:cNvPicPr/>
          <p:nvPr/>
        </p:nvPicPr>
        <p:blipFill>
          <a:blip r:embed="rId3" cstate="print"/>
          <a:srcRect t="32877" r="23762" b="5479"/>
          <a:stretch>
            <a:fillRect/>
          </a:stretch>
        </p:blipFill>
        <p:spPr bwMode="auto">
          <a:xfrm>
            <a:off x="4499992" y="4077072"/>
            <a:ext cx="4288532" cy="228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C:\Users\user\Downloads\IMG_7526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744416" cy="235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C13A58-6D2B-7F42-BCA2-5DFA30A9A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2CD7A84-0C0C-B849-86C7-3B29BBD6D7E3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  <p:extLst>
      <p:ext uri="{BB962C8B-B14F-4D97-AF65-F5344CB8AC3E}">
        <p14:creationId xmlns:p14="http://schemas.microsoft.com/office/powerpoint/2010/main" val="422497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cagip.ru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8" y="989444"/>
            <a:ext cx="1047750" cy="10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0180" y="1005476"/>
            <a:ext cx="230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                   ФГБУ</a:t>
            </a:r>
            <a:br>
              <a:rPr lang="ru-RU" sz="1200" b="1" dirty="0"/>
            </a:br>
            <a:r>
              <a:rPr lang="ru-RU" sz="1200" b="1" dirty="0"/>
              <a:t>          НАУЧНЫЙ ЦЕНТР</a:t>
            </a:r>
            <a:br>
              <a:rPr lang="ru-RU" sz="1200" b="1" dirty="0"/>
            </a:br>
            <a:r>
              <a:rPr lang="ru-RU" sz="1200" b="1" dirty="0"/>
              <a:t>  </a:t>
            </a:r>
            <a:r>
              <a:rPr lang="ru-RU" sz="1200" b="1" dirty="0" err="1"/>
              <a:t>Акушерства,Гинекологии</a:t>
            </a:r>
            <a:endParaRPr lang="ru-RU" sz="1200" b="1" dirty="0"/>
          </a:p>
          <a:p>
            <a:r>
              <a:rPr lang="ru-RU" sz="1200" b="1" dirty="0"/>
              <a:t>        и </a:t>
            </a:r>
            <a:r>
              <a:rPr lang="ru-RU" sz="1200" b="1" dirty="0" err="1"/>
              <a:t>Перинатологии</a:t>
            </a:r>
            <a:br>
              <a:rPr lang="ru-RU" sz="1200" b="1" dirty="0"/>
            </a:br>
            <a:r>
              <a:rPr lang="ru-RU" sz="1200" b="1" dirty="0"/>
              <a:t>   им. Акад. В.И. Кулакова</a:t>
            </a:r>
            <a:br>
              <a:rPr lang="ru-RU" sz="1200" b="1" dirty="0"/>
            </a:br>
            <a:endParaRPr lang="ru-RU" sz="1200" b="1" dirty="0"/>
          </a:p>
        </p:txBody>
      </p:sp>
      <p:pic>
        <p:nvPicPr>
          <p:cNvPr id="8" name="Рисунок 7" descr="image16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3360" y="4116220"/>
            <a:ext cx="3158356" cy="1112979"/>
          </a:xfrm>
          <a:prstGeom prst="rect">
            <a:avLst/>
          </a:prstGeom>
        </p:spPr>
      </p:pic>
      <p:pic>
        <p:nvPicPr>
          <p:cNvPr id="11" name="Рисунок 10" descr="5x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1" b="23458"/>
          <a:stretch/>
        </p:blipFill>
        <p:spPr bwMode="auto">
          <a:xfrm>
            <a:off x="3787130" y="1005800"/>
            <a:ext cx="1262864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34848" y="858038"/>
            <a:ext cx="352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Детская городская больница </a:t>
            </a:r>
          </a:p>
          <a:p>
            <a:pPr algn="ctr"/>
            <a:r>
              <a:rPr lang="ru-RU" sz="1200" b="1" dirty="0"/>
              <a:t>им.  Н.Ф. Филатова</a:t>
            </a:r>
            <a:br>
              <a:rPr lang="ru-RU" sz="1200" b="1" dirty="0"/>
            </a:br>
            <a:endParaRPr lang="ru-RU" sz="1200" b="1" dirty="0"/>
          </a:p>
        </p:txBody>
      </p:sp>
      <p:pic>
        <p:nvPicPr>
          <p:cNvPr id="13" name="Рисунок 12" descr="&amp;Vcy;&amp;ycy; &amp;ncy;&amp;acy;&amp;khcy;&amp;ocy;&amp;dcy;&amp;icy;&amp;tcy;&amp;iecy;&amp;scy;&amp;softcy; &amp;ncy;&amp;acy; &amp;ocy;&amp;fcy;&amp;icy;&amp;tscy;&amp;icy;&amp;acy;&amp;lcy;&amp;softcy;&amp;ncy;&amp;ocy;&amp;mcy; &amp;scy;&amp;acy;&amp;jcy;&amp;tcy;&amp;iecy; &amp;Dcy;&amp;iecy;&amp;pcy;&amp;acy;&amp;rcy;&amp;tcy;&amp;acy;&amp;mcy;&amp;iecy;&amp;ncy;&amp;tcy;&amp;acy; &amp;zcy;&amp;dcy;&amp;rcy;&amp;acy;&amp;vcy;&amp;ocy;&amp;ocy;&amp;khcy;&amp;rcy;&amp;acy;&amp;ncy;&amp;iecy;&amp;ncy;&amp;icy;&amp;yacy; &amp;gcy;&amp;ocy;&amp;rcy;&amp;ocy;&amp;dcy;&amp;acy; &amp;Mcy;&amp;ocy;&amp;scy;&amp;kcy;&amp;vcy;&amp;ycy;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8" b="49827"/>
          <a:stretch/>
        </p:blipFill>
        <p:spPr bwMode="auto">
          <a:xfrm>
            <a:off x="3787129" y="2494390"/>
            <a:ext cx="4745607" cy="744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49150" y="4309202"/>
            <a:ext cx="3149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Оздоровительный комплекс "Бор" Управления делами Президента РФ</a:t>
            </a:r>
          </a:p>
        </p:txBody>
      </p:sp>
      <p:pic>
        <p:nvPicPr>
          <p:cNvPr id="18" name="Рисунок 17" descr="http://n-link.info/uploadedFiles/images/gp-0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0" y="4999330"/>
            <a:ext cx="2460419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pronedra.ru/uploads/d/Hb/Hq/HbHqwVhR.ok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5667" r="11500" b="6334"/>
          <a:stretch/>
        </p:blipFill>
        <p:spPr bwMode="auto">
          <a:xfrm>
            <a:off x="3778162" y="5077433"/>
            <a:ext cx="1713373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6" descr="http://www.microgen.ru/local/templates/main/assets/img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59005"/>
            <a:ext cx="2701564" cy="10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www.pansionat-bor.ru/public/logo/logo-33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4" y="4292909"/>
            <a:ext cx="1504950" cy="72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lapinomed.ru/public/i/lo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56" y="3359825"/>
            <a:ext cx="4643668" cy="73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cps-moscow.ru/bitrix/templates/techwell/images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7" y="2467962"/>
            <a:ext cx="2471678" cy="17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sterstvoM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14" y="1331522"/>
            <a:ext cx="3180521" cy="9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05503B-BB8B-D34F-95E1-618C56311D9F}"/>
              </a:ext>
            </a:extLst>
          </p:cNvPr>
          <p:cNvSpPr/>
          <p:nvPr/>
        </p:nvSpPr>
        <p:spPr>
          <a:xfrm>
            <a:off x="1896666" y="52848"/>
            <a:ext cx="591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Наши постоянные заказчики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74B52DA-B1CC-CD4A-B228-E1917D7CC4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970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cv-domik.com.ua/images/utepliteli/logo-rockwool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30488" r="10604" b="31883"/>
          <a:stretch/>
        </p:blipFill>
        <p:spPr bwMode="auto">
          <a:xfrm>
            <a:off x="251520" y="1340768"/>
            <a:ext cx="4657725" cy="75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shoppinga.it/wp-content/uploads/logo_leroy_merlin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2516"/>
            <a:ext cx="2026027" cy="138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aex.ru/images/media/600/1073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4" t="610" r="26243" b="5010"/>
          <a:stretch/>
        </p:blipFill>
        <p:spPr bwMode="auto">
          <a:xfrm>
            <a:off x="6876256" y="2699288"/>
            <a:ext cx="2026027" cy="1729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www.russianhelicopters.aero/bitrix/templates/.default/i/logo_ru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45070"/>
            <a:ext cx="1986783" cy="84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6" descr="http://logos-vector.com/images/logo/xxl/1/5/6/156737/__932c6_450x4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13" y="1002516"/>
            <a:ext cx="1558041" cy="16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ps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8549"/>
            <a:ext cx="3816424" cy="7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www.alrosa.ru/logor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13" y="2878968"/>
            <a:ext cx="1724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4.avatars.mds.yandex.net/get-entity_search/28699/36776327/S122x122F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72" y="3847808"/>
            <a:ext cx="1547382" cy="14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sniitochmash.ru/wp-content/uploads/2013/10/logo_002_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9" y="3250443"/>
            <a:ext cx="4551956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ogos-vector.com/images/logo/xxl/1/7/5/175489/KMZ_b1da2_450x4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" y="4178610"/>
            <a:ext cx="4507886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us-eng.org/upload_img/6e0101169a14f0dc92a7d2ce61e61006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42" y="5589239"/>
            <a:ext cx="1940641" cy="10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im2-tub-ru.yandex.net/i?id=499eae69cd4d5470204bfddff323d817&amp;n=33&amp;h=190&amp;w=190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7187" r="19792" b="39062"/>
          <a:stretch/>
        </p:blipFill>
        <p:spPr bwMode="auto">
          <a:xfrm>
            <a:off x="5233658" y="5589239"/>
            <a:ext cx="1417196" cy="1001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pravda-sotrudnikov.ru/img/company/logo/company-356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9" y="5589239"/>
            <a:ext cx="4520781" cy="10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78B6E1-61D1-1547-98B3-EBB05E3BDD46}"/>
              </a:ext>
            </a:extLst>
          </p:cNvPr>
          <p:cNvSpPr/>
          <p:nvPr/>
        </p:nvSpPr>
        <p:spPr>
          <a:xfrm>
            <a:off x="1896666" y="52848"/>
            <a:ext cx="591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Наши постоянные заказчики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EDEBA1-6DBA-204D-8E50-F15666895C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7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czystopole.pl/images/oferta/cersani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29076" r="13085" b="34138"/>
          <a:stretch/>
        </p:blipFill>
        <p:spPr bwMode="auto">
          <a:xfrm>
            <a:off x="904709" y="820833"/>
            <a:ext cx="3030108" cy="677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videocomplex.ru/assets/images/clients/mostransavt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0" b="30000"/>
          <a:stretch/>
        </p:blipFill>
        <p:spPr bwMode="auto">
          <a:xfrm>
            <a:off x="904708" y="1683857"/>
            <a:ext cx="3030109" cy="795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http://zelenograd-sputnik.ru/upload/iblock/126/126a47051aa3d0c2c3d897aad8e600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29" y="979458"/>
            <a:ext cx="4939110" cy="8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m0-tub-ru.yandex.net/i?id=6e35d9524356f6987f9fb9ba0e443e02&amp;n=33&amp;h=190&amp;w=28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7083" r="36112" b="44272"/>
          <a:stretch/>
        </p:blipFill>
        <p:spPr bwMode="auto">
          <a:xfrm>
            <a:off x="881757" y="2658455"/>
            <a:ext cx="3053061" cy="875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4" descr="http://infoline.spb.ru/upload/iblock/73a/73a8dcb945bbc1fe26f4c1b9011379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32" y="2081799"/>
            <a:ext cx="4360900" cy="7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forum.na-svyazi.ru/uploads/201404/post-30212-1397611207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25000" r="13953"/>
          <a:stretch/>
        </p:blipFill>
        <p:spPr bwMode="auto">
          <a:xfrm>
            <a:off x="881758" y="3733611"/>
            <a:ext cx="3053061" cy="1106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orion-ir.ru/img/log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010945"/>
            <a:ext cx="3179241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5995782"/>
            <a:ext cx="3269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                 «НПО «Орион»</a:t>
            </a:r>
            <a:br>
              <a:rPr lang="ru-RU" sz="1200" b="1" dirty="0"/>
            </a:br>
            <a:r>
              <a:rPr lang="ru-RU" sz="1200" b="1" dirty="0"/>
              <a:t>Государственный научный центр РФ</a:t>
            </a:r>
          </a:p>
        </p:txBody>
      </p:sp>
      <p:pic>
        <p:nvPicPr>
          <p:cNvPr id="17" name="Рисунок 16" descr="http://patent.kartoteka.ru/3RUTM/400000/400000/402000/32d7ccc2b060b0256daa14f2ae2de58c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0605" r="6831" b="10277"/>
          <a:stretch/>
        </p:blipFill>
        <p:spPr bwMode="auto">
          <a:xfrm>
            <a:off x="4192190" y="4437112"/>
            <a:ext cx="2152650" cy="196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www.podolskts.ru/images/img0108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8889" r="4938" b="11111"/>
          <a:stretch/>
        </p:blipFill>
        <p:spPr bwMode="auto">
          <a:xfrm>
            <a:off x="6539742" y="4380238"/>
            <a:ext cx="2280730" cy="986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0" descr="https://1.avatars.mds.yandex.net/get-entity_search/17826/36976068/S122x122Fit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2" b="31686"/>
          <a:stretch/>
        </p:blipFill>
        <p:spPr bwMode="auto">
          <a:xfrm>
            <a:off x="6569087" y="5389215"/>
            <a:ext cx="2113188" cy="975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img.findtm.ru/img/tz_registered_img/32/325930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10" y="3282124"/>
            <a:ext cx="3053062" cy="8411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5C87A6-70C9-C749-9EFD-449261EDD8D2}"/>
              </a:ext>
            </a:extLst>
          </p:cNvPr>
          <p:cNvSpPr/>
          <p:nvPr/>
        </p:nvSpPr>
        <p:spPr>
          <a:xfrm>
            <a:off x="1896666" y="52848"/>
            <a:ext cx="591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Наши постоянные заказчики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46A0DE-363A-754C-93E2-51AC4CC8A8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10" y="528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80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61392" y="1893652"/>
            <a:ext cx="4038600" cy="475005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Профпатология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Терапия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Офтальмология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Оториноларингология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Рентгенология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Дерматовенерология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Неврология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Хирургия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Акушерство и гинекология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Психиатрия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Психиатрия-наркология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Урология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Функциональная диагностика</a:t>
            </a:r>
          </a:p>
          <a:p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Эндокринология</a:t>
            </a:r>
          </a:p>
          <a:p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Вакцинация (проведение профилактических прививок)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174" y="2002120"/>
            <a:ext cx="4251878" cy="2434991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Медицинские осмотры (предварительные и периодические)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Психиатрическое освидетельствование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Экспертиза профпригодности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Клиническая и лабораторная диагностика</a:t>
            </a:r>
          </a:p>
          <a:p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136"/>
            <a:ext cx="1872208" cy="1990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1738536" cy="199057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876CF-AA51-1B42-9B20-F1268A46E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6FC9B6-4CDB-5142-B027-4A7073083F04}"/>
              </a:ext>
            </a:extLst>
          </p:cNvPr>
          <p:cNvSpPr/>
          <p:nvPr/>
        </p:nvSpPr>
        <p:spPr>
          <a:xfrm>
            <a:off x="1382887" y="1093443"/>
            <a:ext cx="6810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медицинскую деятельность №Л041-01137-77/00368085 от 25 января 2021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МБ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5570953"/>
            <a:ext cx="3960439" cy="1195390"/>
          </a:xfrm>
          <a:prstGeom prst="rect">
            <a:avLst/>
          </a:prstGeom>
        </p:spPr>
      </p:pic>
      <p:pic>
        <p:nvPicPr>
          <p:cNvPr id="22" name="Рисунок 21" descr="Мед труда лог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871" y="4833058"/>
            <a:ext cx="1428760" cy="12144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8" y="5024783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НИИ Медицины</a:t>
            </a:r>
          </a:p>
          <a:p>
            <a:r>
              <a:rPr lang="ru-RU" sz="2400" dirty="0"/>
              <a:t>         труда  РАМН</a:t>
            </a:r>
          </a:p>
        </p:txBody>
      </p:sp>
      <p:pic>
        <p:nvPicPr>
          <p:cNvPr id="1026" name="Picture 2" descr="&amp;Fcy;&amp;Bcy;&amp;Ucy;&amp;Z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46" y="1801048"/>
            <a:ext cx="10953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3391" y="1866316"/>
            <a:ext cx="3745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ahoma" panose="020B0604030504040204" pitchFamily="34" charset="0"/>
              </a:rPr>
              <a:t>                     ФБУЗ</a:t>
            </a:r>
            <a:br>
              <a:rPr lang="ru-RU" sz="1600" i="1" dirty="0">
                <a:latin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</a:rPr>
              <a:t>"Центр гигиены и эпидемиологии в </a:t>
            </a:r>
          </a:p>
          <a:p>
            <a:r>
              <a:rPr lang="ru-RU" sz="1600" i="1" dirty="0">
                <a:latin typeface="Tahoma" panose="020B0604030504040204" pitchFamily="34" charset="0"/>
              </a:rPr>
              <a:t>                  г. Москве» и МО</a:t>
            </a:r>
            <a:endParaRPr lang="ru-RU" sz="1600" i="1" dirty="0"/>
          </a:p>
        </p:txBody>
      </p:sp>
      <p:pic>
        <p:nvPicPr>
          <p:cNvPr id="1028" name="Picture 4" descr="http://kaluganews.ru/uploads/%D1%81%D0%B8%D0%BB%D0%BE%D0%B2%D1%8B%D0%B5%20%D0%B8%20%D0%BD%D0%B0%D0%B4%D0%B7%D0%BE%D1%80%D0%BD%D1%8B%D0%B5%20%D0%B2%D0%B5%D0%B4%D0%BE%D0%BC%D1%81%D1%82%D0%B2%D0%B0/rospotrebnadz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7384"/>
            <a:ext cx="1725209" cy="126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36790" y="1947524"/>
            <a:ext cx="246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ahoma" panose="020B0604030504040204" pitchFamily="34" charset="0"/>
              </a:rPr>
              <a:t>            Управление   </a:t>
            </a:r>
          </a:p>
          <a:p>
            <a:r>
              <a:rPr lang="ru-RU" sz="1600" i="1" dirty="0">
                <a:latin typeface="Tahoma" panose="020B0604030504040204" pitchFamily="34" charset="0"/>
              </a:rPr>
              <a:t>       </a:t>
            </a:r>
            <a:r>
              <a:rPr lang="ru-RU" sz="1600" i="1" dirty="0" err="1">
                <a:latin typeface="Tahoma" panose="020B0604030504040204" pitchFamily="34" charset="0"/>
              </a:rPr>
              <a:t>Роспотребнадзора</a:t>
            </a:r>
            <a:r>
              <a:rPr lang="ru-RU" sz="1600" i="1" dirty="0">
                <a:latin typeface="Tahoma" panose="020B0604030504040204" pitchFamily="34" charset="0"/>
              </a:rPr>
              <a:t> </a:t>
            </a:r>
          </a:p>
          <a:p>
            <a:r>
              <a:rPr lang="ru-RU" sz="1600" i="1" dirty="0">
                <a:latin typeface="Tahoma" panose="020B0604030504040204" pitchFamily="34" charset="0"/>
              </a:rPr>
              <a:t>        в г. Москве и МО</a:t>
            </a:r>
            <a:endParaRPr lang="ru-RU" sz="1600" i="1" dirty="0"/>
          </a:p>
        </p:txBody>
      </p:sp>
      <p:pic>
        <p:nvPicPr>
          <p:cNvPr id="1030" name="Picture 6" descr="http://www.sdsys.ru/media/ckeditor/partners/NAK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50" y="3212976"/>
            <a:ext cx="37985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npcbt.ru/bitrix/templates/clinic_blue/img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2" y="3002674"/>
            <a:ext cx="167740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048737" y="3304061"/>
            <a:ext cx="24601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ahoma" panose="020B0604030504040204" pitchFamily="34" charset="0"/>
              </a:rPr>
              <a:t> </a:t>
            </a:r>
            <a:r>
              <a:rPr lang="ru-RU" sz="1200" b="1" dirty="0"/>
              <a:t>ГБУЗ "Московский городской научно-практический Центр борьбы с туберкулёзом" г. Москвы</a:t>
            </a:r>
            <a:endParaRPr lang="ru-RU" sz="1200" dirty="0"/>
          </a:p>
          <a:p>
            <a:endParaRPr lang="ru-RU" sz="1600" i="1" dirty="0">
              <a:latin typeface="Tahoma" panose="020B0604030504040204" pitchFamily="34" charset="0"/>
            </a:endParaRPr>
          </a:p>
        </p:txBody>
      </p:sp>
      <p:pic>
        <p:nvPicPr>
          <p:cNvPr id="1036" name="Picture 12" descr="&amp;Dcy;&amp;iecy;&amp;pcy;&amp;acy;&amp;rcy;&amp;tcy;&amp;acy;&amp;mcy;&amp;iecy;&amp;ncy;&amp;t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0169"/>
            <a:ext cx="396043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044131-F99B-9F40-9525-609EC314F91A}"/>
              </a:ext>
            </a:extLst>
          </p:cNvPr>
          <p:cNvSpPr/>
          <p:nvPr/>
        </p:nvSpPr>
        <p:spPr>
          <a:xfrm>
            <a:off x="1848003" y="501218"/>
            <a:ext cx="59156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Наши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партнеры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BDAC35-CCF7-2A44-923C-8B70BE2FA0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44310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626038"/>
            <a:ext cx="35004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WWW.CPROFMED.RU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03648" y="188640"/>
            <a:ext cx="7564448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Ваше профессиональное здоровье – наша забота !</a:t>
            </a:r>
          </a:p>
        </p:txBody>
      </p:sp>
      <p:pic>
        <p:nvPicPr>
          <p:cNvPr id="7" name="Рисунок 6" descr="DSCI0001.JPG">
            <a:extLst>
              <a:ext uri="{FF2B5EF4-FFF2-40B4-BE49-F238E27FC236}">
                <a16:creationId xmlns:a16="http://schemas.microsoft.com/office/drawing/2014/main" id="{F1DD5F0A-E165-BC4A-BD56-2ED8BECAEA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921" r="11921"/>
          <a:stretch>
            <a:fillRect/>
          </a:stretch>
        </p:blipFill>
        <p:spPr>
          <a:xfrm>
            <a:off x="5185872" y="2732727"/>
            <a:ext cx="3418576" cy="3870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E13724-DAF3-424A-8280-6A046D2B09E6}"/>
              </a:ext>
            </a:extLst>
          </p:cNvPr>
          <p:cNvSpPr txBox="1"/>
          <p:nvPr/>
        </p:nvSpPr>
        <p:spPr>
          <a:xfrm>
            <a:off x="1417613" y="2732727"/>
            <a:ext cx="3154387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Руководитель проектов </a:t>
            </a:r>
          </a:p>
          <a:p>
            <a:r>
              <a:rPr lang="ru-RU" b="1" dirty="0"/>
              <a:t>Саблина Наталья </a:t>
            </a:r>
          </a:p>
          <a:p>
            <a:r>
              <a:rPr lang="ru-RU" b="1" dirty="0">
                <a:latin typeface="Georgia Pro Light" panose="020B0604020202020204" pitchFamily="18" charset="0"/>
                <a:cs typeface="Angsana New" panose="020B0502040204020203" pitchFamily="18" charset="-34"/>
              </a:rPr>
              <a:t>+7 917 522 59 40</a:t>
            </a:r>
            <a:r>
              <a:rPr lang="ru-RU" b="1" dirty="0"/>
              <a:t>, 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@rcprofmed.ru</a:t>
            </a:r>
            <a:endParaRPr lang="en-US" dirty="0">
              <a:solidFill>
                <a:srgbClr val="FF0000"/>
              </a:solidFill>
            </a:endParaRPr>
          </a:p>
          <a:p>
            <a:endParaRPr lang="ru-RU" b="1" dirty="0"/>
          </a:p>
          <a:p>
            <a:r>
              <a:rPr lang="ru-RU" b="1" dirty="0"/>
              <a:t>107140, Москва, ул. Верхняя Красносельская дом 2/1, строение 4</a:t>
            </a:r>
          </a:p>
          <a:p>
            <a:r>
              <a:rPr lang="ru-RU" b="1" dirty="0"/>
              <a:t>ООО «РЦПМ»</a:t>
            </a:r>
            <a:endParaRPr lang="en-US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 noChangeShapeType="1"/>
          </p:cNvSpPr>
          <p:nvPr/>
        </p:nvSpPr>
        <p:spPr bwMode="auto">
          <a:xfrm>
            <a:off x="357158" y="1571612"/>
            <a:ext cx="8429684" cy="785818"/>
          </a:xfrm>
          <a:prstGeom prst="rect">
            <a:avLst/>
          </a:prstGeom>
          <a:noFill/>
          <a:ln w="0" algn="ctr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9794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   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029196" y="1587624"/>
            <a:ext cx="4314210" cy="3857600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Главный врач,  председатель экспертной комиссии, доцент,</a:t>
            </a:r>
          </a:p>
          <a:p>
            <a:pPr>
              <a:buNone/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к.м.н., врач -профпатолог  </a:t>
            </a:r>
          </a:p>
          <a:p>
            <a:pPr>
              <a:buNone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Дордина С.Г.</a:t>
            </a:r>
          </a:p>
          <a:p>
            <a:pPr>
              <a:buNone/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Заместитель главного врача, к.м.н., врач  - хирург Машинский А.А.</a:t>
            </a:r>
          </a:p>
          <a:p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Научный консультант, профессор, зав. кафедрой профпатологии РМАПО Евлашко Ю.П.</a:t>
            </a:r>
          </a:p>
          <a:p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Содержимое 8" descr="0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7860" y="4347259"/>
            <a:ext cx="3492500" cy="2324100"/>
          </a:xfr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4" name="Содержимое 11"/>
          <p:cNvSpPr txBox="1">
            <a:spLocks/>
          </p:cNvSpPr>
          <p:nvPr/>
        </p:nvSpPr>
        <p:spPr>
          <a:xfrm>
            <a:off x="5429256" y="1571612"/>
            <a:ext cx="3500462" cy="25717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медицинском центре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Работают 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76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 сотрудников,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69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 </a:t>
            </a:r>
            <a:r>
              <a:rPr lang="ru-RU" sz="17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с </a:t>
            </a:r>
            <a:r>
              <a:rPr 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высшим и средним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медицинским образованием, из них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1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доктор медицинских наук  и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12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Vrinda" pitchFamily="2" charset="0"/>
              </a:rPr>
              <a:t> кандидатов медицинских наук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Vrinda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81E98D-B3FC-7743-A6E9-05200B732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8B1B340-3E00-8549-876F-0AA88FCD494B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12D744-0A57-CE46-9557-E847A07151A3}"/>
              </a:ext>
            </a:extLst>
          </p:cNvPr>
          <p:cNvSpPr/>
          <p:nvPr/>
        </p:nvSpPr>
        <p:spPr>
          <a:xfrm>
            <a:off x="1632531" y="932841"/>
            <a:ext cx="68102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Руководство и сотрудники медицинского центра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75656" y="1700808"/>
            <a:ext cx="7124024" cy="351099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/>
            <a:r>
              <a:rPr lang="ru-RU" sz="1450" b="1" i="1" dirty="0">
                <a:solidFill>
                  <a:schemeClr val="tx1"/>
                </a:solidFill>
              </a:rPr>
              <a:t>Цифровая рентгенография (2 проекции)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УЗИ брюшной полости и молочных желез(УЗИ сканер. Япония)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Клинический анализ мочи (</a:t>
            </a:r>
            <a:r>
              <a:rPr lang="ru-RU" sz="1450" b="1" i="1" dirty="0" err="1">
                <a:solidFill>
                  <a:schemeClr val="tx1"/>
                </a:solidFill>
              </a:rPr>
              <a:t>уроанализатор</a:t>
            </a:r>
            <a:r>
              <a:rPr lang="ru-RU" sz="1450" b="1" i="1" dirty="0">
                <a:solidFill>
                  <a:schemeClr val="tx1"/>
                </a:solidFill>
              </a:rPr>
              <a:t> .США)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Электрокардиография (кардиограф. Швейцария)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Клинический анализ крови и СОЭ  (</a:t>
            </a:r>
            <a:r>
              <a:rPr lang="ru-RU" sz="1450" b="1" i="1" dirty="0" err="1">
                <a:solidFill>
                  <a:schemeClr val="tx1"/>
                </a:solidFill>
              </a:rPr>
              <a:t>Автомат.анализатор</a:t>
            </a:r>
            <a:r>
              <a:rPr lang="ru-RU" sz="1450" b="1" i="1" dirty="0">
                <a:solidFill>
                  <a:schemeClr val="tx1"/>
                </a:solidFill>
              </a:rPr>
              <a:t>, США)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Измерение  глюкозы и холестерина плазмы крови (Автомат.анализатор </a:t>
            </a:r>
            <a:r>
              <a:rPr lang="en-US" sz="1450" b="1" i="1" dirty="0">
                <a:solidFill>
                  <a:schemeClr val="tx1"/>
                </a:solidFill>
              </a:rPr>
              <a:t>XL-200 </a:t>
            </a:r>
            <a:r>
              <a:rPr lang="ru-RU" sz="1450" b="1" i="1" dirty="0">
                <a:solidFill>
                  <a:schemeClr val="tx1"/>
                </a:solidFill>
              </a:rPr>
              <a:t>Чехия)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Аудиометрия (водители, электрики, работы со станками)</a:t>
            </a:r>
          </a:p>
          <a:p>
            <a:pPr lvl="1"/>
            <a:r>
              <a:rPr lang="ru-RU" sz="1450" b="1" i="1" dirty="0">
                <a:solidFill>
                  <a:schemeClr val="tx1"/>
                </a:solidFill>
              </a:rPr>
              <a:t>Спирография (химические соединения, пыль)</a:t>
            </a:r>
          </a:p>
          <a:p>
            <a:pPr lvl="1"/>
            <a:endParaRPr lang="ru-RU" sz="145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 descr="image1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9072" y="5381817"/>
            <a:ext cx="1857388" cy="1281114"/>
          </a:xfrm>
          <a:prstGeom prst="rect">
            <a:avLst/>
          </a:prstGeom>
        </p:spPr>
      </p:pic>
      <p:pic>
        <p:nvPicPr>
          <p:cNvPr id="16" name="Рисунок 15" descr="C:\Users\Алексей\Desktop\ФОТО сайт\DSC02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1" y="5381817"/>
            <a:ext cx="1931158" cy="124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Алексей\Desktop\ФОТО сайт\DSC026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86" y="5365514"/>
            <a:ext cx="2071355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087AC4-FA04-474F-AAEE-5AE4690CE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DE61120-A9FE-5B4B-B36B-634E614BB159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C90BAE-AF3F-844A-9F54-B4D5B5602DFF}"/>
              </a:ext>
            </a:extLst>
          </p:cNvPr>
          <p:cNvSpPr/>
          <p:nvPr/>
        </p:nvSpPr>
        <p:spPr>
          <a:xfrm>
            <a:off x="1632531" y="932841"/>
            <a:ext cx="68102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Инструментальные и лабораторные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исследования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 noChangeShapeType="1"/>
          </p:cNvSpPr>
          <p:nvPr/>
        </p:nvSpPr>
        <p:spPr bwMode="auto">
          <a:xfrm>
            <a:off x="4211960" y="908720"/>
            <a:ext cx="4682038" cy="560385"/>
          </a:xfrm>
          <a:prstGeom prst="rect">
            <a:avLst/>
          </a:prstGeom>
          <a:noFill/>
          <a:ln w="0" algn="ctr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979488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Руки, дарящие реальную помощь, святее молящих уст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»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  <a:p>
            <a:pPr marL="0" marR="9794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   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1469105"/>
            <a:ext cx="7490350" cy="4840215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br>
              <a:rPr lang="ru-RU" sz="2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Проведение профосмотров по приказу № 29Н - наше главное направление</a:t>
            </a:r>
            <a:b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3100" i="1">
                <a:solidFill>
                  <a:schemeClr val="tx1">
                    <a:lumMod val="65000"/>
                    <a:lumOff val="35000"/>
                  </a:schemeClr>
                </a:solidFill>
              </a:rPr>
              <a:t>Мы 16 </a:t>
            </a: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лет трудились над уникальной</a:t>
            </a:r>
            <a:b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технологией проведения профосмотра!</a:t>
            </a:r>
            <a:b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-Мы не берем оборудование и помещения в аренду, это наша собственность, не приглашаем врачей со стороны, они работают в РЦПМ.</a:t>
            </a:r>
            <a:b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-А</a:t>
            </a:r>
            <a:r>
              <a:rPr lang="en-US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это значит Вы получаете адекватную цену за профосмотр!</a:t>
            </a:r>
            <a:br>
              <a:rPr lang="ru-RU" sz="3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DE0BA-9841-454D-8F9A-35B875ABE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7017489-C027-EA44-B12F-AF465DD254A3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3935" y="1828058"/>
            <a:ext cx="2018763" cy="518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u="sng" dirty="0"/>
              <a:t>Заказчик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5" y="6468621"/>
            <a:ext cx="8553089" cy="341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амбулаторной карты 025У на каждого сотрудника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V="1">
            <a:off x="2212698" y="1547601"/>
            <a:ext cx="1279182" cy="53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36628" y="2006339"/>
            <a:ext cx="1492527" cy="62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4489483"/>
            <a:ext cx="2018763" cy="616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u="sng" dirty="0"/>
              <a:t>РЦПМ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85048" y="3829714"/>
            <a:ext cx="5263577" cy="629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Назначает сотрудника для сопровождения на всех этапах выполнения работы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2717057"/>
            <a:ext cx="7569291" cy="645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Утверждает календарный план проведения периодического медицинского осмотра. Обсуждение и подписание Договора</a:t>
            </a:r>
            <a:endParaRPr lang="ru-R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293402" y="3370838"/>
            <a:ext cx="1198478" cy="1400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 flipV="1">
            <a:off x="2270283" y="4292728"/>
            <a:ext cx="1430628" cy="50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5" idx="1"/>
          </p:cNvCxnSpPr>
          <p:nvPr/>
        </p:nvCxnSpPr>
        <p:spPr>
          <a:xfrm>
            <a:off x="2290437" y="4836651"/>
            <a:ext cx="1292418" cy="1140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3603010" y="4797624"/>
            <a:ext cx="5369930" cy="499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Доставка контейнеров для биологических проб, согласование вопросов размещения комиссии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50129" y="4797625"/>
            <a:ext cx="704518" cy="158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</p:cNvCxnSpPr>
          <p:nvPr/>
        </p:nvCxnSpPr>
        <p:spPr>
          <a:xfrm>
            <a:off x="2270283" y="4797626"/>
            <a:ext cx="1312572" cy="9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3582855" y="5677001"/>
            <a:ext cx="5410610" cy="600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реестра проходящих медосмотр в программе «Профосмотр 29»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9887" y="245482"/>
            <a:ext cx="68102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 схема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46053" y="671686"/>
            <a:ext cx="3398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1 этап  (подготовительный)</a:t>
            </a:r>
            <a:br>
              <a:rPr lang="ru-RU" sz="16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403648" y="1043263"/>
            <a:ext cx="7589816" cy="471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/>
              <a:t>Сдача в Роспотребнадзор в уведомительном порядке списков контингента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991B99-6017-6646-9103-DF2FF8128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804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010" y="89194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 схема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14556" y="627597"/>
            <a:ext cx="6829444" cy="444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 этап (</a:t>
            </a:r>
            <a:r>
              <a:rPr lang="ru-RU" sz="2400" dirty="0"/>
              <a:t>Мед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осмотр)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277653"/>
            <a:ext cx="8344229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Прибытие и подключение ФЛГ комплекса, размещение оборудования бригады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7" y="2319631"/>
            <a:ext cx="3002507" cy="346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Накануне вечером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080" y="2247786"/>
            <a:ext cx="3375677" cy="412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 часа до начала осмотра</a:t>
            </a:r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3141918"/>
            <a:ext cx="834423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рачи прибывают в одно время на микроавтобусах  медцентра. Осмотр начинается в 08:30.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омиссия осматривает 10-15 человек в час. Можно составить точный график посещения для каждого из сотрудников, что позволит им быстро проходить медосмотр в заранее назначенный промежуток времени.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7" y="5551931"/>
            <a:ext cx="2376265" cy="895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Осмотр в 1 смену</a:t>
            </a:r>
          </a:p>
          <a:p>
            <a:r>
              <a:rPr lang="ru-RU" sz="1600" dirty="0"/>
              <a:t>08:30 -13:00 </a:t>
            </a:r>
          </a:p>
          <a:p>
            <a:r>
              <a:rPr lang="ru-RU" sz="1600" dirty="0"/>
              <a:t>50-55 сотрудников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47660" y="5551931"/>
            <a:ext cx="2791970" cy="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Осмотр в 2 смены</a:t>
            </a:r>
          </a:p>
          <a:p>
            <a:r>
              <a:rPr lang="ru-RU" sz="1600" dirty="0"/>
              <a:t>08:30 -16:30 </a:t>
            </a:r>
          </a:p>
          <a:p>
            <a:r>
              <a:rPr lang="ru-RU" sz="1600" dirty="0"/>
              <a:t>100-110 сотрудников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8224" y="5551931"/>
            <a:ext cx="2317765" cy="8957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Осмотр в 2 ю смену</a:t>
            </a:r>
          </a:p>
          <a:p>
            <a:r>
              <a:rPr lang="ru-RU" sz="1600" dirty="0"/>
              <a:t>13:00 -18:00 </a:t>
            </a:r>
          </a:p>
          <a:p>
            <a:r>
              <a:rPr lang="ru-RU" sz="1600" dirty="0"/>
              <a:t>50-55 сотрудников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95642" y="4465357"/>
            <a:ext cx="0" cy="108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99792" y="4465357"/>
            <a:ext cx="1795850" cy="108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95642" y="4465357"/>
            <a:ext cx="2091856" cy="108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26034" y="1841215"/>
            <a:ext cx="1169608" cy="415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95642" y="1812956"/>
            <a:ext cx="796438" cy="41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95642" y="1841215"/>
            <a:ext cx="0" cy="130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2C8111-7E72-D54F-9613-988CC191C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944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320181"/>
            <a:ext cx="7787291" cy="31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/>
              <a:t>Все анализы выполняются в тот же день в нашей собственной лаборатории  </a:t>
            </a:r>
            <a:r>
              <a:rPr lang="ru-RU" sz="1200" i="1" dirty="0"/>
              <a:t> 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180130" y="2197604"/>
            <a:ext cx="3378551" cy="474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Экспертиза амбулаторной карты профпатологом</a:t>
            </a:r>
            <a:endParaRPr lang="ru-RU" sz="1400" b="1" i="1" u="sng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3742" y="2195917"/>
            <a:ext cx="2395182" cy="59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Занесение данных осмотра в программу «Профосмотр 29»</a:t>
            </a:r>
            <a:endParaRPr lang="ru-RU" sz="1400" b="1" i="1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0130" y="4070213"/>
            <a:ext cx="337855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Предварительная версия Заключительного Акта направляется и согласовывается  Заказчиком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806152" y="1717170"/>
            <a:ext cx="18" cy="41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237554" y="1916833"/>
            <a:ext cx="1596788" cy="474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 день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3742" y="3683490"/>
            <a:ext cx="2395182" cy="701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Формирование паспортов здоровья, справок, заключений</a:t>
            </a:r>
            <a:endParaRPr lang="ru-RU" sz="1400" b="1" i="1" u="sng" dirty="0"/>
          </a:p>
        </p:txBody>
      </p:sp>
      <p:sp>
        <p:nvSpPr>
          <p:cNvPr id="31" name="Овал 30"/>
          <p:cNvSpPr/>
          <p:nvPr/>
        </p:nvSpPr>
        <p:spPr>
          <a:xfrm>
            <a:off x="7270317" y="2829538"/>
            <a:ext cx="1596788" cy="1159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7-10 дней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180130" y="3205126"/>
            <a:ext cx="3378551" cy="426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Формирование Заключительного Акта председателем комиссии</a:t>
            </a:r>
            <a:endParaRPr lang="ru-RU" sz="1400" b="1" i="1" u="sng" dirty="0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43742" y="5128485"/>
            <a:ext cx="2482257" cy="10087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Доставка результатов осмотра Заказчику (Закл Акты, паспорта здоровья, ЛМК, справки  ФЛГ, заключения)</a:t>
            </a:r>
            <a:endParaRPr lang="ru-RU" sz="1400" b="1" i="1" u="sng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180131" y="5266708"/>
            <a:ext cx="3378550" cy="526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Согласовывание Заключительного Акта в Роспотребнадзоре</a:t>
            </a:r>
            <a:endParaRPr lang="ru-RU" sz="1400" b="1" i="1" u="sng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180131" y="6146801"/>
            <a:ext cx="3378550" cy="5495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Доставка Заключительного Акта Заказчику</a:t>
            </a:r>
            <a:endParaRPr lang="ru-RU" sz="1400" b="1" i="1" u="sng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538924" y="2553267"/>
            <a:ext cx="640695" cy="1502284"/>
          </a:xfrm>
          <a:prstGeom prst="rightBrace">
            <a:avLst>
              <a:gd name="adj1" fmla="val 8333"/>
              <a:gd name="adj2" fmla="val 574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cxnSp>
        <p:nvCxnSpPr>
          <p:cNvPr id="11" name="Прямая со стрелкой 10"/>
          <p:cNvCxnSpPr>
            <a:stCxn id="18" idx="2"/>
            <a:endCxn id="36" idx="0"/>
          </p:cNvCxnSpPr>
          <p:nvPr/>
        </p:nvCxnSpPr>
        <p:spPr>
          <a:xfrm>
            <a:off x="4869406" y="2672375"/>
            <a:ext cx="0" cy="53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6" idx="2"/>
          </p:cNvCxnSpPr>
          <p:nvPr/>
        </p:nvCxnSpPr>
        <p:spPr>
          <a:xfrm>
            <a:off x="4869406" y="3632060"/>
            <a:ext cx="0" cy="47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63715" y="5826008"/>
            <a:ext cx="5690" cy="28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>
            <a:off x="1370393" y="4547267"/>
            <a:ext cx="1809737" cy="55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625999" y="5529753"/>
            <a:ext cx="553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7270317" y="5342694"/>
            <a:ext cx="1596788" cy="450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10 -15 дней</a:t>
            </a:r>
          </a:p>
        </p:txBody>
      </p:sp>
      <p:sp>
        <p:nvSpPr>
          <p:cNvPr id="50" name="Овал 49"/>
          <p:cNvSpPr/>
          <p:nvPr/>
        </p:nvSpPr>
        <p:spPr>
          <a:xfrm>
            <a:off x="7270317" y="6047754"/>
            <a:ext cx="1596788" cy="549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 день</a:t>
            </a:r>
          </a:p>
        </p:txBody>
      </p:sp>
      <p:sp>
        <p:nvSpPr>
          <p:cNvPr id="51" name="Овал 50"/>
          <p:cNvSpPr/>
          <p:nvPr/>
        </p:nvSpPr>
        <p:spPr>
          <a:xfrm>
            <a:off x="409182" y="6259978"/>
            <a:ext cx="1596788" cy="41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 день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31537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СХЕМА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39752" y="903963"/>
            <a:ext cx="4824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3 этап (Заключительный)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6087829-9B60-C044-BF42-4C3F1251F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44" y="118948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5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1423" y="840864"/>
            <a:ext cx="68102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Технологическая схема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619673" y="1628800"/>
            <a:ext cx="7200800" cy="4388336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Century Gothic" panose="020B0502020202020204" pitchFamily="34" charset="0"/>
              </a:rPr>
              <a:t>                                </a:t>
            </a:r>
            <a:r>
              <a:rPr lang="ru-RU" sz="2000" b="1" dirty="0">
                <a:latin typeface="Century Gothic" panose="020B0502020202020204" pitchFamily="34" charset="0"/>
              </a:rPr>
              <a:t>1 этап  (подготовительный)</a:t>
            </a:r>
            <a:br>
              <a:rPr lang="ru-RU" sz="2000" b="1" dirty="0">
                <a:latin typeface="Century Gothic" panose="020B0502020202020204" pitchFamily="34" charset="0"/>
              </a:rPr>
            </a:b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А)  Предоставление Заказчиком согласованных в   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        Роспотребнадзоре списков контингента.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 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Б)   Назначение Исполнителем  сотрудника, который на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     всех этапах будет сопровождать и отвечать за медосмотр.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 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В)    Согласование календарного плана профосмотра.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 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Г)     Оформление  амбулаторной карты  № 025У. Обработка документации производится  в автоматическом режиме посредством разработанной нами программы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«Профосмотр 29».</a:t>
            </a:r>
            <a:br>
              <a:rPr lang="ru-RU" sz="1400" dirty="0">
                <a:latin typeface="Century Gothic" panose="020B0502020202020204" pitchFamily="34" charset="0"/>
              </a:rPr>
            </a:b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Д)    Доставка заказчику контейнеров для биологических проб и согласование размещения комиссии (образец памятки прилагается).</a:t>
            </a:r>
            <a:br>
              <a:rPr lang="ru-RU" sz="1400" dirty="0">
                <a:latin typeface="Century Gothic" panose="020B0502020202020204" pitchFamily="34" charset="0"/>
              </a:rPr>
            </a:br>
            <a:br>
              <a:rPr lang="ru-RU" sz="1800" dirty="0">
                <a:latin typeface="Century Gothic" panose="020B0502020202020204" pitchFamily="34" charset="0"/>
              </a:rPr>
            </a:b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0F289-913F-334A-BD1B-47DB911E6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116"/>
            <a:ext cx="648072" cy="643880"/>
          </a:xfrm>
          <a:prstGeom prst="rect">
            <a:avLst/>
          </a:prstGeom>
          <a:ln w="34925">
            <a:noFill/>
          </a:ln>
          <a:effectLst>
            <a:reflection blurRad="203200" stA="60000" endPos="42000" dir="5400000" sy="-100000" algn="bl" rotWithShape="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AAE8B05-7334-FD43-AE17-0C43626580C3}"/>
              </a:ext>
            </a:extLst>
          </p:cNvPr>
          <p:cNvSpPr txBox="1">
            <a:spLocks/>
          </p:cNvSpPr>
          <p:nvPr/>
        </p:nvSpPr>
        <p:spPr>
          <a:xfrm>
            <a:off x="6330333" y="-13238"/>
            <a:ext cx="2376264" cy="5893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Vrinda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Vrind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Vrinda" pitchFamily="2" charset="0"/>
              </a:rPr>
              <a:t>ООО «РЦПМ» 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5. Создание мед.осмотра, ОПО</Template>
  <TotalTime>1490</TotalTime>
  <Words>1448</Words>
  <Application>Microsoft Office PowerPoint</Application>
  <PresentationFormat>Экран (4:3)</PresentationFormat>
  <Paragraphs>226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Constantia</vt:lpstr>
      <vt:lpstr>Corbel</vt:lpstr>
      <vt:lpstr>Georgia Pro Light</vt:lpstr>
      <vt:lpstr>Tahoma</vt:lpstr>
      <vt:lpstr>Times New Roman</vt:lpstr>
      <vt:lpstr>Параллакс</vt:lpstr>
      <vt:lpstr>Тема Office</vt:lpstr>
      <vt:lpstr> ООО «Региональный Центр Профилактической Медицины»  г. Москва</vt:lpstr>
      <vt:lpstr>Презентация PowerPoint</vt:lpstr>
      <vt:lpstr>Презентация PowerPoint</vt:lpstr>
      <vt:lpstr>Презентация PowerPoint</vt:lpstr>
      <vt:lpstr> -Проведение профосмотров по приказу № 29Н - наше главное направление -Мы 16 лет трудились над уникальной технологией проведения профосмотра! -Мы не берем оборудование и помещения в аренду, это наша собственность, не приглашаем врачей со стороны, они работают в РЦПМ. -А  это значит Вы получаете адекватную цену за профосмотр! </vt:lpstr>
      <vt:lpstr>Презентация PowerPoint</vt:lpstr>
      <vt:lpstr>Презентация PowerPoint</vt:lpstr>
      <vt:lpstr>Презентация PowerPoint</vt:lpstr>
      <vt:lpstr>                                1 этап  (подготовительный)  А)  Предоставление Заказчиком согласованных в             Роспотребнадзоре списков контингента.     Б)   Назначение Исполнителем  сотрудника, который на       всех этапах будет сопровождать и отвечать за медосмотр.    В)    Согласование календарного плана профосмотра.    Г)     Оформление  амбулаторной карты  № 025У. Обработка документации производится  в автоматическом режиме посредством разработанной нами программы  «Профосмотр 29».  Д)    Доставка заказчику контейнеров для биологических проб и согласование размещения комиссии (образец памятки прилагается).  </vt:lpstr>
      <vt:lpstr>         </vt:lpstr>
      <vt:lpstr>Презентация PowerPoint</vt:lpstr>
      <vt:lpstr>                                                                               </vt:lpstr>
      <vt:lpstr>Презентация PowerPoint</vt:lpstr>
      <vt:lpstr>Презентация PowerPoint</vt:lpstr>
      <vt:lpstr>                                                                               </vt:lpstr>
      <vt:lpstr>        В 2023г. нам доверили свое      профессиональное здоровье    55658 сотрудников промышленных предприятий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Профилактической Медицины</dc:title>
  <dc:creator>Your User Name</dc:creator>
  <cp:lastModifiedBy>Наталья Саблина</cp:lastModifiedBy>
  <cp:revision>284</cp:revision>
  <dcterms:created xsi:type="dcterms:W3CDTF">2010-08-01T05:30:33Z</dcterms:created>
  <dcterms:modified xsi:type="dcterms:W3CDTF">2024-01-24T17:19:44Z</dcterms:modified>
</cp:coreProperties>
</file>