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74" r:id="rId4"/>
    <p:sldId id="284" r:id="rId5"/>
    <p:sldId id="283" r:id="rId6"/>
    <p:sldId id="281" r:id="rId7"/>
    <p:sldId id="282" r:id="rId8"/>
    <p:sldId id="257" r:id="rId9"/>
    <p:sldId id="286" r:id="rId10"/>
    <p:sldId id="285" r:id="rId11"/>
    <p:sldId id="277" r:id="rId12"/>
    <p:sldId id="258" r:id="rId13"/>
    <p:sldId id="288" r:id="rId14"/>
    <p:sldId id="260" r:id="rId15"/>
    <p:sldId id="261" r:id="rId16"/>
    <p:sldId id="262" r:id="rId17"/>
    <p:sldId id="275" r:id="rId18"/>
    <p:sldId id="264" r:id="rId19"/>
    <p:sldId id="287" r:id="rId20"/>
    <p:sldId id="265" r:id="rId21"/>
    <p:sldId id="271" r:id="rId22"/>
    <p:sldId id="272" r:id="rId23"/>
    <p:sldId id="273" r:id="rId2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56FF"/>
    <a:srgbClr val="D5DFE5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11BE2-C5BB-41E6-B115-D6A21E7B838E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380CB-1824-4EFD-91F4-6594EC2D7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9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C4C7B-CD40-BD43-81CD-1C385C1FD9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9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C4C7B-CD40-BD43-81CD-1C385C1FD91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9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2875" y="96211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92875" y="1613753"/>
            <a:ext cx="10515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8EBC12-6244-DB44-A521-A40F26348BF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D91541-ADA1-7D40-93CD-D87A32C4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0" y="5851226"/>
            <a:ext cx="12192000" cy="1021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96688" y="-27384"/>
            <a:ext cx="12433036" cy="7056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306957"/>
            <a:ext cx="9144000" cy="146566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5400" b="1" dirty="0">
                <a:solidFill>
                  <a:schemeClr val="bg1"/>
                </a:solidFill>
              </a:rPr>
              <a:t>i</a:t>
            </a:r>
            <a:r>
              <a:rPr lang="ru-RU" sz="5400" b="1" dirty="0">
                <a:solidFill>
                  <a:schemeClr val="bg1"/>
                </a:solidFill>
              </a:rPr>
              <a:t>КЭДО</a:t>
            </a:r>
            <a:endParaRPr lang="ru-RU" sz="5400" b="1" dirty="0">
              <a:solidFill>
                <a:schemeClr val="bg1"/>
              </a:solidFill>
              <a:ea typeface="Roboto"/>
              <a:cs typeface="Roboto"/>
            </a:endParaRPr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1524000" y="2636912"/>
            <a:ext cx="3252026" cy="745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200" b="1">
                <a:solidFill>
                  <a:schemeClr val="bg1"/>
                </a:solidFill>
                <a:latin typeface="Arial"/>
              </a:rPr>
              <a:t>от ГК «Астрал»</a:t>
            </a: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1524000" y="3470447"/>
            <a:ext cx="5292080" cy="7455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200" dirty="0">
                <a:solidFill>
                  <a:schemeClr val="bg1"/>
                </a:solidFill>
                <a:latin typeface="Arial"/>
              </a:rPr>
              <a:t>Облачный сервис </a:t>
            </a:r>
            <a:endParaRPr dirty="0"/>
          </a:p>
          <a:p>
            <a:pPr algn="l">
              <a:defRPr/>
            </a:pPr>
            <a:r>
              <a:rPr lang="ru-RU" sz="3200" dirty="0">
                <a:solidFill>
                  <a:schemeClr val="bg1"/>
                </a:solidFill>
                <a:latin typeface="Arial"/>
              </a:rPr>
              <a:t>кадрового делопроизводства</a:t>
            </a:r>
            <a:r>
              <a:rPr lang="ru-RU" sz="3200" b="1" dirty="0">
                <a:solidFill>
                  <a:schemeClr val="bg1"/>
                </a:solidFill>
                <a:latin typeface="Arial"/>
              </a:rPr>
              <a:t>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6432375" y="2889019"/>
            <a:ext cx="5759625" cy="2720538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2286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2283" t="3414" r="709" b="2501"/>
          <a:stretch/>
        </p:blipFill>
        <p:spPr bwMode="auto">
          <a:xfrm>
            <a:off x="6510825" y="2996872"/>
            <a:ext cx="5523540" cy="2664296"/>
          </a:xfrm>
          <a:prstGeom prst="rect">
            <a:avLst/>
          </a:prstGeom>
        </p:spPr>
      </p:pic>
      <p:sp>
        <p:nvSpPr>
          <p:cNvPr id="8" name="Объект 2"/>
          <p:cNvSpPr txBox="1"/>
          <p:nvPr/>
        </p:nvSpPr>
        <p:spPr bwMode="auto">
          <a:xfrm>
            <a:off x="626969" y="2398557"/>
            <a:ext cx="5805406" cy="253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7856FF"/>
              </a:buClr>
              <a:buNone/>
              <a:defRPr/>
            </a:pPr>
            <a:r>
              <a:rPr lang="ru-RU" sz="1600" dirty="0" smtClean="0"/>
              <a:t>Механизм выпуска УНЭП:</a:t>
            </a:r>
          </a:p>
          <a:p>
            <a:pPr>
              <a:lnSpc>
                <a:spcPct val="150000"/>
              </a:lnSpc>
              <a:buClr>
                <a:srgbClr val="7856FF"/>
              </a:buClr>
              <a:buFont typeface="Arial"/>
              <a:buChar char="•"/>
              <a:defRPr/>
            </a:pPr>
            <a:r>
              <a:rPr lang="ru-RU" sz="1600" dirty="0" smtClean="0"/>
              <a:t>Сотрудник проверяет </a:t>
            </a:r>
            <a:r>
              <a:rPr lang="ru-RU" sz="1600" dirty="0"/>
              <a:t>свои </a:t>
            </a:r>
            <a:r>
              <a:rPr lang="ru-RU" sz="1600" dirty="0" smtClean="0"/>
              <a:t>данные в сервисе</a:t>
            </a:r>
            <a:endParaRPr sz="1600" dirty="0"/>
          </a:p>
          <a:p>
            <a:pPr>
              <a:lnSpc>
                <a:spcPct val="150000"/>
              </a:lnSpc>
              <a:buClr>
                <a:srgbClr val="7856FF"/>
              </a:buClr>
              <a:buFont typeface="Arial"/>
              <a:buChar char="•"/>
              <a:defRPr/>
            </a:pPr>
            <a:r>
              <a:rPr lang="ru-RU" sz="1600" dirty="0" smtClean="0"/>
              <a:t>Нажимает на кнопку «Выпуск УНЭП»</a:t>
            </a:r>
          </a:p>
          <a:p>
            <a:pPr>
              <a:lnSpc>
                <a:spcPct val="150000"/>
              </a:lnSpc>
              <a:buClr>
                <a:srgbClr val="7856FF"/>
              </a:buClr>
              <a:buFont typeface="Arial"/>
              <a:buChar char="•"/>
              <a:defRPr/>
            </a:pPr>
            <a:r>
              <a:rPr lang="ru-RU" sz="1600" dirty="0" smtClean="0"/>
              <a:t>Автоматически формируется заявление на выпуск подписи, которое уходит в УЦ</a:t>
            </a:r>
            <a:endParaRPr sz="1600" dirty="0"/>
          </a:p>
          <a:p>
            <a:pPr>
              <a:lnSpc>
                <a:spcPct val="150000"/>
              </a:lnSpc>
              <a:buClr>
                <a:srgbClr val="7856FF"/>
              </a:buClr>
              <a:defRPr/>
            </a:pPr>
            <a:r>
              <a:rPr lang="ru-RU" sz="1600" dirty="0" smtClean="0"/>
              <a:t>Сотрудник подтверждает </a:t>
            </a:r>
            <a:r>
              <a:rPr lang="ru-RU" sz="1600" dirty="0"/>
              <a:t>выпуск подписи </a:t>
            </a:r>
            <a:r>
              <a:rPr lang="ru-RU" sz="1600" dirty="0" smtClean="0"/>
              <a:t>на </a:t>
            </a:r>
            <a:r>
              <a:rPr lang="ru-RU" sz="1600" dirty="0" err="1" smtClean="0"/>
              <a:t>Госуслугах</a:t>
            </a:r>
            <a:r>
              <a:rPr lang="ru-RU" sz="1600" dirty="0" smtClean="0"/>
              <a:t> (прохождение идентификации)</a:t>
            </a:r>
            <a:endParaRPr sz="1600" dirty="0"/>
          </a:p>
          <a:p>
            <a:pPr>
              <a:lnSpc>
                <a:spcPct val="150000"/>
              </a:lnSpc>
              <a:buClr>
                <a:srgbClr val="7856FF"/>
              </a:buClr>
              <a:buFont typeface="Arial"/>
              <a:buChar char="•"/>
              <a:defRPr/>
            </a:pPr>
            <a:r>
              <a:rPr lang="ru-RU" sz="1600" dirty="0" smtClean="0"/>
              <a:t>УНЭП выпускается в личном кабинете сотрудника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92344" y="-1477303"/>
            <a:ext cx="3461248" cy="346124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 bwMode="auto">
          <a:xfrm>
            <a:off x="9474619" y="4936530"/>
            <a:ext cx="1705096" cy="1449275"/>
            <a:chOff x="5054115" y="4942028"/>
            <a:chExt cx="2891536" cy="24577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2875" y="396808"/>
            <a:ext cx="7591357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/>
              <a:t>Выпуск УНЭП в </a:t>
            </a:r>
            <a:r>
              <a:rPr lang="en-US" b="1" dirty="0"/>
              <a:t>i</a:t>
            </a:r>
            <a:r>
              <a:rPr lang="ru-RU" b="1" dirty="0"/>
              <a:t>КЭДО</a:t>
            </a:r>
            <a:endParaRPr lang="ru-RU" b="1" dirty="0">
              <a:ea typeface="Roboto"/>
              <a:cs typeface="Roboto"/>
            </a:endParaRPr>
          </a:p>
        </p:txBody>
      </p:sp>
      <p:sp>
        <p:nvSpPr>
          <p:cNvPr id="13" name="Объект 2"/>
          <p:cNvSpPr txBox="1"/>
          <p:nvPr/>
        </p:nvSpPr>
        <p:spPr bwMode="auto">
          <a:xfrm>
            <a:off x="626968" y="1727593"/>
            <a:ext cx="11092453" cy="512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400" b="1" dirty="0" smtClean="0">
                <a:solidFill>
                  <a:srgbClr val="7856FF"/>
                </a:solidFill>
              </a:rPr>
              <a:t>Сотрудник самостоятельно выпускает электронную подпись из </a:t>
            </a:r>
            <a:r>
              <a:rPr lang="en-US" sz="2400" b="1" dirty="0" smtClean="0">
                <a:solidFill>
                  <a:srgbClr val="7856FF"/>
                </a:solidFill>
              </a:rPr>
              <a:t>i</a:t>
            </a:r>
            <a:r>
              <a:rPr lang="ru-RU" sz="2400" b="1" dirty="0" smtClean="0">
                <a:solidFill>
                  <a:srgbClr val="7856FF"/>
                </a:solidFill>
              </a:rPr>
              <a:t>КЭДО </a:t>
            </a:r>
            <a:endParaRPr lang="ru-RU" sz="2400" dirty="0">
              <a:solidFill>
                <a:srgbClr val="785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81611" y="-459432"/>
            <a:ext cx="3461248" cy="3461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51384" y="256581"/>
            <a:ext cx="105156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Безопасное хранение и обработка</a:t>
            </a:r>
            <a:br>
              <a:rPr lang="ru-RU" b="1" dirty="0" smtClean="0"/>
            </a:br>
            <a:r>
              <a:rPr lang="ru-RU" b="1" dirty="0" smtClean="0"/>
              <a:t>персональных данных</a:t>
            </a:r>
            <a:endParaRPr lang="ru-RU" b="1" dirty="0">
              <a:ea typeface="Roboto"/>
              <a:cs typeface="Roboto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51384" y="3162489"/>
            <a:ext cx="10081120" cy="14088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04800" dist="50800" dir="5580000" sx="98000" sy="98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551384" y="1716812"/>
            <a:ext cx="10081120" cy="11143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04800" dist="50800" dir="5580000" sx="98000" sy="98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702494" y="1759783"/>
            <a:ext cx="287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856FF"/>
                </a:solidFill>
              </a:rPr>
              <a:t>Оператор ЭДО </a:t>
            </a:r>
            <a:endParaRPr lang="ru-RU" sz="2400" b="1" dirty="0">
              <a:solidFill>
                <a:srgbClr val="7856FF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690953" y="2154068"/>
            <a:ext cx="9858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ГК Астрал включен в Реестр </a:t>
            </a:r>
            <a:r>
              <a:rPr lang="ru-RU" sz="2000" dirty="0"/>
              <a:t>операторов электронного документооборота</a:t>
            </a:r>
            <a:endParaRPr lang="ru-RU" sz="2000" b="1" dirty="0">
              <a:solidFill>
                <a:srgbClr val="7856FF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690953" y="2554178"/>
            <a:ext cx="9065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/>
              <a:t>В соответствии с утвержденным </a:t>
            </a:r>
            <a:r>
              <a:rPr lang="ru-RU" sz="1200" dirty="0"/>
              <a:t>приказом ФНС России от 08.06.2021 №ЕД-7-26/546@</a:t>
            </a: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702494" y="3205460"/>
            <a:ext cx="5321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856FF"/>
                </a:solidFill>
              </a:rPr>
              <a:t>Оператор персональных данных</a:t>
            </a:r>
            <a:endParaRPr lang="ru-RU" sz="2400" b="1" dirty="0">
              <a:solidFill>
                <a:srgbClr val="7856FF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697277" y="3573016"/>
            <a:ext cx="9641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ГК Астрал работает с персональными данными в соответствии:</a:t>
            </a:r>
            <a:endParaRPr lang="ru-RU" sz="2000" b="1" dirty="0"/>
          </a:p>
        </p:txBody>
      </p:sp>
      <p:sp>
        <p:nvSpPr>
          <p:cNvPr id="57" name="Скругленный прямоугольник 56"/>
          <p:cNvSpPr/>
          <p:nvPr/>
        </p:nvSpPr>
        <p:spPr bwMode="auto">
          <a:xfrm>
            <a:off x="551384" y="4746665"/>
            <a:ext cx="10081120" cy="11718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04800" dist="50800" dir="5580000" sx="98000" sy="98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702494" y="4818673"/>
            <a:ext cx="5609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856FF"/>
                </a:solidFill>
              </a:rPr>
              <a:t>Защищенные </a:t>
            </a:r>
            <a:r>
              <a:rPr lang="ru-RU" sz="2400" b="1" dirty="0" smtClean="0">
                <a:solidFill>
                  <a:srgbClr val="7856FF"/>
                </a:solidFill>
              </a:rPr>
              <a:t>серверы</a:t>
            </a:r>
            <a:endParaRPr lang="ru-RU" sz="2400" b="1" dirty="0">
              <a:solidFill>
                <a:srgbClr val="7856FF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702494" y="5210651"/>
            <a:ext cx="10074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Данные хранятся на серверах «</a:t>
            </a:r>
            <a:r>
              <a:rPr lang="ru-RU" sz="2000" dirty="0" err="1" smtClean="0"/>
              <a:t>Яндекс.Облако</a:t>
            </a:r>
            <a:r>
              <a:rPr lang="ru-RU" sz="2000" dirty="0"/>
              <a:t>», расположенных на территории Российской Федерации</a:t>
            </a:r>
            <a:endParaRPr lang="ru-RU" sz="2000" b="1" dirty="0"/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726452" y="3927656"/>
            <a:ext cx="9858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/>
              <a:t>В соответствии с ФЗ </a:t>
            </a:r>
            <a:r>
              <a:rPr lang="ru-RU" sz="1200" dirty="0"/>
              <a:t>от 27.07.2006 № 152-ФЗ «О персональных </a:t>
            </a:r>
            <a:r>
              <a:rPr lang="ru-RU" sz="1200" dirty="0" smtClean="0"/>
              <a:t>данных; ФЗ от </a:t>
            </a:r>
            <a:r>
              <a:rPr lang="ru-RU" sz="1200" dirty="0"/>
              <a:t>27.07.2006 № 149-ФЗ «Об информации, информационных технологиях и о защите </a:t>
            </a:r>
            <a:r>
              <a:rPr lang="ru-RU" sz="1200" dirty="0" smtClean="0"/>
              <a:t>информации»; Постановления </a:t>
            </a:r>
            <a:r>
              <a:rPr lang="ru-RU" sz="1200" dirty="0"/>
              <a:t>Правительства РФ от 01.11.2012 № 1119 «Об утверждении требований к защите персональных данных при их обработке в информационных системах персональных данных»</a:t>
            </a:r>
          </a:p>
        </p:txBody>
      </p:sp>
      <p:grpSp>
        <p:nvGrpSpPr>
          <p:cNvPr id="64" name="Группа 63"/>
          <p:cNvGrpSpPr/>
          <p:nvPr/>
        </p:nvGrpSpPr>
        <p:grpSpPr bwMode="auto">
          <a:xfrm>
            <a:off x="10562928" y="4939377"/>
            <a:ext cx="1705096" cy="1449275"/>
            <a:chOff x="5054115" y="4942028"/>
            <a:chExt cx="2891536" cy="245771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3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7491112" y="1501943"/>
            <a:ext cx="4386401" cy="2791154"/>
          </a:xfrm>
          <a:prstGeom prst="roundRect">
            <a:avLst>
              <a:gd name="adj" fmla="val 911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16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Возможности </a:t>
            </a:r>
            <a:r>
              <a:rPr lang="en-US" b="1"/>
              <a:t>i</a:t>
            </a:r>
            <a:r>
              <a:rPr lang="ru-RU" b="1"/>
              <a:t>КЭДО</a:t>
            </a:r>
            <a:endParaRPr lang="ru-RU" b="1">
              <a:ea typeface="Roboto"/>
              <a:cs typeface="Roboto"/>
            </a:endParaRPr>
          </a:p>
        </p:txBody>
      </p:sp>
      <p:sp>
        <p:nvSpPr>
          <p:cNvPr id="8" name="Объект 2"/>
          <p:cNvSpPr txBox="1"/>
          <p:nvPr/>
        </p:nvSpPr>
        <p:spPr bwMode="auto">
          <a:xfrm>
            <a:off x="623391" y="1340768"/>
            <a:ext cx="6264695" cy="4815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856FF"/>
              </a:buClr>
              <a:defRPr/>
            </a:pPr>
            <a:r>
              <a:rPr lang="ru-RU" sz="1800" dirty="0"/>
              <a:t>Личный кабинет сотрудника с доступом ко всем своим</a:t>
            </a:r>
            <a:br>
              <a:rPr lang="ru-RU" sz="1800" dirty="0"/>
            </a:br>
            <a:r>
              <a:rPr lang="ru-RU" sz="1800" dirty="0"/>
              <a:t>документам</a:t>
            </a:r>
            <a:endParaRPr dirty="0"/>
          </a:p>
          <a:p>
            <a:pPr>
              <a:buClr>
                <a:srgbClr val="7856FF"/>
              </a:buClr>
              <a:defRPr/>
            </a:pPr>
            <a:r>
              <a:rPr lang="ru-RU" sz="1800" dirty="0"/>
              <a:t>Личный кабинет организации</a:t>
            </a:r>
            <a:endParaRPr dirty="0"/>
          </a:p>
          <a:p>
            <a:pPr>
              <a:buClr>
                <a:srgbClr val="7856FF"/>
              </a:buClr>
              <a:defRPr/>
            </a:pPr>
            <a:endParaRPr lang="ru-RU" sz="1800" dirty="0"/>
          </a:p>
          <a:p>
            <a:pPr>
              <a:buClr>
                <a:srgbClr val="7856FF"/>
              </a:buClr>
              <a:defRPr/>
            </a:pPr>
            <a:endParaRPr lang="ru-RU" sz="1800" dirty="0"/>
          </a:p>
          <a:p>
            <a:pPr>
              <a:buClr>
                <a:srgbClr val="7856FF"/>
              </a:buClr>
              <a:defRPr/>
            </a:pPr>
            <a:r>
              <a:rPr lang="ru-RU" sz="1800" dirty="0"/>
              <a:t>Маршруты согласования документов перед подписанием</a:t>
            </a:r>
            <a:endParaRPr dirty="0"/>
          </a:p>
          <a:p>
            <a:pPr>
              <a:buClr>
                <a:srgbClr val="7856FF"/>
              </a:buClr>
              <a:defRPr/>
            </a:pPr>
            <a:r>
              <a:rPr lang="ru-RU" sz="1800" dirty="0"/>
              <a:t>Множественное подписание одного документа (реестр подписей)</a:t>
            </a:r>
            <a:endParaRPr dirty="0"/>
          </a:p>
          <a:p>
            <a:pPr>
              <a:buClr>
                <a:srgbClr val="7856FF"/>
              </a:buClr>
              <a:defRPr/>
            </a:pPr>
            <a:r>
              <a:rPr lang="ru-RU" sz="1800" dirty="0"/>
              <a:t>Дистанционный выпуск УНЭП для сотрудников</a:t>
            </a:r>
            <a:endParaRPr dirty="0"/>
          </a:p>
          <a:p>
            <a:pPr>
              <a:buClr>
                <a:srgbClr val="7856FF"/>
              </a:buClr>
              <a:defRPr/>
            </a:pPr>
            <a:r>
              <a:rPr lang="ru-RU" sz="1800" dirty="0"/>
              <a:t>Интеграция с учетными системами</a:t>
            </a:r>
            <a:endParaRPr dirty="0"/>
          </a:p>
          <a:p>
            <a:pPr>
              <a:buClr>
                <a:srgbClr val="7856FF"/>
              </a:buClr>
              <a:defRPr/>
            </a:pPr>
            <a:r>
              <a:rPr lang="ru-RU" sz="1800" dirty="0"/>
              <a:t>Выгрузка кадровых документов в </a:t>
            </a:r>
            <a:r>
              <a:rPr lang="ru-RU" sz="1800" dirty="0" smtClean="0"/>
              <a:t>архив</a:t>
            </a:r>
          </a:p>
          <a:p>
            <a:pPr>
              <a:buClr>
                <a:srgbClr val="7856FF"/>
              </a:buClr>
              <a:defRPr/>
            </a:pPr>
            <a:r>
              <a:rPr lang="ru-RU" sz="1800" dirty="0" smtClean="0"/>
              <a:t>Уведомление </a:t>
            </a:r>
            <a:r>
              <a:rPr lang="ru-RU" sz="1800" dirty="0" smtClean="0"/>
              <a:t>в </a:t>
            </a:r>
            <a:r>
              <a:rPr lang="ru-RU" sz="1800" dirty="0" err="1" smtClean="0"/>
              <a:t>Телеграм</a:t>
            </a:r>
            <a:r>
              <a:rPr lang="ru-RU" sz="1800" dirty="0" smtClean="0"/>
              <a:t> и по </a:t>
            </a:r>
            <a:r>
              <a:rPr lang="en-US" sz="1800" dirty="0" smtClean="0"/>
              <a:t>email</a:t>
            </a:r>
            <a:endParaRPr dirty="0"/>
          </a:p>
          <a:p>
            <a:pPr marL="0" indent="0">
              <a:buClr>
                <a:srgbClr val="7856FF"/>
              </a:buClr>
              <a:buNone/>
              <a:defRPr/>
            </a:pPr>
            <a:endParaRPr lang="ru-RU" sz="1800" dirty="0">
              <a:ea typeface="Roboto"/>
              <a:cs typeface="Roboto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83432" y="2276872"/>
            <a:ext cx="5616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Сотрудники отдела кадров имеют общий доступ к кабинету организации в разрезе своих прав на работу с подразделениями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типами документов</a:t>
            </a:r>
            <a:endParaRPr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81176" y="1624439"/>
            <a:ext cx="4223563" cy="2556222"/>
          </a:xfrm>
          <a:prstGeom prst="roundRect">
            <a:avLst>
              <a:gd name="adj" fmla="val 4346"/>
            </a:avLst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82169" y="-2618933"/>
            <a:ext cx="4734016" cy="473401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6462893" y="2564904"/>
            <a:ext cx="4313627" cy="3067440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58748" y="2673683"/>
            <a:ext cx="4168353" cy="2771541"/>
          </a:xfrm>
          <a:prstGeom prst="roundRect">
            <a:avLst>
              <a:gd name="adj" fmla="val 5303"/>
            </a:avLst>
          </a:prstGeom>
        </p:spPr>
      </p:pic>
      <p:grpSp>
        <p:nvGrpSpPr>
          <p:cNvPr id="10" name="Группа 9"/>
          <p:cNvGrpSpPr/>
          <p:nvPr/>
        </p:nvGrpSpPr>
        <p:grpSpPr bwMode="auto">
          <a:xfrm>
            <a:off x="7176120" y="5464003"/>
            <a:ext cx="1705096" cy="1449275"/>
            <a:chOff x="5054115" y="4942028"/>
            <a:chExt cx="2891536" cy="24577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Модуль </a:t>
            </a:r>
            <a:r>
              <a:rPr lang="en-US" b="1" dirty="0" smtClean="0"/>
              <a:t>i</a:t>
            </a:r>
            <a:r>
              <a:rPr lang="ru-RU" b="1" dirty="0" smtClean="0"/>
              <a:t>КЭДО для 1С</a:t>
            </a:r>
            <a:endParaRPr lang="ru-RU" b="1" dirty="0">
              <a:ea typeface="Roboto"/>
              <a:cs typeface="Roboto"/>
            </a:endParaRPr>
          </a:p>
        </p:txBody>
      </p:sp>
      <p:sp>
        <p:nvSpPr>
          <p:cNvPr id="8" name="Объект 2"/>
          <p:cNvSpPr txBox="1"/>
          <p:nvPr/>
        </p:nvSpPr>
        <p:spPr bwMode="auto">
          <a:xfrm>
            <a:off x="616801" y="1916832"/>
            <a:ext cx="5623216" cy="4815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buClr>
                <a:srgbClr val="7856FF"/>
              </a:buClr>
            </a:pPr>
            <a:r>
              <a:rPr lang="ru-RU" sz="1800" dirty="0"/>
              <a:t>Модуль расширения встроен в стандартный интерфейс 1С;</a:t>
            </a:r>
          </a:p>
          <a:p>
            <a:pPr rtl="0" fontAlgn="base">
              <a:buClr>
                <a:srgbClr val="7856FF"/>
              </a:buClr>
            </a:pPr>
            <a:r>
              <a:rPr lang="ru-RU" sz="1800" dirty="0"/>
              <a:t>Кнопки решения модуля </a:t>
            </a:r>
            <a:r>
              <a:rPr lang="ru-RU" sz="1800" dirty="0" err="1"/>
              <a:t>iКЭДО</a:t>
            </a:r>
            <a:r>
              <a:rPr lang="ru-RU" sz="1800" dirty="0"/>
              <a:t> располагаются в привычных для кадровика местах;</a:t>
            </a:r>
          </a:p>
          <a:p>
            <a:pPr rtl="0" fontAlgn="base">
              <a:buClr>
                <a:srgbClr val="7856FF"/>
              </a:buClr>
            </a:pPr>
            <a:r>
              <a:rPr lang="ru-RU" sz="1800" dirty="0"/>
              <a:t>Возможность загрузки и отправки произвольного содержания через интерфейс 1С;</a:t>
            </a:r>
          </a:p>
          <a:p>
            <a:pPr rtl="0" fontAlgn="base">
              <a:buClr>
                <a:srgbClr val="7856FF"/>
              </a:buClr>
            </a:pPr>
            <a:r>
              <a:rPr lang="ru-RU" sz="1800" dirty="0"/>
              <a:t>Статус документа и история подписания доступна для просмотра из интерфейса 1С;</a:t>
            </a:r>
          </a:p>
          <a:p>
            <a:pPr rtl="0" fontAlgn="base">
              <a:buClr>
                <a:srgbClr val="7856FF"/>
              </a:buClr>
            </a:pPr>
            <a:r>
              <a:rPr lang="ru-RU" sz="1800" dirty="0"/>
              <a:t>Модуль предоставляется бесплатно</a:t>
            </a:r>
            <a:r>
              <a:rPr lang="ru-RU" sz="1600" dirty="0"/>
              <a:t>.</a:t>
            </a:r>
          </a:p>
          <a:p>
            <a:pPr marL="0" indent="0">
              <a:buClr>
                <a:srgbClr val="7856FF"/>
              </a:buClr>
              <a:buNone/>
              <a:defRPr/>
            </a:pPr>
            <a:endParaRPr lang="ru-RU" sz="1800" dirty="0">
              <a:ea typeface="Roboto"/>
              <a:cs typeface="Roboto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82169" y="-2618933"/>
            <a:ext cx="4734016" cy="4734016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 bwMode="auto">
          <a:xfrm>
            <a:off x="7176120" y="5464003"/>
            <a:ext cx="1705096" cy="1449275"/>
            <a:chOff x="5054115" y="4942028"/>
            <a:chExt cx="2891536" cy="24577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91" y="692696"/>
            <a:ext cx="7279005" cy="579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8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888552" y="1153404"/>
            <a:ext cx="10725589" cy="5083908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Управление сотрудниками</a:t>
            </a:r>
            <a:endParaRPr lang="ru-RU" b="1">
              <a:ea typeface="Roboto"/>
              <a:cs typeface="Roboto"/>
            </a:endParaRPr>
          </a:p>
        </p:txBody>
      </p:sp>
      <p:grpSp>
        <p:nvGrpSpPr>
          <p:cNvPr id="8" name="Группа 7"/>
          <p:cNvGrpSpPr/>
          <p:nvPr/>
        </p:nvGrpSpPr>
        <p:grpSpPr bwMode="auto">
          <a:xfrm rot="17932953">
            <a:off x="10358452" y="-380793"/>
            <a:ext cx="1705096" cy="1449275"/>
            <a:chOff x="5054115" y="4942028"/>
            <a:chExt cx="2891536" cy="245771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pic>
        <p:nvPicPr>
          <p:cNvPr id="2050" name="Picture 2" descr="C:\Users\Оксана\Downloads\dg7i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21" y="1281800"/>
            <a:ext cx="10126050" cy="47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967876" y="569241"/>
            <a:ext cx="2994549" cy="2994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01264" y="3582190"/>
            <a:ext cx="5727774" cy="583877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1055440" y="1183060"/>
            <a:ext cx="9865096" cy="4838228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Настройка типов документов</a:t>
            </a:r>
            <a:endParaRPr lang="ru-RU" b="1">
              <a:ea typeface="Roboto"/>
              <a:cs typeface="Roboto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71921" y="2903196"/>
            <a:ext cx="1246868" cy="1303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402437" y="3316669"/>
            <a:ext cx="1153092" cy="1205504"/>
          </a:xfrm>
          <a:prstGeom prst="rect">
            <a:avLst/>
          </a:prstGeom>
        </p:spPr>
      </p:pic>
      <p:pic>
        <p:nvPicPr>
          <p:cNvPr id="3074" name="Picture 2" descr="C:\Users\Оксана\Downloads\jmrt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43" y="1373961"/>
            <a:ext cx="9317506" cy="431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565843" y="1183060"/>
            <a:ext cx="11143178" cy="4838228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Входящие документы</a:t>
            </a:r>
            <a:endParaRPr lang="ru-RU" b="1">
              <a:ea typeface="Roboto"/>
              <a:cs typeface="Robot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007566">
            <a:off x="9886872" y="-473348"/>
            <a:ext cx="1526842" cy="1596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007566">
            <a:off x="10520753" y="-776670"/>
            <a:ext cx="1412009" cy="14761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4" y="1252996"/>
            <a:ext cx="11363560" cy="491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565843" y="1183060"/>
            <a:ext cx="5314133" cy="4838228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Создание документа</a:t>
            </a:r>
            <a:endParaRPr lang="ru-RU" b="1">
              <a:ea typeface="Roboto"/>
              <a:cs typeface="Robot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7331" y="1340769"/>
            <a:ext cx="5051156" cy="4536504"/>
          </a:xfrm>
          <a:prstGeom prst="roundRect">
            <a:avLst>
              <a:gd name="adj" fmla="val 6134"/>
            </a:avLst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59012" y="-459432"/>
            <a:ext cx="4849692" cy="4849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999232" y="4094850"/>
            <a:ext cx="2053816" cy="209361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 bwMode="auto">
          <a:xfrm>
            <a:off x="7824192" y="4968351"/>
            <a:ext cx="2891536" cy="2457711"/>
            <a:chOff x="5054115" y="4942028"/>
            <a:chExt cx="2891536" cy="245771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32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565843" y="1183060"/>
            <a:ext cx="7906421" cy="4838228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Исходящие документы</a:t>
            </a:r>
            <a:endParaRPr lang="ru-RU" b="1">
              <a:ea typeface="Roboto"/>
              <a:cs typeface="Roboto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48328" y="3461117"/>
            <a:ext cx="4920670" cy="5016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056578">
            <a:off x="9161410" y="2135195"/>
            <a:ext cx="1246868" cy="1303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056578">
            <a:off x="9504362" y="2664269"/>
            <a:ext cx="1153092" cy="12055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658074" y="-2278681"/>
            <a:ext cx="3894551" cy="38945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43" y="1268760"/>
            <a:ext cx="783264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 bwMode="auto">
          <a:xfrm>
            <a:off x="7824192" y="4968351"/>
            <a:ext cx="2891536" cy="2457711"/>
            <a:chOff x="5054115" y="4942028"/>
            <a:chExt cx="2891536" cy="245771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59012" y="-459432"/>
            <a:ext cx="4849692" cy="484969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565843" y="1183060"/>
            <a:ext cx="9346581" cy="4622204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Маршруты согласования</a:t>
            </a:r>
            <a:endParaRPr lang="ru-RU" b="1" dirty="0">
              <a:ea typeface="Roboto"/>
              <a:cs typeface="Roboto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999232" y="4094850"/>
            <a:ext cx="2053816" cy="2093618"/>
          </a:xfrm>
          <a:prstGeom prst="rect">
            <a:avLst/>
          </a:prstGeom>
        </p:spPr>
      </p:pic>
      <p:pic>
        <p:nvPicPr>
          <p:cNvPr id="4098" name="Picture 2" descr="C:\Users\Оксана\Downloads\vjbq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340768"/>
            <a:ext cx="8906129" cy="420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98083" y="29600"/>
            <a:ext cx="4392488" cy="4392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79377" y="96211"/>
            <a:ext cx="1062909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3A3A3A"/>
                </a:solidFill>
              </a:rPr>
              <a:t>Об Астрал-Софт</a:t>
            </a:r>
            <a:endParaRPr lang="ru-RU" b="1" dirty="0">
              <a:solidFill>
                <a:srgbClr val="3A3A3A"/>
              </a:solidFill>
              <a:ea typeface="Roboto"/>
              <a:cs typeface="Roboto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331806">
            <a:off x="10720344" y="5782255"/>
            <a:ext cx="1662068" cy="173761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1D06473-B338-FB4B-9189-6E2C7FC0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6432418">
            <a:off x="8552499" y="278581"/>
            <a:ext cx="1662068" cy="173761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2E7CC31-FF12-C5E3-3926-7B89CE151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331806">
            <a:off x="10263293" y="4812533"/>
            <a:ext cx="1662068" cy="17376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9377" y="1683193"/>
            <a:ext cx="2701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7955FF"/>
                </a:solidFill>
              </a:rPr>
              <a:t>20 лет</a:t>
            </a:r>
          </a:p>
          <a:p>
            <a:r>
              <a:rPr lang="ru-RU" dirty="0"/>
              <a:t>создаем цифровые</a:t>
            </a:r>
            <a:br>
              <a:rPr lang="ru-RU" dirty="0"/>
            </a:br>
            <a:r>
              <a:rPr lang="ru-RU" dirty="0"/>
              <a:t>продукты для бизнеса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796735" y="1683191"/>
            <a:ext cx="270170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955FF"/>
                </a:solidFill>
              </a:rPr>
              <a:t>27</a:t>
            </a:r>
            <a:endParaRPr lang="ru-RU" sz="4400" b="1" dirty="0">
              <a:solidFill>
                <a:srgbClr val="7955FF"/>
              </a:solidFill>
            </a:endParaRPr>
          </a:p>
          <a:p>
            <a:r>
              <a:rPr lang="ru-RU" dirty="0" smtClean="0"/>
              <a:t>ИТ-продуктов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4796735" y="3422269"/>
            <a:ext cx="34071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955FF"/>
                </a:solidFill>
              </a:rPr>
              <a:t>61</a:t>
            </a:r>
            <a:endParaRPr lang="ru-RU" sz="4400" b="1" dirty="0">
              <a:solidFill>
                <a:srgbClr val="7955FF"/>
              </a:solidFill>
            </a:endParaRPr>
          </a:p>
          <a:p>
            <a:r>
              <a:rPr lang="ru-RU" dirty="0" smtClean="0"/>
              <a:t>действующий интеграционный проект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79377" y="3423861"/>
            <a:ext cx="2701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955FF"/>
                </a:solidFill>
              </a:rPr>
              <a:t>1 300 000</a:t>
            </a:r>
            <a:endParaRPr lang="ru-RU" sz="4400" b="1" dirty="0">
              <a:solidFill>
                <a:srgbClr val="7955FF"/>
              </a:solidFill>
            </a:endParaRPr>
          </a:p>
          <a:p>
            <a:r>
              <a:rPr lang="ru-RU" dirty="0" smtClean="0"/>
              <a:t>ЮЛ и ИП пользуются нашими продуктами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621120" y="2082352"/>
            <a:ext cx="9361039" cy="3072126"/>
          </a:xfrm>
          <a:prstGeom prst="roundRect">
            <a:avLst>
              <a:gd name="adj" fmla="val 9112"/>
            </a:avLst>
          </a:prstGeom>
          <a:solidFill>
            <a:schemeClr val="bg1"/>
          </a:solidFill>
          <a:ln>
            <a:noFill/>
          </a:ln>
          <a:effectLst>
            <a:outerShdw blurRad="3048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1" y="404664"/>
            <a:ext cx="9535573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Исходящие документы (контроль)</a:t>
            </a:r>
            <a:endParaRPr lang="ru-RU" b="1">
              <a:ea typeface="Roboto"/>
              <a:cs typeface="Robot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007566">
            <a:off x="10174904" y="-306054"/>
            <a:ext cx="1526842" cy="1596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007566">
            <a:off x="10808785" y="-609376"/>
            <a:ext cx="1412009" cy="1476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01294" y="2258913"/>
            <a:ext cx="8848819" cy="2747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816080" y="5316527"/>
            <a:ext cx="3024336" cy="3082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Особенности нашего решения</a:t>
            </a:r>
            <a:endParaRPr lang="ru-RU" b="1">
              <a:ea typeface="Roboto"/>
              <a:cs typeface="Roboto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695400" y="1412776"/>
            <a:ext cx="2657284" cy="792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46510" y="1620549"/>
            <a:ext cx="2297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/>
              <a:t>Собственный </a:t>
            </a:r>
            <a:r>
              <a:rPr lang="ru-RU" sz="2000" dirty="0" smtClean="0"/>
              <a:t>УЦ</a:t>
            </a:r>
            <a:endParaRPr dirty="0"/>
          </a:p>
        </p:txBody>
      </p:sp>
      <p:grpSp>
        <p:nvGrpSpPr>
          <p:cNvPr id="46" name="Группа 45"/>
          <p:cNvGrpSpPr/>
          <p:nvPr/>
        </p:nvGrpSpPr>
        <p:grpSpPr bwMode="auto">
          <a:xfrm rot="1538585">
            <a:off x="8627018" y="5694365"/>
            <a:ext cx="1705096" cy="1449275"/>
            <a:chOff x="5054115" y="4942028"/>
            <a:chExt cx="2891536" cy="245771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sp>
        <p:nvSpPr>
          <p:cNvPr id="35" name="Прямоугольник 34"/>
          <p:cNvSpPr/>
          <p:nvPr/>
        </p:nvSpPr>
        <p:spPr bwMode="auto">
          <a:xfrm>
            <a:off x="3503794" y="1620549"/>
            <a:ext cx="287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/>
              <a:t>=</a:t>
            </a:r>
            <a:endParaRPr/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3942854" y="1412776"/>
            <a:ext cx="6362376" cy="792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093963" y="1620549"/>
            <a:ext cx="6211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7856FF"/>
                </a:solidFill>
              </a:rPr>
              <a:t>выгодная стоимость и стабильность решения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04071" y="2343705"/>
            <a:ext cx="8787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Выпуск подписей прямо из продукта </a:t>
            </a:r>
            <a:r>
              <a:rPr lang="ru-RU" sz="1400" dirty="0" err="1"/>
              <a:t>iКЭДО</a:t>
            </a:r>
            <a:r>
              <a:rPr lang="ru-RU" sz="1400" dirty="0"/>
              <a:t> по самым </a:t>
            </a:r>
            <a:r>
              <a:rPr lang="ru-RU" sz="1400"/>
              <a:t>выгодным </a:t>
            </a:r>
            <a:r>
              <a:rPr lang="ru-RU" sz="1400" smtClean="0"/>
              <a:t>тарифам</a:t>
            </a:r>
            <a:endParaRPr lang="ru-RU" sz="1400"/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783854" y="2996952"/>
            <a:ext cx="1783754" cy="792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934964" y="3204725"/>
            <a:ext cx="2297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/>
              <a:t>Репутация</a:t>
            </a:r>
            <a:endParaRPr/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2678940" y="3204725"/>
            <a:ext cx="287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/>
              <a:t>=</a:t>
            </a:r>
            <a:endParaRPr/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3118000" y="2996952"/>
            <a:ext cx="3216819" cy="792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3269109" y="3204725"/>
            <a:ext cx="6211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7856FF"/>
                </a:solidFill>
              </a:rPr>
              <a:t>надежность продукта</a:t>
            </a:r>
            <a:endParaRPr lang="ru-RU" sz="2000">
              <a:solidFill>
                <a:srgbClr val="7856FF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692525" y="3927881"/>
            <a:ext cx="8787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/>
              <a:t>&gt; 1 млн пользователей у всех продуктов  ГК «Астрал»</a:t>
            </a: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783854" y="4581128"/>
            <a:ext cx="1855762" cy="792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934964" y="4788901"/>
            <a:ext cx="2297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/>
              <a:t>Технологии</a:t>
            </a:r>
            <a:endParaRPr/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2783632" y="4788901"/>
            <a:ext cx="287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/>
              <a:t>=</a:t>
            </a:r>
            <a:endParaRPr/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3222692" y="4581128"/>
            <a:ext cx="3809411" cy="792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3373801" y="4788901"/>
            <a:ext cx="6211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7856FF"/>
                </a:solidFill>
              </a:rPr>
              <a:t>решение сложных кейсов</a:t>
            </a:r>
            <a:endParaRPr lang="ru-RU" sz="2000">
              <a:solidFill>
                <a:srgbClr val="7856FF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692525" y="5512057"/>
            <a:ext cx="8787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Продукт </a:t>
            </a:r>
            <a:r>
              <a:rPr lang="ru-RU" sz="1400" dirty="0" err="1"/>
              <a:t>iКЭДО</a:t>
            </a:r>
            <a:r>
              <a:rPr lang="ru-RU" sz="1400" dirty="0"/>
              <a:t> от разработчиков </a:t>
            </a:r>
            <a:r>
              <a:rPr lang="ru-RU" sz="1400" dirty="0" smtClean="0"/>
              <a:t>систем </a:t>
            </a:r>
            <a:r>
              <a:rPr lang="ru-RU" sz="1400" dirty="0"/>
              <a:t>ЭДО (</a:t>
            </a:r>
            <a:r>
              <a:rPr lang="ru-RU" sz="1400" dirty="0" smtClean="0"/>
              <a:t>1С-ЭДО </a:t>
            </a:r>
            <a:r>
              <a:rPr lang="ru-RU" sz="1400" dirty="0"/>
              <a:t>и </a:t>
            </a:r>
            <a:r>
              <a:rPr lang="ru-RU" sz="1400" dirty="0" err="1"/>
              <a:t>Астрал.ЭДО</a:t>
            </a:r>
            <a:r>
              <a:rPr lang="ru-RU" sz="1400" dirty="0"/>
              <a:t>) </a:t>
            </a:r>
            <a:endParaRPr dirty="0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003868" y="2673286"/>
            <a:ext cx="2376264" cy="2422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 bwMode="auto">
          <a:xfrm>
            <a:off x="695400" y="2812286"/>
            <a:ext cx="9361040" cy="14088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04800" dist="50800" dir="5580000" sx="98000" sy="98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695400" y="1228110"/>
            <a:ext cx="9361040" cy="14088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04800" dist="50800" dir="5580000" sx="98000" sy="98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Особенности нашего решения</a:t>
            </a:r>
            <a:endParaRPr lang="ru-RU" b="1">
              <a:ea typeface="Roboto"/>
              <a:cs typeface="Roboto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46510" y="1340768"/>
            <a:ext cx="2297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Экономьте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846510" y="1732746"/>
            <a:ext cx="6211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7856FF"/>
                </a:solidFill>
              </a:rPr>
              <a:t>Вместо расходов на бумагу, печать и отправку</a:t>
            </a:r>
            <a:endParaRPr lang="ru-RU" sz="2000" b="1">
              <a:solidFill>
                <a:srgbClr val="7856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456040" y="1732746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/>
              <a:t>– </a:t>
            </a:r>
            <a:r>
              <a:rPr lang="ru-RU" sz="2000" dirty="0"/>
              <a:t>7</a:t>
            </a:r>
            <a:r>
              <a:rPr lang="ru-RU" sz="2000" dirty="0" smtClean="0"/>
              <a:t>00 </a:t>
            </a:r>
            <a:r>
              <a:rPr lang="ru-RU" sz="2000" dirty="0"/>
              <a:t>₽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846510" y="2132856"/>
            <a:ext cx="9065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/>
              <a:t>Стоимость </a:t>
            </a:r>
            <a:r>
              <a:rPr lang="ru-RU" sz="1200" dirty="0" err="1"/>
              <a:t>iКЭДО</a:t>
            </a:r>
            <a:r>
              <a:rPr lang="ru-RU" sz="1200" dirty="0"/>
              <a:t> на 1 сотрудника составляет </a:t>
            </a:r>
            <a:r>
              <a:rPr lang="ru-RU" sz="1200" dirty="0" smtClean="0"/>
              <a:t>700 </a:t>
            </a:r>
            <a:r>
              <a:rPr lang="ru-RU" sz="1200" dirty="0"/>
              <a:t>₽ с выпуском </a:t>
            </a:r>
            <a:r>
              <a:rPr lang="ru-RU" sz="1200" dirty="0" smtClean="0"/>
              <a:t>УНЭП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846510" y="2924944"/>
            <a:ext cx="280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Оптимизируйте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46510" y="3316922"/>
            <a:ext cx="6211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7856FF"/>
                </a:solidFill>
              </a:rPr>
              <a:t>Бумажный документооборот</a:t>
            </a:r>
            <a:endParaRPr lang="ru-RU" sz="2000" b="1">
              <a:solidFill>
                <a:srgbClr val="7856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295800" y="3316922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/>
              <a:t>– гибкие кадровые процессы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846510" y="3717032"/>
            <a:ext cx="9065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/>
              <a:t>Мгновенное улучшение бизнес-процессов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695400" y="4396462"/>
            <a:ext cx="9361040" cy="14088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04800" dist="50800" dir="5580000" sx="98000" sy="98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846510" y="4468470"/>
            <a:ext cx="3017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Масштабируйте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846510" y="4860448"/>
            <a:ext cx="5033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7856FF"/>
                </a:solidFill>
              </a:rPr>
              <a:t>Проблемы при работе с удаленщиками</a:t>
            </a:r>
            <a:endParaRPr lang="ru-RU" sz="2000" b="1">
              <a:solidFill>
                <a:srgbClr val="7856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591944" y="4860448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/>
              <a:t>– лояльные сотрудники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846510" y="5260558"/>
            <a:ext cx="9065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/>
              <a:t>Легко масштабируйте процессы, принимайте сотрудников из других городов, переводите сотрудников на дистанционную работу, увеличивайте набор без увеличения штата кадровиков</a:t>
            </a:r>
          </a:p>
        </p:txBody>
      </p:sp>
      <p:grpSp>
        <p:nvGrpSpPr>
          <p:cNvPr id="31" name="Группа 30"/>
          <p:cNvGrpSpPr/>
          <p:nvPr/>
        </p:nvGrpSpPr>
        <p:grpSpPr bwMode="auto">
          <a:xfrm rot="1538585">
            <a:off x="10144212" y="5944721"/>
            <a:ext cx="1705096" cy="1449275"/>
            <a:chOff x="5054115" y="4942028"/>
            <a:chExt cx="2891536" cy="2457711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2517163">
            <a:off x="10397282" y="1026376"/>
            <a:ext cx="3510619" cy="3510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14159" y="1685682"/>
            <a:ext cx="3042347" cy="28629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75372" y="-1697575"/>
            <a:ext cx="4181328" cy="4181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2875" y="396808"/>
            <a:ext cx="5719149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Готовы ответить на ваши вопросы</a:t>
            </a:r>
            <a:endParaRPr lang="ru-RU" b="1">
              <a:ea typeface="Roboto"/>
              <a:cs typeface="Roboto"/>
            </a:endParaRPr>
          </a:p>
        </p:txBody>
      </p:sp>
      <p:sp>
        <p:nvSpPr>
          <p:cNvPr id="15" name="Заголовок 3"/>
          <p:cNvSpPr txBox="1"/>
          <p:nvPr/>
        </p:nvSpPr>
        <p:spPr bwMode="auto">
          <a:xfrm>
            <a:off x="767408" y="4276379"/>
            <a:ext cx="5049738" cy="859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0000"/>
              </a:lnSpc>
              <a:defRPr/>
            </a:pPr>
            <a:r>
              <a:rPr lang="ru-RU" sz="2800" b="1">
                <a:solidFill>
                  <a:srgbClr val="7856FF"/>
                </a:solidFill>
                <a:latin typeface="Arial"/>
                <a:ea typeface="Roboto"/>
                <a:cs typeface="Roboto"/>
              </a:rPr>
              <a:t>Андрей Журавлев</a:t>
            </a:r>
            <a:endParaRPr sz="2800" b="1">
              <a:solidFill>
                <a:srgbClr val="7856FF"/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6" name="Заголовок 3"/>
          <p:cNvSpPr txBox="1"/>
          <p:nvPr/>
        </p:nvSpPr>
        <p:spPr bwMode="auto">
          <a:xfrm>
            <a:off x="767408" y="4621267"/>
            <a:ext cx="5049738" cy="859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0000"/>
              </a:lnSpc>
              <a:defRPr/>
            </a:pP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Roboto"/>
                <a:cs typeface="Roboto"/>
              </a:rPr>
              <a:t>Владелец продукта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Roboto"/>
                <a:cs typeface="Roboto"/>
              </a:rPr>
              <a:t>i</a:t>
            </a: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Roboto"/>
                <a:cs typeface="Roboto"/>
              </a:rPr>
              <a:t>КЭДО</a:t>
            </a:r>
            <a:endParaRPr/>
          </a:p>
        </p:txBody>
      </p:sp>
      <p:sp>
        <p:nvSpPr>
          <p:cNvPr id="17" name="Заголовок 3"/>
          <p:cNvSpPr txBox="1"/>
          <p:nvPr/>
        </p:nvSpPr>
        <p:spPr bwMode="auto">
          <a:xfrm>
            <a:off x="767408" y="5157192"/>
            <a:ext cx="5049738" cy="529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0000"/>
              </a:lnSpc>
              <a:defRPr/>
            </a:pPr>
            <a:r>
              <a:rPr lang="en" sz="14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Roboto"/>
                <a:cs typeface="Roboto"/>
              </a:rPr>
              <a:t>zhuravlev_av@astralnalog.ru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8" name="Заголовок 3"/>
          <p:cNvSpPr txBox="1"/>
          <p:nvPr/>
        </p:nvSpPr>
        <p:spPr bwMode="auto">
          <a:xfrm>
            <a:off x="767408" y="5430145"/>
            <a:ext cx="5049738" cy="529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0000"/>
              </a:lnSpc>
              <a:defRPr/>
            </a:pPr>
            <a:r>
              <a:rPr lang="en" sz="14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Roboto"/>
                <a:cs typeface="Roboto"/>
              </a:rPr>
              <a:t>+7 922 294 0766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Roboto"/>
              <a:cs typeface="Roboto"/>
            </a:endParaRPr>
          </a:p>
        </p:txBody>
      </p:sp>
      <p:sp>
        <p:nvSpPr>
          <p:cNvPr id="19" name="Заголовок 3"/>
          <p:cNvSpPr txBox="1"/>
          <p:nvPr/>
        </p:nvSpPr>
        <p:spPr bwMode="auto">
          <a:xfrm>
            <a:off x="5951984" y="4298137"/>
            <a:ext cx="5049738" cy="859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rgbClr val="7856FF"/>
                </a:solidFill>
                <a:latin typeface="Arial"/>
              </a:rPr>
              <a:t>Оксана Кропанева</a:t>
            </a:r>
          </a:p>
        </p:txBody>
      </p:sp>
      <p:sp>
        <p:nvSpPr>
          <p:cNvPr id="20" name="Заголовок 3"/>
          <p:cNvSpPr txBox="1"/>
          <p:nvPr/>
        </p:nvSpPr>
        <p:spPr bwMode="auto">
          <a:xfrm>
            <a:off x="5961162" y="4634695"/>
            <a:ext cx="5049738" cy="859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>
                <a:latin typeface="Arial"/>
              </a:rPr>
              <a:t>Маркетолог продукта </a:t>
            </a:r>
            <a:r>
              <a:rPr lang="en-US" sz="1600">
                <a:latin typeface="Arial"/>
              </a:rPr>
              <a:t>i</a:t>
            </a:r>
            <a:r>
              <a:rPr lang="ru-RU" sz="1600">
                <a:latin typeface="Arial"/>
              </a:rPr>
              <a:t>КЭДО</a:t>
            </a:r>
          </a:p>
        </p:txBody>
      </p:sp>
      <p:sp>
        <p:nvSpPr>
          <p:cNvPr id="21" name="Заголовок 3"/>
          <p:cNvSpPr txBox="1"/>
          <p:nvPr/>
        </p:nvSpPr>
        <p:spPr bwMode="auto">
          <a:xfrm>
            <a:off x="5961162" y="5170620"/>
            <a:ext cx="5049738" cy="529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>
                <a:latin typeface="Arial"/>
              </a:rPr>
              <a:t>kropaneva_op@astralnalog.ru</a:t>
            </a:r>
          </a:p>
        </p:txBody>
      </p:sp>
      <p:sp>
        <p:nvSpPr>
          <p:cNvPr id="22" name="Заголовок 3"/>
          <p:cNvSpPr txBox="1"/>
          <p:nvPr/>
        </p:nvSpPr>
        <p:spPr bwMode="auto">
          <a:xfrm>
            <a:off x="5961162" y="5443572"/>
            <a:ext cx="5049738" cy="529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>
                <a:latin typeface="Arial"/>
              </a:rPr>
              <a:t>+7 929 212 2185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12024" y="-1843626"/>
            <a:ext cx="2278303" cy="232245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 bwMode="auto">
          <a:xfrm rot="17147857">
            <a:off x="11170044" y="4793291"/>
            <a:ext cx="1265887" cy="1075962"/>
            <a:chOff x="5054115" y="4942028"/>
            <a:chExt cx="2891536" cy="2457711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28015" y="1769404"/>
            <a:ext cx="3051326" cy="2459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 dirty="0"/>
              <a:t>Астрал </a:t>
            </a:r>
            <a:r>
              <a:rPr lang="en-US" b="1" dirty="0">
                <a:solidFill>
                  <a:srgbClr val="A2FFBA"/>
                </a:solidFill>
              </a:rPr>
              <a:t>i</a:t>
            </a:r>
            <a:r>
              <a:rPr lang="ru-RU" b="1" dirty="0">
                <a:solidFill>
                  <a:srgbClr val="7955FF"/>
                </a:solidFill>
              </a:rPr>
              <a:t>КЭДО</a:t>
            </a:r>
            <a:endParaRPr lang="ru-RU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Объект 2"/>
          <p:cNvSpPr txBox="1"/>
          <p:nvPr/>
        </p:nvSpPr>
        <p:spPr bwMode="auto">
          <a:xfrm>
            <a:off x="592874" y="1268760"/>
            <a:ext cx="8810617" cy="741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955FF"/>
              </a:buClr>
              <a:buNone/>
              <a:defRPr/>
            </a:pPr>
            <a:r>
              <a:rPr lang="ru-RU" sz="2400" dirty="0" smtClean="0">
                <a:ea typeface="Roboto" panose="02000000000000000000" pitchFamily="2" charset="0"/>
                <a:cs typeface="Roboto" panose="02000000000000000000" pitchFamily="2" charset="0"/>
              </a:rPr>
              <a:t>Кадровый </a:t>
            </a:r>
            <a:r>
              <a:rPr lang="ru-RU" sz="2400" dirty="0">
                <a:ea typeface="Roboto" panose="02000000000000000000" pitchFamily="2" charset="0"/>
                <a:cs typeface="Roboto" panose="02000000000000000000" pitchFamily="2" charset="0"/>
              </a:rPr>
              <a:t>электронный документооборот между </a:t>
            </a:r>
            <a:r>
              <a:rPr lang="ru-RU" sz="2400" dirty="0" smtClean="0">
                <a:ea typeface="Roboto" panose="02000000000000000000" pitchFamily="2" charset="0"/>
                <a:cs typeface="Roboto" panose="02000000000000000000" pitchFamily="2" charset="0"/>
              </a:rPr>
              <a:t>работодателем и </a:t>
            </a:r>
            <a:r>
              <a:rPr lang="ru-RU" sz="2400" dirty="0">
                <a:ea typeface="Roboto" panose="02000000000000000000" pitchFamily="2" charset="0"/>
                <a:cs typeface="Roboto" panose="02000000000000000000" pitchFamily="2" charset="0"/>
              </a:rPr>
              <a:t>сотрудниками</a:t>
            </a:r>
            <a:endParaRPr sz="24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7" name="Picture 3" descr="C:\Users\3671~1\AppData\Local\Temp\Rar$DRa5832.16373\0y6h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37" y="2564904"/>
            <a:ext cx="4925869" cy="32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3671~1\AppData\Local\Temp\Rar$DRa5832.19493\f3ow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564904"/>
            <a:ext cx="4925869" cy="32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1621434">
            <a:off x="-2519604" y="2734276"/>
            <a:ext cx="4392488" cy="43924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838692">
            <a:off x="10560746" y="2445258"/>
            <a:ext cx="1662068" cy="17376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2E7CC31-FF12-C5E3-3926-7B89CE151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838692">
            <a:off x="10103695" y="1475536"/>
            <a:ext cx="1662068" cy="17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4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F178395-40D6-6936-93A2-6965A0867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40186">
            <a:off x="8782328" y="141644"/>
            <a:ext cx="6535339" cy="68324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01857B3-48EA-F830-9CAD-FC4AB0943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40186">
            <a:off x="7749394" y="3646844"/>
            <a:ext cx="6535339" cy="68324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15EFAB-E689-BF0D-F29E-E0DB6AEA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75" y="96212"/>
            <a:ext cx="12461388" cy="1767027"/>
          </a:xfrm>
        </p:spPr>
        <p:txBody>
          <a:bodyPr/>
          <a:lstStyle/>
          <a:p>
            <a:r>
              <a:rPr lang="ru-RU" b="1" dirty="0">
                <a:solidFill>
                  <a:srgbClr val="3A3A3A"/>
                </a:solidFill>
              </a:rPr>
              <a:t>Почему бизнес переходит</a:t>
            </a:r>
            <a:br>
              <a:rPr lang="ru-RU" b="1" dirty="0">
                <a:solidFill>
                  <a:srgbClr val="3A3A3A"/>
                </a:solidFill>
              </a:rPr>
            </a:br>
            <a:r>
              <a:rPr lang="ru-RU" b="1" dirty="0">
                <a:solidFill>
                  <a:srgbClr val="3A3A3A"/>
                </a:solidFill>
              </a:rPr>
              <a:t>на КЭДО</a:t>
            </a:r>
            <a:endParaRPr lang="ru-RU" dirty="0">
              <a:solidFill>
                <a:srgbClr val="3A3A3A"/>
              </a:solidFill>
              <a:effectLst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1B9B25AC-7085-9D62-1E49-C52ED0AD7702}"/>
              </a:ext>
            </a:extLst>
          </p:cNvPr>
          <p:cNvSpPr txBox="1">
            <a:spLocks/>
          </p:cNvSpPr>
          <p:nvPr/>
        </p:nvSpPr>
        <p:spPr>
          <a:xfrm>
            <a:off x="592875" y="1869923"/>
            <a:ext cx="5336528" cy="41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>
                <a:srgbClr val="7955FF"/>
              </a:buClr>
              <a:buSzPct val="140000"/>
              <a:buNone/>
            </a:pPr>
            <a:r>
              <a:rPr lang="ru-RU" sz="1600" b="1" dirty="0">
                <a:solidFill>
                  <a:srgbClr val="7955FF"/>
                </a:solidFill>
              </a:rPr>
              <a:t>Преимущества ведения КЭДО в компании</a:t>
            </a:r>
          </a:p>
          <a:p>
            <a:pPr marL="0" indent="0" fontAlgn="base">
              <a:buClr>
                <a:srgbClr val="7955FF"/>
              </a:buClr>
              <a:buSzPct val="140000"/>
              <a:buNone/>
            </a:pPr>
            <a:endParaRPr lang="ru-RU" sz="1600" b="1" dirty="0">
              <a:solidFill>
                <a:srgbClr val="7955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CD98A3-5B0F-F096-8F1E-281175217F40}"/>
              </a:ext>
            </a:extLst>
          </p:cNvPr>
          <p:cNvSpPr txBox="1">
            <a:spLocks/>
          </p:cNvSpPr>
          <p:nvPr/>
        </p:nvSpPr>
        <p:spPr>
          <a:xfrm>
            <a:off x="592875" y="2388937"/>
            <a:ext cx="5723258" cy="3478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955FF"/>
              </a:buClr>
              <a:buSzPct val="120000"/>
            </a:pPr>
            <a:r>
              <a:rPr lang="ru-RU" sz="1600" b="1" dirty="0" smtClean="0"/>
              <a:t>Системная </a:t>
            </a:r>
            <a:r>
              <a:rPr lang="ru-RU" sz="1600" b="1" dirty="0"/>
              <a:t>экономия</a:t>
            </a:r>
            <a:r>
              <a:rPr lang="ru-RU" sz="1600" dirty="0"/>
              <a:t> (бумага, печать, услуги отправки, архивное хранение, время кадровых специалистов / сотрудников и руководителей)</a:t>
            </a:r>
          </a:p>
          <a:p>
            <a:pPr>
              <a:buClr>
                <a:srgbClr val="7955FF"/>
              </a:buClr>
              <a:buSzPct val="120000"/>
            </a:pPr>
            <a:r>
              <a:rPr lang="ru-RU" sz="1600" b="1" dirty="0"/>
              <a:t>Мгновенная оптимизация </a:t>
            </a:r>
            <a:r>
              <a:rPr lang="ru-RU" sz="1600" dirty="0" smtClean="0"/>
              <a:t>кадровых </a:t>
            </a:r>
            <a:r>
              <a:rPr lang="ru-RU" sz="1600" dirty="0"/>
              <a:t> бизнес-процессов (согласование, </a:t>
            </a:r>
            <a:r>
              <a:rPr lang="ru-RU" sz="1600" dirty="0" smtClean="0"/>
              <a:t>массовое </a:t>
            </a:r>
            <a:r>
              <a:rPr lang="ru-RU" sz="1600" dirty="0"/>
              <a:t>ознакомление, подписание, предоставление документов по запросу контролирующих органов)</a:t>
            </a:r>
          </a:p>
          <a:p>
            <a:pPr>
              <a:buClr>
                <a:srgbClr val="7955FF"/>
              </a:buClr>
              <a:buSzPct val="120000"/>
            </a:pPr>
            <a:r>
              <a:rPr lang="ru-RU" sz="1600" b="1" dirty="0"/>
              <a:t>Масштабирование бизнеса</a:t>
            </a:r>
            <a:r>
              <a:rPr lang="ru-RU" sz="1600" dirty="0"/>
              <a:t>: онлайн-приём сотрудников в штат, оптимизация процесса работы </a:t>
            </a:r>
            <a:r>
              <a:rPr lang="ru-RU" sz="1600" dirty="0" smtClean="0"/>
              <a:t>с </a:t>
            </a:r>
            <a:r>
              <a:rPr lang="ru-RU" sz="1600" dirty="0" smtClean="0"/>
              <a:t>удаленщиками и распределенными филиалами</a:t>
            </a:r>
            <a:endParaRPr lang="ru-RU" sz="1600" dirty="0"/>
          </a:p>
          <a:p>
            <a:pPr>
              <a:buClr>
                <a:srgbClr val="7955FF"/>
              </a:buClr>
              <a:buSzPct val="120000"/>
            </a:pPr>
            <a:r>
              <a:rPr lang="ru-RU" sz="1600" b="1" dirty="0"/>
              <a:t>Доказательная база </a:t>
            </a:r>
            <a:r>
              <a:rPr lang="ru-RU" sz="1600" dirty="0"/>
              <a:t>электронного </a:t>
            </a:r>
            <a:r>
              <a:rPr lang="ru-RU" sz="1600" dirty="0" smtClean="0"/>
              <a:t>подписания для </a:t>
            </a:r>
            <a:r>
              <a:rPr lang="ru-RU" sz="1600" dirty="0"/>
              <a:t>трудовых споров</a:t>
            </a:r>
          </a:p>
          <a:p>
            <a:pPr marL="0" indent="0">
              <a:buClr>
                <a:srgbClr val="7955FF"/>
              </a:buClr>
              <a:buSzPct val="120000"/>
              <a:buNone/>
            </a:pPr>
            <a:endParaRPr lang="ru-RU" sz="1600" dirty="0">
              <a:effectLst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218B5E9D-9A5F-14D7-6CAE-172512A7FD99}"/>
              </a:ext>
            </a:extLst>
          </p:cNvPr>
          <p:cNvSpPr txBox="1">
            <a:spLocks/>
          </p:cNvSpPr>
          <p:nvPr/>
        </p:nvSpPr>
        <p:spPr>
          <a:xfrm>
            <a:off x="6604206" y="1877178"/>
            <a:ext cx="5952304" cy="924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>
                <a:srgbClr val="7955FF"/>
              </a:buClr>
              <a:buSzPct val="140000"/>
              <a:buNone/>
            </a:pPr>
            <a:r>
              <a:rPr lang="ru-RU" sz="1600" b="1" dirty="0">
                <a:solidFill>
                  <a:srgbClr val="7955FF"/>
                </a:solidFill>
              </a:rPr>
              <a:t>Пример расчета экономии с КЭДО</a:t>
            </a:r>
            <a:br>
              <a:rPr lang="ru-RU" sz="1600" b="1" dirty="0">
                <a:solidFill>
                  <a:srgbClr val="7955FF"/>
                </a:solidFill>
              </a:rPr>
            </a:br>
            <a:r>
              <a:rPr lang="ru-RU" sz="1600" b="1" dirty="0">
                <a:solidFill>
                  <a:srgbClr val="7955FF"/>
                </a:solidFill>
              </a:rPr>
              <a:t>для компании со штатом 100 сотрудников</a:t>
            </a:r>
            <a:br>
              <a:rPr lang="ru-RU" sz="1600" b="1" dirty="0">
                <a:solidFill>
                  <a:srgbClr val="7955FF"/>
                </a:solidFill>
              </a:rPr>
            </a:br>
            <a:r>
              <a:rPr lang="ru-RU" sz="1600" b="1" dirty="0">
                <a:solidFill>
                  <a:srgbClr val="7955FF"/>
                </a:solidFill>
              </a:rPr>
              <a:t>по сравнению с бумажным КДО</a:t>
            </a:r>
          </a:p>
          <a:p>
            <a:pPr marL="0" indent="0" fontAlgn="base">
              <a:buClr>
                <a:srgbClr val="7955FF"/>
              </a:buClr>
              <a:buSzPct val="140000"/>
              <a:buNone/>
            </a:pPr>
            <a:endParaRPr lang="ru-RU" sz="1600" b="1" dirty="0">
              <a:solidFill>
                <a:srgbClr val="7955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DCBA1EE-742B-FC45-65C7-F3873D2D60BF}"/>
              </a:ext>
            </a:extLst>
          </p:cNvPr>
          <p:cNvSpPr txBox="1"/>
          <p:nvPr/>
        </p:nvSpPr>
        <p:spPr>
          <a:xfrm>
            <a:off x="6909007" y="2901891"/>
            <a:ext cx="668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955FF"/>
                </a:solidFill>
                <a:effectLst/>
                <a:latin typeface="Arial" panose="020B0604020202020204" pitchFamily="34" charset="0"/>
              </a:rPr>
              <a:t>дешевле в 3 раза </a:t>
            </a:r>
            <a:endParaRPr lang="ru-RU" sz="2800" b="1" dirty="0">
              <a:solidFill>
                <a:srgbClr val="7955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0AC5333-2D11-48BB-73A0-DB86E4300A3E}"/>
              </a:ext>
            </a:extLst>
          </p:cNvPr>
          <p:cNvSpPr txBox="1"/>
          <p:nvPr/>
        </p:nvSpPr>
        <p:spPr>
          <a:xfrm>
            <a:off x="6909007" y="3325223"/>
            <a:ext cx="6680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A3A3A"/>
                </a:solidFill>
              </a:rPr>
              <a:t>Если все сотрудники в офисе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990EFF8-4E20-9070-1706-38AD94BC2227}"/>
              </a:ext>
            </a:extLst>
          </p:cNvPr>
          <p:cNvSpPr txBox="1"/>
          <p:nvPr/>
        </p:nvSpPr>
        <p:spPr>
          <a:xfrm>
            <a:off x="6909007" y="3900959"/>
            <a:ext cx="668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955FF"/>
                </a:solidFill>
                <a:effectLst/>
                <a:latin typeface="Arial" panose="020B0604020202020204" pitchFamily="34" charset="0"/>
              </a:rPr>
              <a:t>дешевле в 4 раза </a:t>
            </a:r>
            <a:endParaRPr lang="ru-RU" sz="2800" b="1" dirty="0">
              <a:solidFill>
                <a:srgbClr val="7955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D31D809-B301-3D90-C940-8C80452D8B93}"/>
              </a:ext>
            </a:extLst>
          </p:cNvPr>
          <p:cNvSpPr txBox="1"/>
          <p:nvPr/>
        </p:nvSpPr>
        <p:spPr>
          <a:xfrm>
            <a:off x="6909007" y="4324291"/>
            <a:ext cx="6680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A3A3A"/>
                </a:solidFill>
              </a:rPr>
              <a:t>Если 50% сотрудников на удаленке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2697E19-717E-6A75-658E-BDAA484148F3}"/>
              </a:ext>
            </a:extLst>
          </p:cNvPr>
          <p:cNvSpPr txBox="1"/>
          <p:nvPr/>
        </p:nvSpPr>
        <p:spPr>
          <a:xfrm>
            <a:off x="6909007" y="5001626"/>
            <a:ext cx="668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955FF"/>
                </a:solidFill>
                <a:effectLst/>
                <a:latin typeface="Arial" panose="020B0604020202020204" pitchFamily="34" charset="0"/>
              </a:rPr>
              <a:t>дешевле в </a:t>
            </a:r>
            <a:r>
              <a:rPr lang="ru-RU" sz="2800" b="1" dirty="0">
                <a:solidFill>
                  <a:srgbClr val="7955FF"/>
                </a:solidFill>
                <a:latin typeface="Arial" panose="020B0604020202020204" pitchFamily="34" charset="0"/>
              </a:rPr>
              <a:t>7</a:t>
            </a:r>
            <a:r>
              <a:rPr lang="ru-RU" sz="2800" b="1" dirty="0">
                <a:solidFill>
                  <a:srgbClr val="7955FF"/>
                </a:solidFill>
                <a:effectLst/>
                <a:latin typeface="Arial" panose="020B0604020202020204" pitchFamily="34" charset="0"/>
              </a:rPr>
              <a:t> раз </a:t>
            </a:r>
            <a:endParaRPr lang="ru-RU" sz="2800" b="1" dirty="0">
              <a:solidFill>
                <a:srgbClr val="7955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DAA7064-D1C7-4575-A316-3303B2D92F00}"/>
              </a:ext>
            </a:extLst>
          </p:cNvPr>
          <p:cNvSpPr txBox="1"/>
          <p:nvPr/>
        </p:nvSpPr>
        <p:spPr>
          <a:xfrm>
            <a:off x="6909007" y="5424958"/>
            <a:ext cx="6680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A3A3A"/>
                </a:solidFill>
              </a:rPr>
              <a:t>Если 100% сотрудников на удаленке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="" xmlns:a16="http://schemas.microsoft.com/office/drawing/2014/main" id="{2BB5327B-A864-F7AB-E33E-A6F9E0D88E0E}"/>
              </a:ext>
            </a:extLst>
          </p:cNvPr>
          <p:cNvSpPr/>
          <p:nvPr/>
        </p:nvSpPr>
        <p:spPr>
          <a:xfrm>
            <a:off x="6604206" y="2895597"/>
            <a:ext cx="219925" cy="2844801"/>
          </a:xfrm>
          <a:prstGeom prst="roundRect">
            <a:avLst/>
          </a:prstGeom>
          <a:solidFill>
            <a:srgbClr val="795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5300305">
            <a:off x="9191024" y="-2237133"/>
            <a:ext cx="4279733" cy="4474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 dirty="0">
                <a:ea typeface="Roboto" panose="02000000000000000000" pitchFamily="2" charset="0"/>
                <a:cs typeface="Roboto" panose="02000000000000000000" pitchFamily="2" charset="0"/>
              </a:rPr>
              <a:t>Законодательство КЭДО</a:t>
            </a:r>
          </a:p>
        </p:txBody>
      </p:sp>
      <p:sp>
        <p:nvSpPr>
          <p:cNvPr id="5" name="Объект 2"/>
          <p:cNvSpPr txBox="1"/>
          <p:nvPr/>
        </p:nvSpPr>
        <p:spPr bwMode="auto">
          <a:xfrm>
            <a:off x="592873" y="1412776"/>
            <a:ext cx="10327664" cy="398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955FF"/>
              </a:buClr>
              <a:buNone/>
              <a:defRPr/>
            </a:pPr>
            <a:endParaRPr lang="ru-RU" sz="2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7955FF"/>
              </a:buClr>
              <a:defRPr/>
            </a:pP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с 1 января 2021 года компании могут вести документооборот с сотрудниками, работающими в дистанционном режиме, только в электронной форме согласно </a:t>
            </a:r>
            <a:r>
              <a:rPr lang="ru-RU" sz="2000" b="1" dirty="0">
                <a:ea typeface="Roboto" panose="02000000000000000000" pitchFamily="2" charset="0"/>
                <a:cs typeface="Roboto" panose="02000000000000000000" pitchFamily="2" charset="0"/>
              </a:rPr>
              <a:t>407-ФЗ</a:t>
            </a:r>
            <a:endParaRPr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7955FF"/>
              </a:buClr>
              <a:defRPr/>
            </a:pPr>
            <a:endParaRPr lang="ru-RU" sz="2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7955FF"/>
              </a:buClr>
              <a:defRPr/>
            </a:pP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с 22 ноября 2021 года компании могут использовать кадровые документы </a:t>
            </a: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электронном виде без дублирования на бумажном носителе согласно </a:t>
            </a:r>
            <a:r>
              <a:rPr lang="ru-RU" sz="2000" b="1" dirty="0">
                <a:ea typeface="Roboto" panose="02000000000000000000" pitchFamily="2" charset="0"/>
                <a:cs typeface="Roboto" panose="02000000000000000000" pitchFamily="2" charset="0"/>
              </a:rPr>
              <a:t>377-ФЗ</a:t>
            </a:r>
            <a:endParaRPr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7955FF"/>
              </a:buClr>
              <a:defRPr/>
            </a:pPr>
            <a:endParaRPr lang="ru-RU" sz="2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7955FF"/>
              </a:buClr>
              <a:defRPr/>
            </a:pP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с 1 марта</a:t>
            </a: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2023 </a:t>
            </a: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года 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Министерство труда </a:t>
            </a: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вводит 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стандартизированные формы кадровых документов в электронном виде. В дальнейшем </a:t>
            </a:r>
            <a:r>
              <a:rPr lang="ru-RU" sz="2000" b="1" dirty="0">
                <a:solidFill>
                  <a:srgbClr val="7955FF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обязательность кадрового ЭДО неизбежна</a:t>
            </a:r>
            <a:endParaRPr lang="ru-RU" sz="2000" dirty="0">
              <a:solidFill>
                <a:srgbClr val="7955FF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Плюсы КЭДО для</a:t>
            </a:r>
            <a:endParaRPr lang="ru-RU" b="1" dirty="0">
              <a:ea typeface="Roboto"/>
              <a:cs typeface="Roboto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59012" y="-459432"/>
            <a:ext cx="4849692" cy="4849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99232" y="4094850"/>
            <a:ext cx="2053816" cy="209361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 bwMode="auto">
          <a:xfrm>
            <a:off x="7104112" y="4996621"/>
            <a:ext cx="2891536" cy="2457711"/>
            <a:chOff x="5054115" y="4942028"/>
            <a:chExt cx="2891536" cy="245771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sp>
        <p:nvSpPr>
          <p:cNvPr id="12" name="Скругленный прямоугольник 11"/>
          <p:cNvSpPr/>
          <p:nvPr/>
        </p:nvSpPr>
        <p:spPr bwMode="auto">
          <a:xfrm>
            <a:off x="695400" y="1345328"/>
            <a:ext cx="2520280" cy="860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55600" dist="50800" dir="8580000" sx="97000" sy="97000" algn="ctr" rotWithShape="0">
              <a:schemeClr val="bg2">
                <a:lumMod val="75000"/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29669" y="1452199"/>
            <a:ext cx="2506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7856FF"/>
                </a:solidFill>
              </a:rPr>
              <a:t>Руководителя </a:t>
            </a:r>
            <a:r>
              <a:rPr lang="ru-RU" dirty="0" smtClean="0">
                <a:solidFill>
                  <a:srgbClr val="7856FF"/>
                </a:solidFill>
              </a:rPr>
              <a:t>отдела кадров</a:t>
            </a:r>
            <a:endParaRPr lang="ru-RU" dirty="0">
              <a:solidFill>
                <a:srgbClr val="7856FF"/>
              </a:solidFill>
            </a:endParaRPr>
          </a:p>
        </p:txBody>
      </p:sp>
      <p:sp>
        <p:nvSpPr>
          <p:cNvPr id="17" name="Объект 2"/>
          <p:cNvSpPr txBox="1"/>
          <p:nvPr/>
        </p:nvSpPr>
        <p:spPr bwMode="auto">
          <a:xfrm>
            <a:off x="3791744" y="1322267"/>
            <a:ext cx="5118127" cy="2106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Экономия времени и удобство организации кадровых процессов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Без организации отправки оригиналов, потери и задержки документов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Наглядность и контроль сроков подписания и ознакомления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Кадровые специалисты теперь могут не задерживаться на работе</a:t>
            </a:r>
          </a:p>
          <a:p>
            <a:pPr>
              <a:lnSpc>
                <a:spcPct val="150000"/>
              </a:lnSpc>
              <a:buClr>
                <a:srgbClr val="7856FF"/>
              </a:buClr>
              <a:buFont typeface="Arial" pitchFamily="34" charset="0"/>
              <a:buChar char="•"/>
              <a:defRPr/>
            </a:pPr>
            <a:endParaRPr lang="ru-RU" sz="1400" kern="1200" dirty="0">
              <a:solidFill>
                <a:srgbClr val="3A3A3A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704456" y="3911319"/>
            <a:ext cx="2520280" cy="860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55600" dist="50800" dir="8580000" sx="97000" sy="97000" algn="ctr" rotWithShape="0">
              <a:schemeClr val="bg2">
                <a:lumMod val="75000"/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95400" y="4018191"/>
            <a:ext cx="2506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7856FF"/>
                </a:solidFill>
              </a:rPr>
              <a:t>Директора по персоналу</a:t>
            </a:r>
            <a:endParaRPr lang="ru-RU" dirty="0">
              <a:solidFill>
                <a:srgbClr val="7856FF"/>
              </a:solidFill>
            </a:endParaRPr>
          </a:p>
        </p:txBody>
      </p:sp>
      <p:sp>
        <p:nvSpPr>
          <p:cNvPr id="20" name="Объект 2"/>
          <p:cNvSpPr txBox="1"/>
          <p:nvPr/>
        </p:nvSpPr>
        <p:spPr bwMode="auto">
          <a:xfrm>
            <a:off x="3800800" y="3888258"/>
            <a:ext cx="5118127" cy="2106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Открытие новых рынков вакансий (можно нанимать из любой </a:t>
            </a:r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точки мира)</a:t>
            </a:r>
            <a:endParaRPr lang="ru-RU" sz="1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Лояльность сотрудников в филиалах и на дистанционной работе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Быстрое принятие решений по всей компании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0296" y="3512976"/>
            <a:ext cx="3422980" cy="35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 dirty="0"/>
              <a:t>Плюсы КЭДО для</a:t>
            </a:r>
            <a:endParaRPr lang="ru-RU" b="1" dirty="0">
              <a:ea typeface="Roboto"/>
              <a:cs typeface="Roboto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59012" y="-459432"/>
            <a:ext cx="4849692" cy="4849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99232" y="4094850"/>
            <a:ext cx="2053816" cy="209361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 bwMode="auto">
          <a:xfrm>
            <a:off x="7824192" y="4968351"/>
            <a:ext cx="2891536" cy="2457711"/>
            <a:chOff x="5054115" y="4942028"/>
            <a:chExt cx="2891536" cy="245771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20209927">
              <a:off x="5895502" y="5256401"/>
              <a:ext cx="2050149" cy="214333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rot="20209927">
              <a:off x="5054115" y="4942028"/>
              <a:ext cx="1965785" cy="2055138"/>
            </a:xfrm>
            <a:prstGeom prst="rect">
              <a:avLst/>
            </a:prstGeom>
          </p:spPr>
        </p:pic>
      </p:grpSp>
      <p:sp>
        <p:nvSpPr>
          <p:cNvPr id="12" name="Скругленный прямоугольник 11"/>
          <p:cNvSpPr/>
          <p:nvPr/>
        </p:nvSpPr>
        <p:spPr bwMode="auto">
          <a:xfrm>
            <a:off x="559038" y="3740093"/>
            <a:ext cx="2520280" cy="860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55600" dist="50800" dir="8580000" sx="97000" sy="97000" algn="ctr" rotWithShape="0">
              <a:schemeClr val="bg2">
                <a:lumMod val="75000"/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93307" y="3985464"/>
            <a:ext cx="2506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7856FF"/>
                </a:solidFill>
              </a:rPr>
              <a:t>ИТ-специалиста</a:t>
            </a:r>
            <a:endParaRPr lang="ru-RU" dirty="0">
              <a:solidFill>
                <a:srgbClr val="7856FF"/>
              </a:solidFill>
            </a:endParaRPr>
          </a:p>
        </p:txBody>
      </p:sp>
      <p:sp>
        <p:nvSpPr>
          <p:cNvPr id="17" name="Объект 2"/>
          <p:cNvSpPr txBox="1"/>
          <p:nvPr/>
        </p:nvSpPr>
        <p:spPr bwMode="auto">
          <a:xfrm>
            <a:off x="3655382" y="3717032"/>
            <a:ext cx="5118127" cy="2106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 smtClean="0"/>
              <a:t>КЭДО решает </a:t>
            </a:r>
            <a:r>
              <a:rPr lang="ru-RU" sz="1400" dirty="0"/>
              <a:t>основные потребности кадров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/>
              <a:t>Собственный УЦ (стабильное решение</a:t>
            </a:r>
            <a:r>
              <a:rPr lang="ru-RU" sz="1400" dirty="0" smtClean="0"/>
              <a:t>), выпуск </a:t>
            </a:r>
            <a:r>
              <a:rPr lang="ru-RU" sz="1400" dirty="0"/>
              <a:t>сертификатов прямо из сервиса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 smtClean="0"/>
              <a:t>Минимальные </a:t>
            </a:r>
            <a:r>
              <a:rPr lang="ru-RU" sz="1400" dirty="0"/>
              <a:t>затраты на внедрение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/>
              <a:t>Простота облачного решения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 smtClean="0"/>
              <a:t>Расширение </a:t>
            </a:r>
            <a:r>
              <a:rPr lang="ru-RU" sz="1400" dirty="0"/>
              <a:t>для 1С на поддержке у </a:t>
            </a:r>
            <a:r>
              <a:rPr lang="ru-RU" sz="1400" dirty="0" smtClean="0"/>
              <a:t>Астрал-Софт</a:t>
            </a:r>
            <a:endParaRPr lang="ru-RU" sz="1400" dirty="0"/>
          </a:p>
          <a:p>
            <a:pPr>
              <a:lnSpc>
                <a:spcPct val="150000"/>
              </a:lnSpc>
              <a:buClr>
                <a:srgbClr val="7856FF"/>
              </a:buClr>
              <a:buFont typeface="Arial" pitchFamily="34" charset="0"/>
              <a:buChar char="•"/>
              <a:defRPr/>
            </a:pPr>
            <a:endParaRPr lang="ru-RU" sz="1400" kern="1200" dirty="0">
              <a:solidFill>
                <a:srgbClr val="3A3A3A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592613" y="1363829"/>
            <a:ext cx="2520280" cy="860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355600" dist="50800" dir="8580000" sx="97000" sy="97000" algn="ctr" rotWithShape="0">
              <a:schemeClr val="bg2">
                <a:lumMod val="75000"/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92613" y="1596082"/>
            <a:ext cx="2506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7856FF"/>
                </a:solidFill>
              </a:rPr>
              <a:t>Директора</a:t>
            </a:r>
            <a:endParaRPr lang="ru-RU" dirty="0">
              <a:solidFill>
                <a:srgbClr val="7856FF"/>
              </a:solidFill>
            </a:endParaRPr>
          </a:p>
        </p:txBody>
      </p:sp>
      <p:sp>
        <p:nvSpPr>
          <p:cNvPr id="20" name="Объект 2"/>
          <p:cNvSpPr txBox="1"/>
          <p:nvPr/>
        </p:nvSpPr>
        <p:spPr bwMode="auto">
          <a:xfrm>
            <a:off x="3688957" y="1340768"/>
            <a:ext cx="5647403" cy="2106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/>
              <a:t>Экономия ресурсов (</a:t>
            </a:r>
            <a:r>
              <a:rPr lang="ru-RU" sz="1400" dirty="0" err="1"/>
              <a:t>расходники</a:t>
            </a:r>
            <a:r>
              <a:rPr lang="ru-RU" sz="1400" dirty="0"/>
              <a:t>, </a:t>
            </a:r>
            <a:r>
              <a:rPr lang="ru-RU" sz="1400" dirty="0" smtClean="0"/>
              <a:t>почта/курьер, архив)</a:t>
            </a:r>
            <a:endParaRPr lang="ru-RU" sz="1400" dirty="0"/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/>
              <a:t>Экономия на ФОТ (можно нанимать из любой точки</a:t>
            </a:r>
            <a:r>
              <a:rPr lang="ru-RU" sz="1400" dirty="0" smtClean="0"/>
              <a:t>) мира</a:t>
            </a:r>
            <a:endParaRPr lang="ru-RU" sz="1400" dirty="0"/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/>
              <a:t>Минимальные затраты на внедрение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/>
              <a:t>Лояльность сотрудников в филиалах и на дистанционной работе</a:t>
            </a:r>
          </a:p>
          <a:p>
            <a:pPr>
              <a:buClr>
                <a:srgbClr val="7856FF"/>
              </a:buClr>
              <a:buFont typeface="Arial" pitchFamily="34" charset="0"/>
              <a:buChar char="•"/>
            </a:pPr>
            <a:r>
              <a:rPr lang="ru-RU" sz="1400" dirty="0"/>
              <a:t>Быстрое принятие решений по всей </a:t>
            </a:r>
            <a:r>
              <a:rPr lang="ru-RU" sz="1400" dirty="0" smtClean="0"/>
              <a:t>компании</a:t>
            </a:r>
            <a:endParaRPr lang="ru-RU" sz="1400" kern="1200" dirty="0">
              <a:solidFill>
                <a:srgbClr val="3A3A3A"/>
              </a:solidFill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8265666" y="3069050"/>
            <a:ext cx="3914796" cy="3793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13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2927648" y="1619534"/>
            <a:ext cx="8856984" cy="3267889"/>
          </a:xfrm>
          <a:prstGeom prst="roundRect">
            <a:avLst>
              <a:gd name="adj" fmla="val 7905"/>
            </a:avLst>
          </a:prstGeom>
          <a:solidFill>
            <a:srgbClr val="F8F7FF"/>
          </a:solidFill>
          <a:ln w="3175">
            <a:solidFill>
              <a:srgbClr val="7856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946486" y="3645024"/>
            <a:ext cx="1765137" cy="1192109"/>
          </a:xfrm>
          <a:prstGeom prst="roundRect">
            <a:avLst>
              <a:gd name="adj" fmla="val 16667"/>
            </a:avLst>
          </a:prstGeom>
          <a:solidFill>
            <a:srgbClr val="7856FF"/>
          </a:solidFill>
          <a:ln>
            <a:noFill/>
          </a:ln>
          <a:effectLst>
            <a:outerShdw blurRad="114300" sx="107000" sy="107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Схема работы </a:t>
            </a:r>
            <a:r>
              <a:rPr lang="en-US" b="1"/>
              <a:t>i</a:t>
            </a:r>
            <a:r>
              <a:rPr lang="ru-RU" b="1"/>
              <a:t>КЭДО</a:t>
            </a:r>
            <a:endParaRPr lang="ru-RU" b="1">
              <a:ea typeface="Roboto"/>
              <a:cs typeface="Roboto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21047" y="3771037"/>
            <a:ext cx="2034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bg1"/>
                </a:solidFill>
              </a:rPr>
              <a:t>1C:ЗУП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chemeClr val="bg1"/>
                </a:solidFill>
              </a:rPr>
              <a:t>SAP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chemeClr val="bg1"/>
                </a:solidFill>
              </a:rPr>
              <a:t>Другие учетные системы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463779" y="3908035"/>
            <a:ext cx="2520280" cy="7032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744072" y="3888783"/>
            <a:ext cx="2520280" cy="7032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5263979" y="2876202"/>
            <a:ext cx="1800200" cy="7032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8945425" y="2873374"/>
            <a:ext cx="1800200" cy="7032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808014" y="1812864"/>
            <a:ext cx="1800200" cy="7032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9621405" y="1812864"/>
            <a:ext cx="1800200" cy="918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903939" y="5010662"/>
            <a:ext cx="2520280" cy="703298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8608214" y="5010662"/>
            <a:ext cx="2520280" cy="703298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>
            <a:noFill/>
          </a:ln>
          <a:effectLst>
            <a:outerShdw blurRad="203200" sx="107000" sy="107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716769" y="4086543"/>
            <a:ext cx="2034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/>
              <a:t>Расширение для 1С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7405553" y="4081377"/>
            <a:ext cx="1197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/>
              <a:t>i</a:t>
            </a:r>
            <a:r>
              <a:rPr lang="ru-RU" sz="1400"/>
              <a:t>КЭДО Ядро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159896" y="5085184"/>
            <a:ext cx="1970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Сотрудник отдела кадров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8882984" y="5208422"/>
            <a:ext cx="1970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Сотрудники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340020" y="2958937"/>
            <a:ext cx="1648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/>
              <a:t>Кабинет организации</a:t>
            </a:r>
            <a:endParaRPr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8658844" y="2934743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Кабинет</a:t>
            </a:r>
            <a:endParaRPr dirty="0"/>
          </a:p>
          <a:p>
            <a:pPr algn="ctr">
              <a:defRPr/>
            </a:pPr>
            <a:r>
              <a:rPr lang="ru-RU" sz="1400" dirty="0"/>
              <a:t>сотрудника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884055" y="1884959"/>
            <a:ext cx="1648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/>
              <a:t>Электронный архив</a:t>
            </a:r>
            <a:endParaRPr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9697446" y="1947499"/>
            <a:ext cx="16481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/>
              <a:t>Удостоверяющий центр выпуска УНЭП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923857" y="2514257"/>
            <a:ext cx="1800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Работа в России</a:t>
            </a:r>
          </a:p>
        </p:txBody>
      </p:sp>
      <p:cxnSp>
        <p:nvCxnSpPr>
          <p:cNvPr id="34" name="Прямая со стрелкой 33"/>
          <p:cNvCxnSpPr>
            <a:cxnSpLocks/>
          </p:cNvCxnSpPr>
          <p:nvPr/>
        </p:nvCxnSpPr>
        <p:spPr bwMode="auto">
          <a:xfrm>
            <a:off x="5991916" y="4221088"/>
            <a:ext cx="752156" cy="0"/>
          </a:xfrm>
          <a:prstGeom prst="straightConnector1">
            <a:avLst/>
          </a:prstGeom>
          <a:ln w="15875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</p:cNvCxnSpPr>
          <p:nvPr/>
        </p:nvCxnSpPr>
        <p:spPr bwMode="auto">
          <a:xfrm flipH="1">
            <a:off x="2711624" y="4221088"/>
            <a:ext cx="752156" cy="0"/>
          </a:xfrm>
          <a:prstGeom prst="straightConnector1">
            <a:avLst/>
          </a:prstGeom>
          <a:ln w="15875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cxnSpLocks/>
            <a:stCxn id="22" idx="0"/>
            <a:endCxn id="17" idx="2"/>
          </p:cNvCxnSpPr>
          <p:nvPr/>
        </p:nvCxnSpPr>
        <p:spPr bwMode="auto">
          <a:xfrm flipV="1">
            <a:off x="6164079" y="3579500"/>
            <a:ext cx="0" cy="1431162"/>
          </a:xfrm>
          <a:prstGeom prst="straightConnector1">
            <a:avLst/>
          </a:prstGeom>
          <a:ln w="12700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cxnSpLocks/>
          </p:cNvCxnSpPr>
          <p:nvPr/>
        </p:nvCxnSpPr>
        <p:spPr bwMode="auto">
          <a:xfrm flipV="1">
            <a:off x="9984432" y="3579500"/>
            <a:ext cx="0" cy="1431162"/>
          </a:xfrm>
          <a:prstGeom prst="straightConnector1">
            <a:avLst/>
          </a:prstGeom>
          <a:ln w="12700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</p:cNvCxnSpPr>
          <p:nvPr/>
        </p:nvCxnSpPr>
        <p:spPr bwMode="auto">
          <a:xfrm flipV="1">
            <a:off x="8719914" y="2316831"/>
            <a:ext cx="0" cy="1559278"/>
          </a:xfrm>
          <a:prstGeom prst="straightConnector1">
            <a:avLst/>
          </a:prstGeom>
          <a:ln w="12700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/>
          </p:cNvCxnSpPr>
          <p:nvPr/>
        </p:nvCxnSpPr>
        <p:spPr bwMode="auto">
          <a:xfrm flipV="1">
            <a:off x="7824192" y="2516162"/>
            <a:ext cx="0" cy="1368764"/>
          </a:xfrm>
          <a:prstGeom prst="straightConnector1">
            <a:avLst/>
          </a:prstGeom>
          <a:ln w="12700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cxnSpLocks/>
          </p:cNvCxnSpPr>
          <p:nvPr/>
        </p:nvCxnSpPr>
        <p:spPr bwMode="auto">
          <a:xfrm flipV="1">
            <a:off x="6808014" y="3576672"/>
            <a:ext cx="0" cy="312111"/>
          </a:xfrm>
          <a:prstGeom prst="straightConnector1">
            <a:avLst/>
          </a:prstGeom>
          <a:ln w="12700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cxnSpLocks/>
          </p:cNvCxnSpPr>
          <p:nvPr/>
        </p:nvCxnSpPr>
        <p:spPr bwMode="auto">
          <a:xfrm flipV="1">
            <a:off x="9125382" y="3576673"/>
            <a:ext cx="0" cy="308253"/>
          </a:xfrm>
          <a:prstGeom prst="straightConnector1">
            <a:avLst/>
          </a:prstGeom>
          <a:ln w="12700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 bwMode="auto">
          <a:xfrm>
            <a:off x="2927648" y="1717936"/>
            <a:ext cx="2034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7856FF"/>
                </a:solidFill>
              </a:rPr>
              <a:t>Экосистема </a:t>
            </a:r>
            <a:r>
              <a:rPr lang="en-US" sz="1400" b="1">
                <a:solidFill>
                  <a:srgbClr val="7856FF"/>
                </a:solidFill>
              </a:rPr>
              <a:t>i</a:t>
            </a:r>
            <a:r>
              <a:rPr lang="ru-RU" sz="1400" b="1">
                <a:solidFill>
                  <a:srgbClr val="7856FF"/>
                </a:solidFill>
              </a:rPr>
              <a:t>КЭДО</a:t>
            </a:r>
          </a:p>
        </p:txBody>
      </p:sp>
      <p:cxnSp>
        <p:nvCxnSpPr>
          <p:cNvPr id="37" name="Прямая со стрелкой 36"/>
          <p:cNvCxnSpPr>
            <a:cxnSpLocks/>
          </p:cNvCxnSpPr>
          <p:nvPr/>
        </p:nvCxnSpPr>
        <p:spPr bwMode="auto">
          <a:xfrm flipH="1">
            <a:off x="8719914" y="2300457"/>
            <a:ext cx="879656" cy="0"/>
          </a:xfrm>
          <a:prstGeom prst="straightConnector1">
            <a:avLst/>
          </a:prstGeom>
          <a:ln w="12700">
            <a:solidFill>
              <a:srgbClr val="785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C4331D3-A0A2-EF38-8586-8F563C54A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484" y="2528621"/>
            <a:ext cx="7386743" cy="75298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D07566-BDB5-8F1F-A51E-D8231A8A8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183" y="-1542135"/>
            <a:ext cx="4025900" cy="4025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75EFCD-03A2-504D-BD74-D8D5EC710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49667">
            <a:off x="6240845" y="5701839"/>
            <a:ext cx="1656828" cy="17321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5EFAB-E689-BF0D-F29E-E0DB6AEA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75" y="393392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Подробнее об электронной подписи в КЭДО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1B9B25AC-7085-9D62-1E49-C52ED0AD7702}"/>
              </a:ext>
            </a:extLst>
          </p:cNvPr>
          <p:cNvSpPr txBox="1">
            <a:spLocks/>
          </p:cNvSpPr>
          <p:nvPr/>
        </p:nvSpPr>
        <p:spPr>
          <a:xfrm>
            <a:off x="592875" y="1997982"/>
            <a:ext cx="9016073" cy="466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7955FF"/>
                </a:solidFill>
              </a:rPr>
              <a:t>УНЭП</a:t>
            </a:r>
            <a:r>
              <a:rPr lang="ru-RU" sz="2000" dirty="0"/>
              <a:t> — усиленная неквалифицированная электронная подпись</a:t>
            </a:r>
            <a:endParaRPr lang="ru-RU" sz="2000" b="0" dirty="0">
              <a:effectLst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E0E3B0A6-B90D-C011-7138-974A4AB11764}"/>
              </a:ext>
            </a:extLst>
          </p:cNvPr>
          <p:cNvSpPr txBox="1">
            <a:spLocks/>
          </p:cNvSpPr>
          <p:nvPr/>
        </p:nvSpPr>
        <p:spPr>
          <a:xfrm>
            <a:off x="592875" y="2586917"/>
            <a:ext cx="9016073" cy="466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rgbClr val="7955FF"/>
              </a:buClr>
              <a:buSzPct val="140000"/>
            </a:pPr>
            <a:r>
              <a:rPr lang="ru-RU" sz="2000" dirty="0"/>
              <a:t>можно </a:t>
            </a:r>
            <a:r>
              <a:rPr lang="ru-RU" sz="2000" dirty="0" smtClean="0"/>
              <a:t>подписывать </a:t>
            </a:r>
            <a:r>
              <a:rPr lang="ru-RU" sz="2000" dirty="0"/>
              <a:t>кадровые документы </a:t>
            </a:r>
          </a:p>
          <a:p>
            <a:pPr fontAlgn="base">
              <a:buClr>
                <a:srgbClr val="7955FF"/>
              </a:buClr>
              <a:buSzPct val="140000"/>
            </a:pPr>
            <a:r>
              <a:rPr lang="ru-RU" sz="2000" dirty="0"/>
              <a:t>в</a:t>
            </a:r>
            <a:r>
              <a:rPr lang="ru-RU" sz="2000" dirty="0" smtClean="0"/>
              <a:t>ыпускается с помощью </a:t>
            </a:r>
            <a:r>
              <a:rPr lang="ru-RU" sz="2000" dirty="0" smtClean="0"/>
              <a:t>криптографии (нельзя внести изменения в документ после подписания)</a:t>
            </a:r>
            <a:endParaRPr lang="ru-RU" sz="2000" dirty="0"/>
          </a:p>
          <a:p>
            <a:pPr fontAlgn="base">
              <a:buClr>
                <a:srgbClr val="7955FF"/>
              </a:buClr>
              <a:buSzPct val="140000"/>
            </a:pPr>
            <a:r>
              <a:rPr lang="ru-RU" sz="2000" dirty="0" smtClean="0"/>
              <a:t>выпускается дистанционно</a:t>
            </a:r>
          </a:p>
          <a:p>
            <a:pPr fontAlgn="base">
              <a:buClr>
                <a:srgbClr val="7955FF"/>
              </a:buClr>
              <a:buSzPct val="140000"/>
            </a:pPr>
            <a:r>
              <a:rPr lang="ru-RU" sz="2000" dirty="0"/>
              <a:t>п</a:t>
            </a:r>
            <a:r>
              <a:rPr lang="ru-RU" sz="2000" dirty="0" smtClean="0"/>
              <a:t>росто и удобно используется с любого устройства (компьютер, планшет, смартфон)</a:t>
            </a:r>
            <a:endParaRPr lang="ru-RU" sz="2000" dirty="0"/>
          </a:p>
          <a:p>
            <a:pPr fontAlgn="base">
              <a:buClr>
                <a:srgbClr val="7955FF"/>
              </a:buClr>
              <a:buSzPct val="140000"/>
            </a:pPr>
            <a:r>
              <a:rPr lang="ru-RU" sz="2000" dirty="0" smtClean="0"/>
              <a:t>выпущенная подпись используется только в </a:t>
            </a:r>
            <a:r>
              <a:rPr lang="en-US" sz="2000" dirty="0" smtClean="0"/>
              <a:t>i</a:t>
            </a:r>
            <a:r>
              <a:rPr lang="ru-RU" sz="2000" dirty="0" smtClean="0"/>
              <a:t>КЭДО (сотрудники будут лояльны к выпуску данной подписи – нет опасений, что подписью воспользуются для продажи имущества и т.д.)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5207022-25B3-6E80-1324-C40D4AD78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49667">
            <a:off x="5399327" y="5701839"/>
            <a:ext cx="1656828" cy="173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52048</TotalTime>
  <Words>770</Words>
  <Application>Microsoft Office PowerPoint</Application>
  <DocSecurity>0</DocSecurity>
  <PresentationFormat>Произвольный</PresentationFormat>
  <Paragraphs>159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iКЭДО</vt:lpstr>
      <vt:lpstr>Об Астрал-Софт</vt:lpstr>
      <vt:lpstr>Астрал iКЭДО</vt:lpstr>
      <vt:lpstr>Почему бизнес переходит на КЭДО</vt:lpstr>
      <vt:lpstr>Законодательство КЭДО</vt:lpstr>
      <vt:lpstr>Плюсы КЭДО для</vt:lpstr>
      <vt:lpstr>Плюсы КЭДО для</vt:lpstr>
      <vt:lpstr>Схема работы iКЭДО</vt:lpstr>
      <vt:lpstr>Подробнее об электронной подписи в КЭДО</vt:lpstr>
      <vt:lpstr>Выпуск УНЭП в iКЭДО</vt:lpstr>
      <vt:lpstr>Безопасное хранение и обработка персональных данных</vt:lpstr>
      <vt:lpstr>Возможности iКЭДО</vt:lpstr>
      <vt:lpstr>Модуль iКЭДО для 1С</vt:lpstr>
      <vt:lpstr>Управление сотрудниками</vt:lpstr>
      <vt:lpstr>Настройка типов документов</vt:lpstr>
      <vt:lpstr>Входящие документы</vt:lpstr>
      <vt:lpstr>Создание документа</vt:lpstr>
      <vt:lpstr>Исходящие документы</vt:lpstr>
      <vt:lpstr>Маршруты согласования</vt:lpstr>
      <vt:lpstr>Исходящие документы (контроль)</vt:lpstr>
      <vt:lpstr>Особенности нашего решения</vt:lpstr>
      <vt:lpstr>Особенности нашего решения</vt:lpstr>
      <vt:lpstr>Готовы ответить на ваши вопросы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Переходим на КЭДО!</dc:title>
  <dc:creator>Microsoft Office User</dc:creator>
  <cp:lastModifiedBy>Оксана</cp:lastModifiedBy>
  <cp:revision>224</cp:revision>
  <dcterms:created xsi:type="dcterms:W3CDTF">2022-05-25T19:05:56Z</dcterms:created>
  <dcterms:modified xsi:type="dcterms:W3CDTF">2022-11-17T13:19:39Z</dcterms:modified>
  <dc:identifier/>
  <dc:language/>
  <cp:version/>
</cp:coreProperties>
</file>