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325" r:id="rId2"/>
    <p:sldId id="330" r:id="rId3"/>
    <p:sldId id="338" r:id="rId4"/>
    <p:sldId id="339" r:id="rId5"/>
    <p:sldId id="340" r:id="rId6"/>
    <p:sldId id="327" r:id="rId7"/>
    <p:sldId id="331" r:id="rId8"/>
    <p:sldId id="328" r:id="rId9"/>
  </p:sldIdLst>
  <p:sldSz cx="7559675" cy="10691813"/>
  <p:notesSz cx="6794500" cy="99314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4790" b="1" kern="1200">
        <a:solidFill>
          <a:srgbClr val="FF0000"/>
        </a:solidFill>
        <a:latin typeface="Arial" charset="0"/>
        <a:ea typeface="+mn-ea"/>
        <a:cs typeface="+mn-cs"/>
      </a:defRPr>
    </a:lvl1pPr>
    <a:lvl2pPr marL="497722" algn="ctr" rtl="0" fontAlgn="base">
      <a:spcBef>
        <a:spcPct val="50000"/>
      </a:spcBef>
      <a:spcAft>
        <a:spcPct val="0"/>
      </a:spcAft>
      <a:defRPr sz="4790" b="1" kern="1200">
        <a:solidFill>
          <a:srgbClr val="FF0000"/>
        </a:solidFill>
        <a:latin typeface="Arial" charset="0"/>
        <a:ea typeface="+mn-ea"/>
        <a:cs typeface="+mn-cs"/>
      </a:defRPr>
    </a:lvl2pPr>
    <a:lvl3pPr marL="995444" algn="ctr" rtl="0" fontAlgn="base">
      <a:spcBef>
        <a:spcPct val="50000"/>
      </a:spcBef>
      <a:spcAft>
        <a:spcPct val="0"/>
      </a:spcAft>
      <a:defRPr sz="4790" b="1" kern="1200">
        <a:solidFill>
          <a:srgbClr val="FF0000"/>
        </a:solidFill>
        <a:latin typeface="Arial" charset="0"/>
        <a:ea typeface="+mn-ea"/>
        <a:cs typeface="+mn-cs"/>
      </a:defRPr>
    </a:lvl3pPr>
    <a:lvl4pPr marL="1493166" algn="ctr" rtl="0" fontAlgn="base">
      <a:spcBef>
        <a:spcPct val="50000"/>
      </a:spcBef>
      <a:spcAft>
        <a:spcPct val="0"/>
      </a:spcAft>
      <a:defRPr sz="4790" b="1" kern="1200">
        <a:solidFill>
          <a:srgbClr val="FF0000"/>
        </a:solidFill>
        <a:latin typeface="Arial" charset="0"/>
        <a:ea typeface="+mn-ea"/>
        <a:cs typeface="+mn-cs"/>
      </a:defRPr>
    </a:lvl4pPr>
    <a:lvl5pPr marL="1990888" algn="ctr" rtl="0" fontAlgn="base">
      <a:spcBef>
        <a:spcPct val="50000"/>
      </a:spcBef>
      <a:spcAft>
        <a:spcPct val="0"/>
      </a:spcAft>
      <a:defRPr sz="4790" b="1" kern="1200">
        <a:solidFill>
          <a:srgbClr val="FF0000"/>
        </a:solidFill>
        <a:latin typeface="Arial" charset="0"/>
        <a:ea typeface="+mn-ea"/>
        <a:cs typeface="+mn-cs"/>
      </a:defRPr>
    </a:lvl5pPr>
    <a:lvl6pPr marL="2488610" algn="l" defTabSz="995444" rtl="0" eaLnBrk="1" latinLnBrk="0" hangingPunct="1">
      <a:defRPr sz="4790" b="1" kern="1200">
        <a:solidFill>
          <a:srgbClr val="FF0000"/>
        </a:solidFill>
        <a:latin typeface="Arial" charset="0"/>
        <a:ea typeface="+mn-ea"/>
        <a:cs typeface="+mn-cs"/>
      </a:defRPr>
    </a:lvl6pPr>
    <a:lvl7pPr marL="2986332" algn="l" defTabSz="995444" rtl="0" eaLnBrk="1" latinLnBrk="0" hangingPunct="1">
      <a:defRPr sz="4790" b="1" kern="1200">
        <a:solidFill>
          <a:srgbClr val="FF0000"/>
        </a:solidFill>
        <a:latin typeface="Arial" charset="0"/>
        <a:ea typeface="+mn-ea"/>
        <a:cs typeface="+mn-cs"/>
      </a:defRPr>
    </a:lvl7pPr>
    <a:lvl8pPr marL="3484056" algn="l" defTabSz="995444" rtl="0" eaLnBrk="1" latinLnBrk="0" hangingPunct="1">
      <a:defRPr sz="4790" b="1" kern="1200">
        <a:solidFill>
          <a:srgbClr val="FF0000"/>
        </a:solidFill>
        <a:latin typeface="Arial" charset="0"/>
        <a:ea typeface="+mn-ea"/>
        <a:cs typeface="+mn-cs"/>
      </a:defRPr>
    </a:lvl8pPr>
    <a:lvl9pPr marL="3981778" algn="l" defTabSz="995444" rtl="0" eaLnBrk="1" latinLnBrk="0" hangingPunct="1">
      <a:defRPr sz="4790" b="1"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B"/>
    <a:srgbClr val="175A87"/>
    <a:srgbClr val="E7F4E0"/>
    <a:srgbClr val="003300"/>
    <a:srgbClr val="3C7DC4"/>
    <a:srgbClr val="125EBA"/>
    <a:srgbClr val="0066CC"/>
    <a:srgbClr val="0054A8"/>
    <a:srgbClr val="33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6433" autoAdjust="0"/>
  </p:normalViewPr>
  <p:slideViewPr>
    <p:cSldViewPr>
      <p:cViewPr varScale="1">
        <p:scale>
          <a:sx n="74" d="100"/>
          <a:sy n="74" d="100"/>
        </p:scale>
        <p:origin x="2946" y="96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1213" y="744538"/>
            <a:ext cx="26320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17137"/>
            <a:ext cx="5436235" cy="44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93E91F1-D983-4CCF-90A4-96CD4A1F6F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24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charset="0"/>
        <a:ea typeface="+mn-ea"/>
        <a:cs typeface="+mn-cs"/>
      </a:defRPr>
    </a:lvl1pPr>
    <a:lvl2pPr marL="497722"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charset="0"/>
        <a:ea typeface="+mn-ea"/>
        <a:cs typeface="+mn-cs"/>
      </a:defRPr>
    </a:lvl2pPr>
    <a:lvl3pPr marL="995444"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charset="0"/>
        <a:ea typeface="+mn-ea"/>
        <a:cs typeface="+mn-cs"/>
      </a:defRPr>
    </a:lvl3pPr>
    <a:lvl4pPr marL="1493166"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charset="0"/>
        <a:ea typeface="+mn-ea"/>
        <a:cs typeface="+mn-cs"/>
      </a:defRPr>
    </a:lvl4pPr>
    <a:lvl5pPr marL="1990888" algn="l" rtl="0" eaLnBrk="0" fontAlgn="base" hangingPunct="0">
      <a:spcBef>
        <a:spcPct val="30000"/>
      </a:spcBef>
      <a:spcAft>
        <a:spcPct val="0"/>
      </a:spcAft>
      <a:defRPr sz="1306" kern="1200">
        <a:solidFill>
          <a:schemeClr val="tx1"/>
        </a:solidFill>
        <a:latin typeface="Arial" charset="0"/>
        <a:ea typeface="+mn-ea"/>
        <a:cs typeface="+mn-cs"/>
      </a:defRPr>
    </a:lvl5pPr>
    <a:lvl6pPr marL="2488610" algn="l" defTabSz="99544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332" algn="l" defTabSz="99544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056" algn="l" defTabSz="99544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778" algn="l" defTabSz="99544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20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E91F1-D983-4CCF-90A4-96CD4A1F6F4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61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20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E91F1-D983-4CCF-90A4-96CD4A1F6F4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69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20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E91F1-D983-4CCF-90A4-96CD4A1F6F4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74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20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E91F1-D983-4CCF-90A4-96CD4A1F6F4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04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20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E91F1-D983-4CCF-90A4-96CD4A1F6F4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3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20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E91F1-D983-4CCF-90A4-96CD4A1F6F4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5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20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E91F1-D983-4CCF-90A4-96CD4A1F6F4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0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81213" y="744538"/>
            <a:ext cx="26320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3E91F1-D983-4CCF-90A4-96CD4A1F6F4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58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6976" y="3321406"/>
            <a:ext cx="6425724" cy="229180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951" y="6058696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39346-0440-40A4-99AE-2195273352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6F532-8D77-460D-A8C7-259A5EBC56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0764" y="428181"/>
            <a:ext cx="1700927" cy="912269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984" y="428181"/>
            <a:ext cx="4976786" cy="91226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3947-E465-4B5C-AB04-FD201FAB5D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C527B-4BA6-4B07-A1F0-AC5E40EB6E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62" y="6870492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162" y="4531649"/>
            <a:ext cx="6425724" cy="2338834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25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849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27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69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1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5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397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3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789DB-CAD4-4B0B-9B69-E08573FDF7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7984" y="2494766"/>
            <a:ext cx="3338856" cy="705610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2835" y="2494766"/>
            <a:ext cx="3338856" cy="705610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B3CBE-344F-4026-9147-5C8AB76FC4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6" y="2393285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25" indent="0">
              <a:buNone/>
              <a:defRPr sz="2159" b="1"/>
            </a:lvl2pPr>
            <a:lvl3pPr marL="986849" indent="0">
              <a:buNone/>
              <a:defRPr sz="1943" b="1"/>
            </a:lvl3pPr>
            <a:lvl4pPr marL="1480274" indent="0">
              <a:buNone/>
              <a:defRPr sz="1727" b="1"/>
            </a:lvl4pPr>
            <a:lvl5pPr marL="1973699" indent="0">
              <a:buNone/>
              <a:defRPr sz="1727" b="1"/>
            </a:lvl5pPr>
            <a:lvl6pPr marL="2467123" indent="0">
              <a:buNone/>
              <a:defRPr sz="1727" b="1"/>
            </a:lvl6pPr>
            <a:lvl7pPr marL="2960548" indent="0">
              <a:buNone/>
              <a:defRPr sz="1727" b="1"/>
            </a:lvl7pPr>
            <a:lvl8pPr marL="3453974" indent="0">
              <a:buNone/>
              <a:defRPr sz="1727" b="1"/>
            </a:lvl8pPr>
            <a:lvl9pPr marL="3947398" indent="0">
              <a:buNone/>
              <a:defRPr sz="172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0212" y="2393285"/>
            <a:ext cx="3341482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25" indent="0">
              <a:buNone/>
              <a:defRPr sz="2159" b="1"/>
            </a:lvl2pPr>
            <a:lvl3pPr marL="986849" indent="0">
              <a:buNone/>
              <a:defRPr sz="1943" b="1"/>
            </a:lvl3pPr>
            <a:lvl4pPr marL="1480274" indent="0">
              <a:buNone/>
              <a:defRPr sz="1727" b="1"/>
            </a:lvl4pPr>
            <a:lvl5pPr marL="1973699" indent="0">
              <a:buNone/>
              <a:defRPr sz="1727" b="1"/>
            </a:lvl5pPr>
            <a:lvl6pPr marL="2467123" indent="0">
              <a:buNone/>
              <a:defRPr sz="1727" b="1"/>
            </a:lvl6pPr>
            <a:lvl7pPr marL="2960548" indent="0">
              <a:buNone/>
              <a:defRPr sz="1727" b="1"/>
            </a:lvl7pPr>
            <a:lvl8pPr marL="3453974" indent="0">
              <a:buNone/>
              <a:defRPr sz="1727" b="1"/>
            </a:lvl8pPr>
            <a:lvl9pPr marL="3947398" indent="0">
              <a:buNone/>
              <a:defRPr sz="172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2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9A271-3704-40DB-A0C3-0BB5EF5EB6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23A08-1E31-4F8A-97A0-6EAD3E2F2E9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7CE08-BF17-4F14-A464-6D0FA0CCE6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6" y="425692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5624" y="425705"/>
            <a:ext cx="4226068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7986" y="2237366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25" indent="0">
              <a:buNone/>
              <a:defRPr sz="1295"/>
            </a:lvl2pPr>
            <a:lvl3pPr marL="986849" indent="0">
              <a:buNone/>
              <a:defRPr sz="1079"/>
            </a:lvl3pPr>
            <a:lvl4pPr marL="1480274" indent="0">
              <a:buNone/>
              <a:defRPr sz="971"/>
            </a:lvl4pPr>
            <a:lvl5pPr marL="1973699" indent="0">
              <a:buNone/>
              <a:defRPr sz="971"/>
            </a:lvl5pPr>
            <a:lvl6pPr marL="2467123" indent="0">
              <a:buNone/>
              <a:defRPr sz="971"/>
            </a:lvl6pPr>
            <a:lvl7pPr marL="2960548" indent="0">
              <a:buNone/>
              <a:defRPr sz="971"/>
            </a:lvl7pPr>
            <a:lvl8pPr marL="3453974" indent="0">
              <a:buNone/>
              <a:defRPr sz="971"/>
            </a:lvl8pPr>
            <a:lvl9pPr marL="3947398" indent="0">
              <a:buNone/>
              <a:defRPr sz="97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69154-93D0-49E1-9648-561F10C0D9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25" indent="0">
              <a:buNone/>
              <a:defRPr sz="3022"/>
            </a:lvl2pPr>
            <a:lvl3pPr marL="986849" indent="0">
              <a:buNone/>
              <a:defRPr sz="2590"/>
            </a:lvl3pPr>
            <a:lvl4pPr marL="1480274" indent="0">
              <a:buNone/>
              <a:defRPr sz="2159"/>
            </a:lvl4pPr>
            <a:lvl5pPr marL="1973699" indent="0">
              <a:buNone/>
              <a:defRPr sz="2159"/>
            </a:lvl5pPr>
            <a:lvl6pPr marL="2467123" indent="0">
              <a:buNone/>
              <a:defRPr sz="2159"/>
            </a:lvl6pPr>
            <a:lvl7pPr marL="2960548" indent="0">
              <a:buNone/>
              <a:defRPr sz="2159"/>
            </a:lvl7pPr>
            <a:lvl8pPr marL="3453974" indent="0">
              <a:buNone/>
              <a:defRPr sz="2159"/>
            </a:lvl8pPr>
            <a:lvl9pPr marL="3947398" indent="0">
              <a:buNone/>
              <a:defRPr sz="215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25" indent="0">
              <a:buNone/>
              <a:defRPr sz="1295"/>
            </a:lvl2pPr>
            <a:lvl3pPr marL="986849" indent="0">
              <a:buNone/>
              <a:defRPr sz="1079"/>
            </a:lvl3pPr>
            <a:lvl4pPr marL="1480274" indent="0">
              <a:buNone/>
              <a:defRPr sz="971"/>
            </a:lvl4pPr>
            <a:lvl5pPr marL="1973699" indent="0">
              <a:buNone/>
              <a:defRPr sz="971"/>
            </a:lvl5pPr>
            <a:lvl6pPr marL="2467123" indent="0">
              <a:buNone/>
              <a:defRPr sz="971"/>
            </a:lvl6pPr>
            <a:lvl7pPr marL="2960548" indent="0">
              <a:buNone/>
              <a:defRPr sz="971"/>
            </a:lvl7pPr>
            <a:lvl8pPr marL="3453974" indent="0">
              <a:buNone/>
              <a:defRPr sz="971"/>
            </a:lvl8pPr>
            <a:lvl9pPr marL="3947398" indent="0">
              <a:buNone/>
              <a:defRPr sz="97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403BD-2A30-4229-9A7B-B638EECF5D2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84" y="428169"/>
            <a:ext cx="6803708" cy="1781969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84" y="2494766"/>
            <a:ext cx="6803708" cy="7056102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7984" y="9909740"/>
            <a:ext cx="1763924" cy="569240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2889" y="9909740"/>
            <a:ext cx="2393897" cy="569240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7767" y="9909740"/>
            <a:ext cx="1763924" cy="569240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025132-B54E-4B01-B629-C683AB4FC8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86849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69" indent="-370069" algn="l" defTabSz="986849" rtl="0" eaLnBrk="1" latinLnBrk="0" hangingPunct="1">
        <a:spcBef>
          <a:spcPct val="20000"/>
        </a:spcBef>
        <a:buFont typeface="Arial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15" indent="-308391" algn="l" defTabSz="986849" rtl="0" eaLnBrk="1" latinLnBrk="0" hangingPunct="1">
        <a:spcBef>
          <a:spcPct val="20000"/>
        </a:spcBef>
        <a:buFont typeface="Arial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562" indent="-246713" algn="l" defTabSz="986849" rtl="0" eaLnBrk="1" latinLnBrk="0" hangingPunct="1">
        <a:spcBef>
          <a:spcPct val="20000"/>
        </a:spcBef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6987" indent="-246713" algn="l" defTabSz="986849" rtl="0" eaLnBrk="1" latinLnBrk="0" hangingPunct="1">
        <a:spcBef>
          <a:spcPct val="20000"/>
        </a:spcBef>
        <a:buFont typeface="Arial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412" indent="-246713" algn="l" defTabSz="986849" rtl="0" eaLnBrk="1" latinLnBrk="0" hangingPunct="1">
        <a:spcBef>
          <a:spcPct val="20000"/>
        </a:spcBef>
        <a:buFont typeface="Arial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3836" indent="-246713" algn="l" defTabSz="986849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261" indent="-246713" algn="l" defTabSz="986849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685" indent="-246713" algn="l" defTabSz="986849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110" indent="-246713" algn="l" defTabSz="986849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6849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25" algn="l" defTabSz="986849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849" algn="l" defTabSz="986849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274" algn="l" defTabSz="986849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699" algn="l" defTabSz="986849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123" algn="l" defTabSz="986849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548" algn="l" defTabSz="986849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3974" algn="l" defTabSz="986849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398" algn="l" defTabSz="986849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4"/>
          <p:cNvSpPr>
            <a:spLocks noGrp="1"/>
          </p:cNvSpPr>
          <p:nvPr/>
        </p:nvSpPr>
        <p:spPr bwMode="auto">
          <a:xfrm>
            <a:off x="3286396" y="351074"/>
            <a:ext cx="4922016" cy="3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687" tIns="49345" rIns="98687" bIns="49345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295" dirty="0">
                <a:solidFill>
                  <a:schemeClr val="bg1"/>
                </a:solidFill>
              </a:rPr>
              <a:t>Коммерческое предложение</a:t>
            </a:r>
            <a:endParaRPr lang="ru-RU" sz="1295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2522" y="8211718"/>
            <a:ext cx="2574198" cy="747659"/>
          </a:xfrm>
          <a:prstGeom prst="rect">
            <a:avLst/>
          </a:prstGeom>
          <a:noFill/>
        </p:spPr>
        <p:txBody>
          <a:bodyPr wrap="none" lIns="90630" tIns="45316" rIns="90630" bIns="45316" rtlCol="0">
            <a:spAutoFit/>
          </a:bodyPr>
          <a:lstStyle/>
          <a:p>
            <a:pPr algn="r"/>
            <a:r>
              <a:rPr lang="ru-RU" sz="2159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159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ЕФЕРЕНС ЛИСТ</a:t>
            </a:r>
          </a:p>
          <a:p>
            <a:pPr algn="r"/>
            <a:r>
              <a:rPr lang="ru-RU" sz="1403" b="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услугам компании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8586" y="2966030"/>
            <a:ext cx="5470058" cy="730923"/>
          </a:xfrm>
          <a:prstGeom prst="rect">
            <a:avLst/>
          </a:prstGeom>
          <a:noFill/>
        </p:spPr>
        <p:txBody>
          <a:bodyPr wrap="square" lIns="90630" tIns="45316" rIns="90630" bIns="45316" rtlCol="0">
            <a:spAutoFit/>
          </a:bodyPr>
          <a:lstStyle/>
          <a:p>
            <a:pPr algn="r"/>
            <a:r>
              <a:rPr lang="ru-RU" sz="1187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18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РГАН ПО СЕРТИФИКАЦИИ</a:t>
            </a:r>
          </a:p>
          <a:p>
            <a:pPr algn="r"/>
            <a:r>
              <a:rPr lang="ru-RU" sz="118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ИСПЫТАТЕЛЬНЫЕ ЦЕНТРЫ</a:t>
            </a:r>
            <a:br>
              <a:rPr lang="ru-RU" sz="118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87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ЛАБОРАТОРИИ ПО ВСЕЙ РОССИИ</a:t>
            </a:r>
            <a:endParaRPr lang="ru-RU" sz="863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1" b="44384"/>
          <a:stretch/>
        </p:blipFill>
        <p:spPr bwMode="auto">
          <a:xfrm rot="16200000">
            <a:off x="-685393" y="1968767"/>
            <a:ext cx="3162147" cy="310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40" y="4065344"/>
            <a:ext cx="6084335" cy="37554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fs.sercons.local\profiles$\HazipovIR\Мои документы\сканы печати\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/>
          <a:stretch/>
        </p:blipFill>
        <p:spPr bwMode="auto">
          <a:xfrm>
            <a:off x="2238078" y="394096"/>
            <a:ext cx="5321597" cy="4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fs.sercons.local\PROFILES$\magdeevmr\Рабочий стол\Новая папка (3)\Дизы и файлы\Логотипы наши\Серконс (r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98" y="371815"/>
            <a:ext cx="1685695" cy="3729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6926" y="1080508"/>
            <a:ext cx="6062174" cy="538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продукции: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и декларирование в системе ГОСТ Р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 сертификация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Декларация о соответствии ГОСТ Р / техническому регламенту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и декларирование в системе  ТР ТС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взрывозащищенного оборудования (ТР ТС)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Метрологическое свидетельство (об утверждении типа)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Поверка средств измерений и приборов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пожарной безопасности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продукции в системе ИНТЕРГАЗСЕРТ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услуг в системе ИНТЕРГАЗСЕРТ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промышленной безопасности «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СертПромБезопасность</a:t>
            </a: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спортивных объектов «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СпортБезопасность</a:t>
            </a: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сейсмостойкости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Испытание стеллажей на нагрузку и техническое освидетельствование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о безопасности конструкции ТС (СБКТС)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медицинских изделий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Свидетельство о государственной регистрации Таможенного Союза (СГР)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Отказные письма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в системе 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БелСт</a:t>
            </a: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(Беларусь)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в системе ГОСТ К (Казахстан)</a:t>
            </a:r>
          </a:p>
          <a:p>
            <a:pPr marL="185046" indent="-185046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в СДС ТЭКСЕРТ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926" y="6489431"/>
            <a:ext cx="6373054" cy="400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Промышленная безопасность: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86912" fontAlgn="auto">
              <a:spcBef>
                <a:spcPts val="0"/>
              </a:spcBef>
              <a:spcAft>
                <a:spcPts val="0"/>
              </a:spcAft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Экспертиза промышленной безопасности технических устройств (ТУ);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Экспертиза промышленной безопасности зданий и сооружений (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ЗиС</a:t>
            </a: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Аудит промышленной безопасности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диагностирование и неразрушающий контроль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взрывоопасных зон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СДС «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СертПромБезопасность</a:t>
            </a: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 безопасности ОПО, а также изменения в обоснование ОПО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Декларация промышленной безопасности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 безопасности химического вещества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остаточного ресурса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 безопасности машин и оборудования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Лицензии 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Ростехнадзора</a:t>
            </a:r>
            <a:endParaRPr lang="ru-RU" sz="1000" b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Атомная лицензия 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ГосАтомНадзора</a:t>
            </a:r>
            <a:endParaRPr lang="ru-RU" sz="1000" b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ПМЛЛПА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Аттестация специалистов по правилам промышленной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06600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fs.sercons.local\profiles$\HazipovIR\Мои документы\сканы печати\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/>
          <a:stretch/>
        </p:blipFill>
        <p:spPr bwMode="auto">
          <a:xfrm>
            <a:off x="2238078" y="394096"/>
            <a:ext cx="5321597" cy="4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fs.sercons.local\PROFILES$\magdeevmr\Рабочий стол\Новая папка (3)\Дизы и файлы\Логотипы наши\Серконс (r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98" y="371815"/>
            <a:ext cx="1685695" cy="372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9251" y="6660913"/>
            <a:ext cx="4896371" cy="307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Пожарная безопасность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Независимая оценка пожарного риска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Декларация пожарной безопасности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категорий помещений по пожарной безопасности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 и инвентаризация защитных сооружений гражданской обороны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документации по ЧС и ГО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Фотолюминесцентные планы эвакуации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на системы противопожарной защиты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СТУ в части обеспечения пожарной безопасности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Монтаж систем противопожарной защиты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проектной документации на системы противопожарной защиты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времени эвакуации при пожаре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251" y="4914185"/>
            <a:ext cx="5129531" cy="145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Охрана труда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Специальная оценка условий труда (СОУТ)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Аутсорсинг охраны труда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документов по охране труда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Производственный контроль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9251" y="1134543"/>
            <a:ext cx="5754695" cy="238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Техническая документация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defTabSz="98691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Технической документации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технических условий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 на продукцию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 по эксплуатации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Приемочные испытания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Расчеты на прочность оборудования под давлением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Расчеты пропускной способности арматуры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риска воспламенения в соответствие с требованиями ГОСТ 31441.1, ГОСТ 31438.1</a:t>
            </a:r>
            <a:endParaRPr lang="ru-RU" sz="971" b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251" y="3689722"/>
            <a:ext cx="6181554" cy="100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Согласования специальных технических условий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Согласования СТУ на проектирование в части обеспечения пожарной безопасности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Согласования СТУ на проектирование и строительство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250" y="10033343"/>
            <a:ext cx="5129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Электролаборатория</a:t>
            </a: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1000В и 35000В</a:t>
            </a:r>
          </a:p>
        </p:txBody>
      </p:sp>
    </p:spTree>
    <p:extLst>
      <p:ext uri="{BB962C8B-B14F-4D97-AF65-F5344CB8AC3E}">
        <p14:creationId xmlns:p14="http://schemas.microsoft.com/office/powerpoint/2010/main" val="63198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fs.sercons.local\profiles$\HazipovIR\Мои документы\сканы печати\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/>
          <a:stretch/>
        </p:blipFill>
        <p:spPr bwMode="auto">
          <a:xfrm>
            <a:off x="2238078" y="394096"/>
            <a:ext cx="5321597" cy="4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fs.sercons.local\PROFILES$\magdeevmr\Рабочий стол\Новая папка (3)\Дизы и файлы\Логотипы наши\Серконс (r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98" y="371815"/>
            <a:ext cx="1685695" cy="372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4514" y="2537594"/>
            <a:ext cx="6336704" cy="769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менеджмента качества</a:t>
            </a:r>
          </a:p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ИСО 9001-2011 (система менеджмента качества)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OHSAS 18001 (система менеджмента профессиональной безопасности и здоровья)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ИСО 14001–2007 (система экологического менеджмента)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ИСО 22000-2007 (ISO 22000:2005)  ХАССП (Система менеджмента безопасности пищевой продукции)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 менеджмента качества в системе добровольной сертификации «ИНТЕРГАЗСЕРТ»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на соответствие европейским стандартам (СЕ Маркировка)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 менеджмента качества в сфере образования на соответствие требованиям ГОСТ Р ИСО 9001-2008 и ГОСТ Р 52614.2-2006;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 менеджмента качества в органах местного самоуправления на соответствие требованиям ГОСТ Р ИСО 9001-2008 и ГОСТ Р 52614.4-2007;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системы менеджмента качества при проектировании, разработке, производстве, монтаже и обслуживании медицинских изделий, а также при проектировании, разработке и обеспечении связанных с ними услуг на соответствие требованиям ГОСТ Р ИСО 13485-2004;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 менеджмента информационной безопасности на соответствие требованиям ГОСТ Р ИСО/МЭК 27001-2006;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 менеджмента безопасности пищевой продукции на соответствие требованиям ГОСТ Р ИСО 22000-2007;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системы менеджмента качества в автомобилестроении на соответствие требованиям ГОСТ P 51814.1-2004 (ИСО/ТУ 16949:2002);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системы менеджмента организаций на соответствие требованиям SA 8000:2008 в сфере социальной ответственности;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 менеджмента безопасности цепи поставок на соответствие требованиям ISO 28001:2007;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системы менеджмента качества организаций железнодорожной промышленности на соответствие требованиям международного стандарта IRIS;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Международный сертификат ISO 9001 TUV 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Austria</a:t>
            </a:r>
            <a:endParaRPr lang="ru-RU" sz="1000" b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Консалтинг по ИСО 9001, 18001, 14001, 22000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по требованиям стандарта ИСО 9001, 18001, 14001, 22000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внутренних аудиторов по ИСО 9001, 18001, 14001, 22000</a:t>
            </a:r>
            <a:endParaRPr lang="ru-RU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514" y="1121751"/>
            <a:ext cx="4896371" cy="12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Энергоаудит предприятий и сооружений</a:t>
            </a:r>
            <a:endParaRPr 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Энергетический аудит и 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Тепловизионное</a:t>
            </a: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обследование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Энергетический паспорт предприятия (</a:t>
            </a:r>
            <a:r>
              <a:rPr lang="ru-RU" sz="1000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энергопаспорт</a:t>
            </a: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Теплотехнический паспорт здания</a:t>
            </a:r>
            <a:endParaRPr lang="ru-RU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7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fs.sercons.local\profiles$\HazipovIR\Мои документы\сканы печати\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/>
          <a:stretch/>
        </p:blipFill>
        <p:spPr bwMode="auto">
          <a:xfrm>
            <a:off x="2238078" y="394096"/>
            <a:ext cx="5321597" cy="4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fs.sercons.local\PROFILES$\magdeevmr\Рабочий стол\Новая папка (3)\Дизы и файлы\Логотипы наши\Серконс (r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98" y="371815"/>
            <a:ext cx="1685695" cy="372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485" y="7362040"/>
            <a:ext cx="6606215" cy="257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Экологическое сопровождение</a:t>
            </a:r>
          </a:p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предельно-допустимых выбросов (ПДВ)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нормативов допустимых сбросов (НДС)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Паспорт опасного отхода (ПОО)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нормативов образования отходов и лимитов на их размещение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санитарно-защитной зоны (СЗЗ)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воздействия на окружающую среду (ОВОС)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производственного экологического контроля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Отчетность по обращению с отходами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Экологические платежи (</a:t>
            </a:r>
            <a:r>
              <a:rPr lang="ru-RU" sz="971" b="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Экоплатежи</a:t>
            </a: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sz="97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85" y="5842185"/>
            <a:ext cx="6188058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Негосударственная экспертиза проектной </a:t>
            </a:r>
          </a:p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документации  и результатов инженерных изысканий</a:t>
            </a:r>
          </a:p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endParaRPr lang="ru-RU" sz="151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Негосударственная экспертиза сметной документации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971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Негосударственная экспертиза отдельных разделов проектной документации</a:t>
            </a:r>
            <a:endParaRPr lang="ru-RU" sz="97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485" y="1159220"/>
            <a:ext cx="5207252" cy="436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86912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Учебный центр дополнительного профессионального образования:</a:t>
            </a:r>
          </a:p>
          <a:p>
            <a:pPr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97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7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зданий и сооружений (72/76 ч)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(58/72 ч)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Инженерные изыскания для строительства (72/80 ч)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Экологическая безопасность (72/112 ч)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Пожарная безопасность (обучение для лицензии МЧС)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пожарной безопасности зданий и сооружений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Специальная оценка условий труда (18/72 ч)</a:t>
            </a:r>
          </a:p>
          <a:p>
            <a:pPr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sz="97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7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Профессиональная переподготовка </a:t>
            </a:r>
            <a:endParaRPr lang="ru-RU" sz="971" b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соответствия продукции (272 часа)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зданий и сооружений (520 часов)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Проектирование (520 часов)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Пожарная безопасность 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Экологическая безопасность (500 часов)</a:t>
            </a:r>
          </a:p>
          <a:p>
            <a:pPr marL="171450" indent="-171450" algn="l" defTabSz="98691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и проверка знаний</a:t>
            </a:r>
          </a:p>
        </p:txBody>
      </p:sp>
    </p:spTree>
    <p:extLst>
      <p:ext uri="{BB962C8B-B14F-4D97-AF65-F5344CB8AC3E}">
        <p14:creationId xmlns:p14="http://schemas.microsoft.com/office/powerpoint/2010/main" val="231113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fs.sercons.local\profiles$\HazipovIR\Мои документы\сканы печати\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/>
          <a:stretch/>
        </p:blipFill>
        <p:spPr bwMode="auto">
          <a:xfrm>
            <a:off x="2238078" y="394096"/>
            <a:ext cx="5321597" cy="4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fs.sercons.local\PROFILES$\magdeevmr\Рабочий стол\Новая папка (3)\Дизы и файлы\Логотипы наши\Серконс (r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98" y="371815"/>
            <a:ext cx="1685695" cy="3729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25417" y="1169442"/>
            <a:ext cx="5470058" cy="522404"/>
          </a:xfrm>
          <a:prstGeom prst="rect">
            <a:avLst/>
          </a:prstGeom>
          <a:noFill/>
        </p:spPr>
        <p:txBody>
          <a:bodyPr wrap="square" lIns="90630" tIns="45316" rIns="90630" bIns="45316" rtlCol="0">
            <a:sp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по Техническим регламентам Таможенного союза</a:t>
            </a:r>
            <a:endParaRPr lang="ru-RU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307" y="1883877"/>
            <a:ext cx="60486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требованиям ТР ТС 043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электрооборудования  на соответствие требованиям ТР ТС 004 020 037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взрывозащищенного оборудования  на соответствие требованиям ТР ТС 012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машин и оборудования требованиям ТР ТС 010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упаковочной продукции на соответствие ТР ТС 005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продукции легкой промышленности на соответствие требования ТР ТС 007/ </a:t>
            </a:r>
          </a:p>
          <a:p>
            <a:pPr algn="l"/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ТР ТС 017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Сертификация детских игрушек на соответствие требования ТР ТС 008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косметической продукции на соответствие ТР ТС 009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лифтовой продукции на соответствие ТР ТС 011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продукции на соответствие ТР ТС 014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 продукции, работающей на газообразном топливе на соответствие ТР ТС 016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компонентов колесных транспортных средств на соответствие ТР ТС 018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тракторов на соответствие ТР ТС 031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средств индивидуальной защиты на соответствие </a:t>
            </a:r>
          </a:p>
          <a:p>
            <a:pPr algn="l"/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ТР ТС 019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мебели на соответствие ТР ТС 025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смазочных материалов на соответствие ТР ТС 030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оборудования, работающего под избыточным давлением  на соответствие ТР ТС 032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417" y="7165127"/>
            <a:ext cx="5470058" cy="306961"/>
          </a:xfrm>
          <a:prstGeom prst="rect">
            <a:avLst/>
          </a:prstGeom>
          <a:noFill/>
        </p:spPr>
        <p:txBody>
          <a:bodyPr wrap="square" lIns="90630" tIns="45316" rIns="90630" bIns="45316" rtlCol="0">
            <a:sp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</a:t>
            </a:r>
            <a:endParaRPr lang="ru-RU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5307" y="7578154"/>
            <a:ext cx="662473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в рамках одобрение типа транспортных средств (ОТТС)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требованиям 123-ФЗ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средств связи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пищевой продукции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продукции в системе </a:t>
            </a:r>
            <a:r>
              <a:rPr lang="ru-RU" sz="1000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Интергазсерт</a:t>
            </a:r>
            <a:endParaRPr lang="ru-RU" sz="1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спортивных объектов в системе </a:t>
            </a:r>
            <a:r>
              <a:rPr lang="ru-RU" sz="1000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СпортРегистр</a:t>
            </a:r>
            <a:endParaRPr lang="ru-RU" sz="1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продукции, предназначенной для использования                    в сейсмоопасных зонах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продукции в системе Морского и речного регистра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подтверждение соответствия продукции в системе </a:t>
            </a:r>
            <a:r>
              <a:rPr lang="ru-RU" sz="1000" b="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Росатом</a:t>
            </a:r>
            <a:endParaRPr lang="ru-RU" sz="1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Испытания и получение свидетельства о безопасности колесных транспортных средств (СБКТС)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Контрольный испытания продукции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fs.sercons.local\profiles$\HazipovIR\Мои документы\сканы печати\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/>
          <a:stretch/>
        </p:blipFill>
        <p:spPr bwMode="auto">
          <a:xfrm>
            <a:off x="2238078" y="394096"/>
            <a:ext cx="5321597" cy="44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fs.sercons.local\PROFILES$\magdeevmr\Рабочий стол\Новая папка (3)\Дизы и файлы\Логотипы наши\Серконс (r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298" y="371815"/>
            <a:ext cx="1685695" cy="3729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493" y="1601490"/>
            <a:ext cx="513794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освидетельствование стеллажей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освидетельствование лифтов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освидетельствование аттракционов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обследование зданий, сооружений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экспертиза технической документации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освидетельствование вентиляции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493" y="1169442"/>
            <a:ext cx="5470058" cy="306961"/>
          </a:xfrm>
          <a:prstGeom prst="rect">
            <a:avLst/>
          </a:prstGeom>
          <a:noFill/>
        </p:spPr>
        <p:txBody>
          <a:bodyPr wrap="square" lIns="90630" tIns="45316" rIns="90630" bIns="45316" rtlCol="0">
            <a:sp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 освидетельствование</a:t>
            </a:r>
            <a:endParaRPr lang="ru-RU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493" y="3833738"/>
            <a:ext cx="620662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Таможенное оформление грузов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ЭЦП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Аттестация персонала в области неразрушающего контроля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Консалтинг и внедрение систем менеджмента качества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неразрушающего контроля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Экспертиза продукции в рамках пожарной безопасности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Подтверждение соответствия в сфере оценки опыта и деловой репутации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Метрологическая аттестация, поверка, калибровка и утверждение типа средств измерений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документации в рамках антитеррористической безопасности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документации в рамках пожарной безопасности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Независимая оценка пожарного риска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по регистрации товарного знака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 гостиниц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программы и проведение производственного контроля предприятий-изготовителей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о безопасности переоборудования транспортных средств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электронного паспорта транспортных средств (ЭПТС)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Прохождение обучения в учебном центре (Профессиональная переподготовка и повышение квалификации)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Нотификации в ФСБ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Экологический аудит и разработка документации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 о соответствии в части координации и подготовки исполнительской документации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ЭПСМ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СБКТС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ЭПТС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Переоборудование ИНТЕРГАЗСЕРТ/РОСАТОМ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493" y="3293132"/>
            <a:ext cx="5470058" cy="306961"/>
          </a:xfrm>
          <a:prstGeom prst="rect">
            <a:avLst/>
          </a:prstGeom>
          <a:noFill/>
        </p:spPr>
        <p:txBody>
          <a:bodyPr wrap="square" lIns="90630" tIns="45316" rIns="90630" bIns="45316" rtlCol="0">
            <a:sp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услуги</a:t>
            </a:r>
            <a:endParaRPr lang="ru-RU" sz="1000" i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5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64"/>
          <p:cNvSpPr>
            <a:spLocks noGrp="1"/>
          </p:cNvSpPr>
          <p:nvPr/>
        </p:nvSpPr>
        <p:spPr bwMode="auto">
          <a:xfrm>
            <a:off x="4211794" y="274873"/>
            <a:ext cx="1943808" cy="31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48" tIns="49775" rIns="99548" bIns="49775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НАШИ КЛИЕНТЫ</a:t>
            </a:r>
            <a:endParaRPr lang="ru-RU" sz="1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967696" y="3356250"/>
            <a:ext cx="5903416" cy="33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ctr" anchorCtr="0" compatLnSpc="1">
            <a:prstTxWarp prst="textNoShape">
              <a:avLst/>
            </a:prstTxWarp>
            <a:spAutoFit/>
          </a:bodyPr>
          <a:lstStyle/>
          <a:p>
            <a:pPr defTabSz="914217">
              <a:spcBef>
                <a:spcPct val="0"/>
              </a:spcBef>
            </a:pPr>
            <a:r>
              <a:rPr lang="ru-RU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ОНТАКТНАЯ ИНФОРМАЦИЯ:</a:t>
            </a:r>
          </a:p>
        </p:txBody>
      </p:sp>
      <p:sp>
        <p:nvSpPr>
          <p:cNvPr id="2" name="AutoShape 6" descr="data:image/png;base64,iVBORw0KGgoAAAANSUhEUgAAAYoAAABZCAMAAAAXfZMXAAAA81BMVEX////vawHvawDvagC+vr/vbwD//fz96tv2rXPvaADvbQDvZgDxgjb85NHh4eH//PrGxsb/+fT1n17wdQb6z67+9e773MTzjTu8v8T97uPxfyjBubTwdxf71rrxfiHuXADtbxTUl2f95tX1omH61Lb4xJv5yaT4v5P3uorzkETyhjD3tIL1pWf0mlXxeR/5wpj3sXzKp4z0lU/Es6figTvehkLyijjOooLleSPXkl/xfjLggzjyhCf2pm7zjkzyiUHGrpvci07RwbXRm3HrqXngk1bzlFjaqofUlmbbtJTipnzptpHT1df0l0jyegDp5eHnxatrrBQwAAATz0lEQVR4nO1di3+bRraOBgMCmaU8ZWRgFSTeQsJKTN1W3iT1Zre9W3f3//9r7swwMzwkFHV3Y9/e8uWXBwbBYb4z5zVnlDdvRowYMWLEiBEjRowYMWLEiBEjRpyHcBavLd3/ZwiCqmmWZTmBbYb5dFM8zw/+r4Yszf7cwQzwv/rVs16Gnmhp2sjJfxFIx1XNckR7HSblZlXs0ypb+L4LYfA8L0/ApAVZ5vmlu90uqrSYJmvRUtWRjv8GBM1xxEDxohhOBL14fk7T52f0J0SVQT4MXpakmSRxHMCUAAgOQQKAdxepnpuK9dpv8XsHskcONEfeem2aURSGURSZprleezXqn0KKVkVaHVwZDj9oz4+aFOBWer4W1dd+m98zBOgY4IQIAsW2FdGxBgZTRc4DTppyta98nsOzo8uGJBnz0hzJ+PchqGhaaOoXIyLkSlQNupIo1z8sXB505gYmRHarqW2NLuM/wW8YPeza7XiVGUdkAETGPhRHLl4Q0FzZu1V2ggyO96fKaKReFKqjmNPKkPtmigO+bmuvLd0fDapoTjOZO3IZ/EZ5bdH+eNCCeO8CbtIjw89Hf/HyUJVpxnP9eXGIx3Tv5aGKu/SYi7332nL9ESFY5nMvkgKcX47pxWtAi+Zyd15wfGqPEe1vh/CnCzE4uJbZs1FwWoze4jdB1RD++c2F+KfWA+PG2mVyx0RxxsZ5zTf7nUFw1hGqwv7r6jL8+C+zi0hhqVwwdbmuhdqLr/luvzNYu2oLkT3dXkbF3f2iCz9hmq/ZacdzQ2cxUnExNDNFiz+zh0upeHrgQAdcyx8IiS+1nQVfjVRcCiHYuFCRudkPd5cxcfudK3WYkI2oVWuy99I4K/49aHGGqkfc7P7jhVR84tuDDRX/sG7FVFZptBa/OaMY3faF0Oy5gRwtN/v87uYiKj7eyx0qUO7QuqEaVa0ginOnIxUXQpzSTODt7Q3F0fDftHD3XpLqzoIakqt3bJC9anILAA7RmFdcBita1BGPtHz77pbg6psjo8QAvfY1L/MtyH5X8cXSaKjgn9n6kWAFSg+BKDovWhhRnb4ILYivurqi2joP6rR4ef/TW4yf3v79x1+6ZLx7qs89/f3nn3/+6/O8i6Kr+E7isqWLdg3Kij5c9/Bhr09N8eXa2IQg74vQwsb+8h2+HsTcxZMCTIzFdkmw/Zvypw4Vt0/k3IdIxB0hXShOpxLixD6lAkh/WTfPKmWpB8Cj1qn8xRaYVK/g+jIwyPprLnSpYVWbJ84tNosZwaSyO1TcvPs8qc9A/yyoaq9btt8M2MwKANyysV22Lh/V0HEr27ZYv5A/Uc2qv+7bij7yVwwwhACap7rFr4rijMRFQF54v7Q99w2MmTh8YnWJ3gTMVwB534S5gpnKJ4cBSHzxQuVbdeefoSJ8RV9hJcSUcO5GjBgVE9fsUfEwqakoL9Ebe0O1n3MTh00ZITycpgJet7zoxv85tIRnIrSDQAzDfBEZTgvmkXoRAPO1ZTIqAP+Pbzrx7N1W4vDPwwsMSaP9gCtajlBNmtSPpOmNocpexmM6U/ZQwPdgVK/otYMVsSScnzvquqKJmyT9T4eK2ye3psLwoKdgGLirlvg1FUD22wUR7XE26TLRtNxy7ons4yvs2bB1+kiofXoXq+S4QvNS20asOKOT4tlWBW/eUAGzvZZ9un27xFTIblgH4DhuChztZPe+81i3RAFuO22/nLiiVADO9X3UlM56pzg3bixU3TFqOSjnQGshjYnr7as52mfzxX03Ji0bQ7UKxR5acSCSAPVy1yKowyL0Hzko4VlSVfu5zooB8HMNHqaEChju/dShAgZQHIcD3pRoULEvik0Zm8GJB6xTqfY/fNHpDrT3jAopR53pZljw3AkqxPUunz6u0HM2j2jHBnmI6rBBE3rHeEoJFhvVIf+7yygV8uGMOVIVMy4fN0SEMvaocH0RWo/EImD26kN8nl0OP3CGCnHqkknBr6BYAquochL/1KHi470kde2rDGC+7frVKrb7hkUtXalmIjU7IxJVLEIz6mHQWKTAufRay05W6cHgAU08/HQT4vcWxJzakrx+z2RFjkt8P8ukx4OBXkkDKI5/HgwGHTMv5r5BJOCgCM9Ts35Nh4kQ1yKE9JEb1Nli7fQVhj5dayin3TDrlwfDTGiRXwc6QM6QSReUgogpTbbfXrWpuHs/I1TQqKPe3gIFdXWzS7eqpCw87rKULOi48xkZBjoR4cVER51oL0sziWMLIpw04w54ZUo1r0new83xOCgZTYQqlEcKykaqDyVjqONnQ2M4jn8cqt0ryRygrTygJYI8xwGL6lERJL2+9hmQHxgRPAz2VCLkJWEgRM+CLB8OeFRbl4ijcEvEmCDqMnEVk4e7FhU3V98+zDql2AYwqIJCtq2UU68cAbBIejs02EorTCfxMGgwF5Tqu9Bg1kkO/FHgD3gDZSfaLqOR9wpdK3iU21mh4HEqZGIZ5wMarxUSoyIPLIJO3UUQp/6RCNCzVAq8SgsXEh0zfLVNitBQl9ZIImrjpcpWLXMPiNN00/CMfXJystgG5LmHxkxwNkQEafLDx1aN9ub2Cceyp7ngQMcOqfaer4OtaX9GFo2P3ihwBMR1mRFR+YykeHFFpAdcs6cJgBmaFlq5ramQFjm61oq2lIpNPWto5cBYnbYGgkiHClKxCfGqfBSZtthiw8r9UyJwBprjVr4lVGQxvnpNbTxAYbsQEoMLpNTRTDgS9Y3kZ/NMEoA6lqjVnNrQ2TiiojdU3L2juIVe+7ulRPw76CUE+PP7VqrslFt4FnWiKV2PLlgp1UgYiS2yw8L3DbkWlZ97WFTVeW5WBpfLJQ2wwAzxatHQW6qQMUDlM6IgsxI9S925lIrktA5qa+qbkF4z+Id9HJBX0OyMGscJD0WYsFmE7umsXDIQKU4HrZBmAzIKFtWSqjdfWCi7InNCP7e5QVB0g8USWbpHSLfEQHGT7XuKT9BUffw0wVTgEYLocgE4aIqYTploxsKxLvtP1xSWtkzwJjHsEfGBvyLzytr5ZBiMNI/MUKcB1gz5YYsGorO6+VNZLetxmfBYRbWcKtepJAVfsTs0MnCtuiC/KEjy6pQu0QW3iCMzTpnClnCsxTmNOXW71gaeUoFW91XdIKfdFWoIq19vcTQWHVj5ollSkGpvJzWVbfITiGtIxR0MoHBascD7VNN55rYb+DleZ0qoIGGgJMebXCzzcNrfAOIS0ZttDn6NwoRBkxYytUdvLlIuZ/VKlU2631AmiUfxkaNU2KeDeKt0TxpaqBlytcNCKAWRwN+g2NApeWY74EMVn9qjeoWGLpLBiY1E0KilAdt0z9cuk6uSM7ETnob9RuNT4KTJ/cerm2/f40nBbTcRsq1RFJZpy7MBmfViOgnK2oC/UY4Ce6vbCNKm4rAx6887YUKw1gTNsZmjn22UNxr10kB6xKNm0qSeT3Eh3tY5Mk6HgeDI0ofeGk73CoWfgrijItiCaommzqjIHeiWiT0CYB+jgSgrVldAXts50DLo0sUDBG+bxc7ZSmewuYQJaJX5TzDBeHpAVh5w18w/q+1+TOjDyAmYJ8wAJ8MZefxIZ8OW9lgdjrrESea1LArOchUvKlNqQ6EzEN9YsU9cppHjl4uIOnA4LWoyaZgyDIQrzrypQBETyRZWYEIatEVAe9fDacazPATOGuYaoDqQmJaeRav7ms20jdR04M+j89VeK/SHKsU9Ktzvbm9uv1tymOEPHuOXrjh1qNDWKGaQs+TUPmFxT8mDnmSLsaTTGeo1IU+1HMVMpijJM/hmS9kMjoOzoS7zsEP31xI2SjmeBbSMAwO0065CUBqvLW9xLx2TAbm8up6vWaIdJVMdJnl8IwLHw7PQXDF16sQv3BI7s8jtTXxuG5+vOMMAnL+Qii1Mu28/4Qp5p47hxG0qKg9RIdgr+EM+253csa18YHJv9RxD9xkXW+xoBdVO9A/fL7Yu392fPzOFN+IzoUJOsT1zptQ1GLWvKYlIMNYd8Nom01ppkeBQNta39CnSFnkLwfLy4sNi2xMBTkUFlU8HjAnnIm1w8r4rQmH7WSraKv0FKh5g2v3ufoYnm/HYMKysjLavQKUomJdsgSSnkXPKZwre92wYriMHQ8kPdDTrFM+J9wueQ2YDDQKLDIDMw+kf+NRL69grKwVxDZy7xk9cEf2C9z9tFKwdTUQA95cAt107SivxRN4gyFOfx5YLVxQaETI41va8bZZbQyhtkTaIjQ1mH/Ojs2XAuNXs3enyo1yyrprZ+4+o7CHVjyPKVjvU5haQegfN/qkLJHc1sDRqhe1hIILYNPnl5BUKFac+kKjrhfNLpg/AhRKbGAsUwqPX8yoazdRrHdqe3Ez6MBBAOWzYAb8iYqqtMljuoInNYuxaBBqUocY6mtBN+iMmLZDtVo5XKTlwbr1cUPZtJlptNPQ56A+Zh7kPD+5vr66+fZDIiJMv+4iSwpeaW0gLOLOhOkE5/enQwqiTb6n2yX9zTlKBuhNqvYexpVvtH1OefMIoRBgpzEgIzydY6SOfeuk9LnuIcxpgDbWuizSAAty2JFRoMa2eSNvYCqYkUoAi8H6llxk1qv4UfsBkBtXAuaHBjiskgv19y2jTv91wcFoITu438w5kBVs62ftyTeT2h3uIT58/f7p/urq6erslldYmrWgXaZAPEQQlX0A30U+xW1RslpQKaOjQwpNmKXnWNlBmRtqAgJHpZWgHJUvZ4FknprS5OIt4E9Mwc7lBQ695tOjQSnO6UNhiBZfBjExA89srGD3Qbe/YopdbrfLIDgrK0wJ+wKIiwPRvipC6VDv2AQorqbbBMaQzGkibYHCNbd2K6GQjV1hB3dZ5NCMk+f5jq+xxdfV5WQeR6Juf5KNsG0gZnBRi6cv8PDzpJmqN3DdLE5s1Xnoyp4smAgk1LZFYMBpZmvqG1ithHBeiJxDapEOEi3jljNGICnsOiXVRZ+hAwcf+XmqoUFAXkZek1OZw8l6xNvSe7sqDIqhsNU26hgGUWNICarbGS0s0Vaq380BXRF8RmhRqeaThPbqK3m7dK1qWzHqsqUAB7M3NFW3XvL2f0Er2iQoUqlFamrJxwXZz7qsLlIzNWZk3avCAhbfXCnTDMzJOPo6N1alPTks+NHtKwWw6Xr8qaPIOkzM0swuStNYaf1IJWfkQ6eCvEO2AmfNDZ53O6C1tHIjoRO2B9CFAESJxZHI9bCrtbOG2qEAllnTiS7qZUFpgNjjkupJFa1L47WKNVRvK2bazbnT18YfJQIW8ZgIyYG98PsuDM0yo3rZRAK6b4qEYCIbfVAMxFarmsJ1kUAlx9EJVWq6LeDQeB5NlfVw7OSDNzdOCOElbBprhMetfiBorrIJrG1rQIKcLTXDwUa6dcixwwAO2oQs8CzSOAa2JASPRaPUcGb78pDyq10qTOVdvl0c0QgVarLjB6xWoQn5198ANV8gl/9F2PN01iujsLgqY/Qym96gNylEZFWiuJtGu2Y8PU1YUvbQy2TaPDbXk1aX9QOjQ35rWFgGVWgW1oWK7iqN4swC0zmHArBEGW5QKXPkVRBp1SLjGb6d07cI3YTTY9IKlJz2oODVaXr67zgbnG6pvowC20+3xMLBYAaNuI8sVJ9ob/qN3vglZPMp+mlGAARKqONvPVO3hbM18gwX10HBDH3uGy+79pNWAx7KL5ZAMkG3ojlSTLfkCHorAA9bk6MNAXt2RpkeOry2oTcr+QMIbq7wF62Ty3lhrFmRK/qmU0woNbOvx76OdDzmuD88enr6FuPv4y4936B+flnhtccJ+o1+oxAyJWEWWs6v49AvpPSrVnc5T0RfcLR6xMRU3EgtwsPEwaIi0hX7YSfpNnkNUgOlAxOJlJzvi4NOAr6/rJWW2pMLVq9q0tTuLtTdWLlMDVC+lw0lEqEFJh2qyWiHKJbRnVujh/RPewitam+jkdN01Ygmmgls+IFz/1fnHPfqHO+F6O+/QZ3l3UW1CxbLLLHtcf7Ev36vkfi8ehuwuUrJso0YLGXM+qb+B8Dr16fYNqOfK4+kbHEEykgEqTOOoHxDbtaU/z+tKsgZHgKslgJfK22ruSvVFSLGDR/J52cd23cp9iTwSxWxOzJOLcQVdSBYSfQI4sZS1OxgN/H5zZNw+6z6KecYbA/CrFfoaU8vW/XlywbYE0+/34tU4FLFCl8DFJOPlmmjItL5O5jT9rGBkoJ++wRHkbKDUoIXGyQ+4z7lH69jK1KUiQNmmZn6gIhSBwERw68qvBS+uH3lAa2dBye4fowGx9yx7ltPjRh+lvdl63f9+oGDdPm1bSue42aQdmWs7EOEIOmF1ePTOLNs2D54eo0xCtKzcdHs5Xpn6PKQhKxJPVO2YXgmVNtiduMNJxAMrNZp34uI8juxWK5oqmo8VZMPw56vYdjQvoRcmospEKGsXa0UlPYnqpA47nNaFmKj1qseRhNr5BoK+9gjdLygQOlc3sMiXF8B3mxfhuRC2QdO51erROvrSTlW0EftrT0GeV2v6uSyhdfAFOAMCCSdlsHrbbDQigh2g4bac1l2ZCGSflNo+2T4kVqL9vK+6s0pwzFU6vWhKjPiq0JRYX+0GyysjXgqq403TfLD2N+KlIGhKopdfSOpGvACglyhL83U31o5AsOykDMfv4n99WIoZh96X6hwjvjpU0Qt3L7Wxd8QgBM0KzMgb/zOEV4egwSnhOeP/ZfTqUB3bU4aKCiNeEJYTBM7oJP4vQLOscUaMGDFixIgRI/44+F8u1Bdq9OtowwAAAABJRU5ErkJggg=="/>
          <p:cNvSpPr>
            <a:spLocks noChangeAspect="1" noChangeArrowheads="1"/>
          </p:cNvSpPr>
          <p:nvPr/>
        </p:nvSpPr>
        <p:spPr bwMode="auto">
          <a:xfrm>
            <a:off x="155542" y="-144104"/>
            <a:ext cx="304736" cy="3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ru-RU" sz="4789"/>
          </a:p>
        </p:txBody>
      </p:sp>
      <p:sp>
        <p:nvSpPr>
          <p:cNvPr id="4" name="AutoShape 8" descr="data:image/png;base64,iVBORw0KGgoAAAANSUhEUgAAAYoAAABZCAMAAAAXfZMXAAAA81BMVEX////vawHvawDvagC+vr/vbwD//fz96tv2rXPvaADvbQDvZgDxgjb85NHh4eH//PrGxsb/+fT1n17wdQb6z67+9e773MTzjTu8v8T97uPxfyjBubTwdxf71rrxfiHuXADtbxTUl2f95tX1omH61Lb4xJv5yaT4v5P3uorzkETyhjD3tIL1pWf0mlXxeR/5wpj3sXzKp4z0lU/Es6figTvehkLyijjOooLleSPXkl/xfjLggzjyhCf2pm7zjkzyiUHGrpvci07RwbXRm3HrqXngk1bzlFjaqofUlmbbtJTipnzptpHT1df0l0jyegDp5eHnxatrrBQwAAATz0lEQVR4nO1di3+bRraOBgMCmaU8ZWRgFSTeQsJKTN1W3iT1Zre9W3f3//9r7swwMzwkFHV3Y9/e8uWXBwbBYb4z5zVnlDdvRowYMWLEiBEjRowYMWLEiBEjRpyHcBavLd3/ZwiCqmmWZTmBbYb5dFM8zw/+r4Yszf7cwQzwv/rVs16Gnmhp2sjJfxFIx1XNckR7HSblZlXs0ypb+L4LYfA8L0/ApAVZ5vmlu90uqrSYJmvRUtWRjv8GBM1xxEDxohhOBL14fk7T52f0J0SVQT4MXpakmSRxHMCUAAgOQQKAdxepnpuK9dpv8XsHskcONEfeem2aURSGURSZprleezXqn0KKVkVaHVwZDj9oz4+aFOBWer4W1dd+m98zBOgY4IQIAsW2FdGxBgZTRc4DTppyta98nsOzo8uGJBnz0hzJ+PchqGhaaOoXIyLkSlQNupIo1z8sXB505gYmRHarqW2NLuM/wW8YPeza7XiVGUdkAETGPhRHLl4Q0FzZu1V2ggyO96fKaKReFKqjmNPKkPtmigO+bmuvLd0fDapoTjOZO3IZ/EZ5bdH+eNCCeO8CbtIjw89Hf/HyUJVpxnP9eXGIx3Tv5aGKu/SYi7332nL9ESFY5nMvkgKcX47pxWtAi+Zyd15wfGqPEe1vh/CnCzE4uJbZs1FwWoze4jdB1RD++c2F+KfWA+PG2mVyx0RxxsZ5zTf7nUFw1hGqwv7r6jL8+C+zi0hhqVwwdbmuhdqLr/luvzNYu2oLkT3dXkbF3f2iCz9hmq/ZacdzQ2cxUnExNDNFiz+zh0upeHrgQAdcyx8IiS+1nQVfjVRcCiHYuFCRudkPd5cxcfudK3WYkI2oVWuy99I4K/49aHGGqkfc7P7jhVR84tuDDRX/sG7FVFZptBa/OaMY3faF0Oy5gRwtN/v87uYiKj7eyx0qUO7QuqEaVa0ginOnIxUXQpzSTODt7Q3F0fDftHD3XpLqzoIakqt3bJC9anILAA7RmFdcBita1BGPtHz77pbg6psjo8QAvfY1L/MtyH5X8cXSaKjgn9n6kWAFSg+BKDovWhhRnb4ILYivurqi2joP6rR4ef/TW4yf3v79x1+6ZLx7qs89/f3nn3/+6/O8i6Kr+E7isqWLdg3Kij5c9/Bhr09N8eXa2IQg74vQwsb+8h2+HsTcxZMCTIzFdkmw/Zvypw4Vt0/k3IdIxB0hXShOpxLixD6lAkh/WTfPKmWpB8Cj1qn8xRaYVK/g+jIwyPprLnSpYVWbJ84tNosZwaSyO1TcvPs8qc9A/yyoaq9btt8M2MwKANyysV22Lh/V0HEr27ZYv5A/Uc2qv+7bij7yVwwwhACap7rFr4rijMRFQF54v7Q99w2MmTh8YnWJ3gTMVwB534S5gpnKJ4cBSHzxQuVbdeefoSJ8RV9hJcSUcO5GjBgVE9fsUfEwqakoL9Ebe0O1n3MTh00ZITycpgJet7zoxv85tIRnIrSDQAzDfBEZTgvmkXoRAPO1ZTIqAP+Pbzrx7N1W4vDPwwsMSaP9gCtajlBNmtSPpOmNocpexmM6U/ZQwPdgVK/otYMVsSScnzvquqKJmyT9T4eK2ye3psLwoKdgGLirlvg1FUD22wUR7XE26TLRtNxy7ons4yvs2bB1+kiofXoXq+S4QvNS20asOKOT4tlWBW/eUAGzvZZ9un27xFTIblgH4DhuChztZPe+81i3RAFuO22/nLiiVADO9X3UlM56pzg3bixU3TFqOSjnQGshjYnr7as52mfzxX03Ji0bQ7UKxR5acSCSAPVy1yKowyL0Hzko4VlSVfu5zooB8HMNHqaEChju/dShAgZQHIcD3pRoULEvik0Zm8GJB6xTqfY/fNHpDrT3jAopR53pZljw3AkqxPUunz6u0HM2j2jHBnmI6rBBE3rHeEoJFhvVIf+7yygV8uGMOVIVMy4fN0SEMvaocH0RWo/EImD26kN8nl0OP3CGCnHqkknBr6BYAquochL/1KHi470kde2rDGC+7frVKrb7hkUtXalmIjU7IxJVLEIz6mHQWKTAufRay05W6cHgAU08/HQT4vcWxJzakrx+z2RFjkt8P8ukx4OBXkkDKI5/HgwGHTMv5r5BJOCgCM9Ts35Nh4kQ1yKE9JEb1Nli7fQVhj5dayin3TDrlwfDTGiRXwc6QM6QSReUgogpTbbfXrWpuHs/I1TQqKPe3gIFdXWzS7eqpCw87rKULOi48xkZBjoR4cVER51oL0sziWMLIpw04w54ZUo1r0new83xOCgZTYQqlEcKykaqDyVjqONnQ2M4jn8cqt0ryRygrTygJYI8xwGL6lERJL2+9hmQHxgRPAz2VCLkJWEgRM+CLB8OeFRbl4ijcEvEmCDqMnEVk4e7FhU3V98+zDql2AYwqIJCtq2UU68cAbBIejs02EorTCfxMGgwF5Tqu9Bg1kkO/FHgD3gDZSfaLqOR9wpdK3iU21mh4HEqZGIZ5wMarxUSoyIPLIJO3UUQp/6RCNCzVAq8SgsXEh0zfLVNitBQl9ZIImrjpcpWLXMPiNN00/CMfXJystgG5LmHxkxwNkQEafLDx1aN9ub2Cceyp7ngQMcOqfaer4OtaX9GFo2P3ihwBMR1mRFR+YykeHFFpAdcs6cJgBmaFlq5ramQFjm61oq2lIpNPWto5cBYnbYGgkiHClKxCfGqfBSZtthiw8r9UyJwBprjVr4lVGQxvnpNbTxAYbsQEoMLpNTRTDgS9Y3kZ/NMEoA6lqjVnNrQ2TiiojdU3L2juIVe+7ulRPw76CUE+PP7VqrslFt4FnWiKV2PLlgp1UgYiS2yw8L3DbkWlZ97WFTVeW5WBpfLJQ2wwAzxatHQW6qQMUDlM6IgsxI9S925lIrktA5qa+qbkF4z+Id9HJBX0OyMGscJD0WYsFmE7umsXDIQKU4HrZBmAzIKFtWSqjdfWCi7InNCP7e5QVB0g8USWbpHSLfEQHGT7XuKT9BUffw0wVTgEYLocgE4aIqYTploxsKxLvtP1xSWtkzwJjHsEfGBvyLzytr5ZBiMNI/MUKcB1gz5YYsGorO6+VNZLetxmfBYRbWcKtepJAVfsTs0MnCtuiC/KEjy6pQu0QW3iCMzTpnClnCsxTmNOXW71gaeUoFW91XdIKfdFWoIq19vcTQWHVj5ollSkGpvJzWVbfITiGtIxR0MoHBascD7VNN55rYb+DleZ0qoIGGgJMebXCzzcNrfAOIS0ZttDn6NwoRBkxYytUdvLlIuZ/VKlU2631AmiUfxkaNU2KeDeKt0TxpaqBlytcNCKAWRwN+g2NApeWY74EMVn9qjeoWGLpLBiY1E0KilAdt0z9cuk6uSM7ETnob9RuNT4KTJ/cerm2/f40nBbTcRsq1RFJZpy7MBmfViOgnK2oC/UY4Ce6vbCNKm4rAx6887YUKw1gTNsZmjn22UNxr10kB6xKNm0qSeT3Eh3tY5Mk6HgeDI0ofeGk73CoWfgrijItiCaommzqjIHeiWiT0CYB+jgSgrVldAXts50DLo0sUDBG+bxc7ZSmewuYQJaJX5TzDBeHpAVh5w18w/q+1+TOjDyAmYJ8wAJ8MZefxIZ8OW9lgdjrrESea1LArOchUvKlNqQ6EzEN9YsU9cppHjl4uIOnA4LWoyaZgyDIQrzrypQBETyRZWYEIatEVAe9fDacazPATOGuYaoDqQmJaeRav7ms20jdR04M+j89VeK/SHKsU9Ktzvbm9uv1tymOEPHuOXrjh1qNDWKGaQs+TUPmFxT8mDnmSLsaTTGeo1IU+1HMVMpijJM/hmS9kMjoOzoS7zsEP31xI2SjmeBbSMAwO0065CUBqvLW9xLx2TAbm8up6vWaIdJVMdJnl8IwLHw7PQXDF16sQv3BI7s8jtTXxuG5+vOMMAnL+Qii1Mu28/4Qp5p47hxG0qKg9RIdgr+EM+253csa18YHJv9RxD9xkXW+xoBdVO9A/fL7Yu392fPzOFN+IzoUJOsT1zptQ1GLWvKYlIMNYd8Nom01ppkeBQNta39CnSFnkLwfLy4sNi2xMBTkUFlU8HjAnnIm1w8r4rQmH7WSraKv0FKh5g2v3ufoYnm/HYMKysjLavQKUomJdsgSSnkXPKZwre92wYriMHQ8kPdDTrFM+J9wueQ2YDDQKLDIDMw+kf+NRL69grKwVxDZy7xk9cEf2C9z9tFKwdTUQA95cAt107SivxRN4gyFOfx5YLVxQaETI41va8bZZbQyhtkTaIjQ1mH/Ojs2XAuNXs3enyo1yyrprZ+4+o7CHVjyPKVjvU5haQegfN/qkLJHc1sDRqhe1hIILYNPnl5BUKFac+kKjrhfNLpg/AhRKbGAsUwqPX8yoazdRrHdqe3Ez6MBBAOWzYAb8iYqqtMljuoInNYuxaBBqUocY6mtBN+iMmLZDtVo5XKTlwbr1cUPZtJlptNPQ56A+Zh7kPD+5vr66+fZDIiJMv+4iSwpeaW0gLOLOhOkE5/enQwqiTb6n2yX9zTlKBuhNqvYexpVvtH1OefMIoRBgpzEgIzydY6SOfeuk9LnuIcxpgDbWuizSAAty2JFRoMa2eSNvYCqYkUoAi8H6llxk1qv4UfsBkBtXAuaHBjiskgv19y2jTv91wcFoITu438w5kBVs62ftyTeT2h3uIT58/f7p/urq6erslldYmrWgXaZAPEQQlX0A30U+xW1RslpQKaOjQwpNmKXnWNlBmRtqAgJHpZWgHJUvZ4FknprS5OIt4E9Mwc7lBQ695tOjQSnO6UNhiBZfBjExA89srGD3Qbe/YopdbrfLIDgrK0wJ+wKIiwPRvipC6VDv2AQorqbbBMaQzGkibYHCNbd2K6GQjV1hB3dZ5NCMk+f5jq+xxdfV5WQeR6Juf5KNsG0gZnBRi6cv8PDzpJmqN3DdLE5s1Xnoyp4smAgk1LZFYMBpZmvqG1ithHBeiJxDapEOEi3jljNGICnsOiXVRZ+hAwcf+XmqoUFAXkZek1OZw8l6xNvSe7sqDIqhsNU26hgGUWNICarbGS0s0Vaq380BXRF8RmhRqeaThPbqK3m7dK1qWzHqsqUAB7M3NFW3XvL2f0Er2iQoUqlFamrJxwXZz7qsLlIzNWZk3avCAhbfXCnTDMzJOPo6N1alPTks+NHtKwWw6Xr8qaPIOkzM0swuStNYaf1IJWfkQ6eCvEO2AmfNDZ53O6C1tHIjoRO2B9CFAESJxZHI9bCrtbOG2qEAllnTiS7qZUFpgNjjkupJFa1L47WKNVRvK2bazbnT18YfJQIW8ZgIyYG98PsuDM0yo3rZRAK6b4qEYCIbfVAMxFarmsJ1kUAlx9EJVWq6LeDQeB5NlfVw7OSDNzdOCOElbBprhMetfiBorrIJrG1rQIKcLTXDwUa6dcixwwAO2oQs8CzSOAa2JASPRaPUcGb78pDyq10qTOVdvl0c0QgVarLjB6xWoQn5198ANV8gl/9F2PN01iujsLgqY/Qym96gNylEZFWiuJtGu2Y8PU1YUvbQy2TaPDbXk1aX9QOjQ35rWFgGVWgW1oWK7iqN4swC0zmHArBEGW5QKXPkVRBp1SLjGb6d07cI3YTTY9IKlJz2oODVaXr67zgbnG6pvowC20+3xMLBYAaNuI8sVJ9ob/qN3vglZPMp+mlGAARKqONvPVO3hbM18gwX10HBDH3uGy+79pNWAx7KL5ZAMkG3ojlSTLfkCHorAA9bk6MNAXt2RpkeOry2oTcr+QMIbq7wF62Ty3lhrFmRK/qmU0woNbOvx76OdDzmuD88enr6FuPv4y4936B+flnhtccJ+o1+oxAyJWEWWs6v49AvpPSrVnc5T0RfcLR6xMRU3EgtwsPEwaIi0hX7YSfpNnkNUgOlAxOJlJzvi4NOAr6/rJWW2pMLVq9q0tTuLtTdWLlMDVC+lw0lEqEFJh2qyWiHKJbRnVujh/RPewitam+jkdN01Ygmmgls+IFz/1fnHPfqHO+F6O+/QZ3l3UW1CxbLLLHtcf7Ev36vkfi8ehuwuUrJso0YLGXM+qb+B8Dr16fYNqOfK4+kbHEEykgEqTOOoHxDbtaU/z+tKsgZHgKslgJfK22ruSvVFSLGDR/J52cd23cp9iTwSxWxOzJOLcQVdSBYSfQI4sZS1OxgN/H5zZNw+6z6KecYbA/CrFfoaU8vW/XlywbYE0+/34tU4FLFCl8DFJOPlmmjItL5O5jT9rGBkoJ++wRHkbKDUoIXGyQ+4z7lH69jK1KUiQNmmZn6gIhSBwERw68qvBS+uH3lAa2dBye4fowGx9yx7ltPjRh+lvdl63f9+oGDdPm1bSue42aQdmWs7EOEIOmF1ePTOLNs2D54eo0xCtKzcdHs5Xpn6PKQhKxJPVO2YXgmVNtiduMNJxAMrNZp34uI8juxWK5oqmo8VZMPw56vYdjQvoRcmospEKGsXa0UlPYnqpA47nNaFmKj1qseRhNr5BoK+9gjdLygQOlc3sMiXF8B3mxfhuRC2QdO51erROvrSTlW0EftrT0GeV2v6uSyhdfAFOAMCCSdlsHrbbDQigh2g4bac1l2ZCGSflNo+2T4kVqL9vK+6s0pwzFU6vWhKjPiq0JRYX+0GyysjXgqq403TfLD2N+KlIGhKopdfSOpGvACglyhL83U31o5AsOykDMfv4n99WIoZh96X6hwjvjpU0Qt3L7Wxd8QgBM0KzMgb/zOEV4egwSnhOeP/ZfTqUB3bU4aKCiNeEJYTBM7oJP4vQLOscUaMGDFixIgRI/44+F8u1Bdq9OtowwAAAABJRU5ErkJggg=="/>
          <p:cNvSpPr>
            <a:spLocks noChangeAspect="1" noChangeArrowheads="1"/>
          </p:cNvSpPr>
          <p:nvPr/>
        </p:nvSpPr>
        <p:spPr bwMode="auto">
          <a:xfrm>
            <a:off x="307910" y="8264"/>
            <a:ext cx="304736" cy="3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endParaRPr lang="ru-RU" sz="4789"/>
          </a:p>
        </p:txBody>
      </p:sp>
      <p:sp>
        <p:nvSpPr>
          <p:cNvPr id="42" name="TextBox 41"/>
          <p:cNvSpPr txBox="1"/>
          <p:nvPr/>
        </p:nvSpPr>
        <p:spPr>
          <a:xfrm>
            <a:off x="2930906" y="9737472"/>
            <a:ext cx="1831446" cy="266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689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33" kern="0" dirty="0">
                <a:solidFill>
                  <a:sysClr val="windowText" lastClr="000000"/>
                </a:solidFill>
              </a:rPr>
              <a:t>www.serconsrus.ru</a:t>
            </a:r>
            <a:endParaRPr lang="ru-RU" sz="1133" kern="0" dirty="0">
              <a:solidFill>
                <a:sysClr val="windowText" lastClr="000000"/>
              </a:solidFill>
            </a:endParaRPr>
          </a:p>
        </p:txBody>
      </p:sp>
      <p:sp>
        <p:nvSpPr>
          <p:cNvPr id="39" name="Содержимое 4"/>
          <p:cNvSpPr txBox="1">
            <a:spLocks/>
          </p:cNvSpPr>
          <p:nvPr/>
        </p:nvSpPr>
        <p:spPr>
          <a:xfrm>
            <a:off x="1620051" y="4194020"/>
            <a:ext cx="4608325" cy="1715775"/>
          </a:xfrm>
          <a:prstGeom prst="rect">
            <a:avLst/>
          </a:prstGeom>
        </p:spPr>
        <p:txBody>
          <a:bodyPr lIns="107460" tIns="53731" rIns="107460" bIns="53731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Адрес:</a:t>
            </a:r>
            <a:r>
              <a:rPr lang="ru-RU" sz="1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625048, Тюмень, </a:t>
            </a:r>
          </a:p>
          <a:p>
            <a:pPr>
              <a:spcBef>
                <a:spcPct val="20000"/>
              </a:spcBef>
              <a:defRPr/>
            </a:pPr>
            <a:r>
              <a:rPr lang="ru-RU" sz="1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50 лет ВЛКСМ, д. 27</a:t>
            </a:r>
            <a:endParaRPr lang="en-US" sz="18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Телефон:</a:t>
            </a:r>
            <a:r>
              <a:rPr lang="ru-RU" sz="1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+ 7 (922) 075-83-77</a:t>
            </a:r>
          </a:p>
          <a:p>
            <a:pPr>
              <a:spcBef>
                <a:spcPct val="200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</a:t>
            </a:r>
            <a:r>
              <a:rPr lang="ru-RU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KondakovaES@serconsrus.com</a:t>
            </a:r>
            <a:r>
              <a:rPr lang="ru-RU" sz="18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kern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\\fs.sercons.local\profiles$\HazipovIR\Мои документы\сканы печати\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1"/>
          <a:stretch/>
        </p:blipFill>
        <p:spPr bwMode="auto">
          <a:xfrm>
            <a:off x="2238174" y="394401"/>
            <a:ext cx="5321270" cy="4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fs.sercons.local\PROFILES$\magdeevmr\Рабочий стол\Новая папка (3)\Дизы и файлы\Логотипы наши\Серконс (r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08" y="372122"/>
            <a:ext cx="1685591" cy="372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005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6869</TotalTime>
  <Words>1310</Words>
  <Application>Microsoft Office PowerPoint</Application>
  <PresentationFormat>Произвольный</PresentationFormat>
  <Paragraphs>218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Звержанская</dc:creator>
  <cp:lastModifiedBy>Кондакова Евгения Сергеевна</cp:lastModifiedBy>
  <cp:revision>481</cp:revision>
  <dcterms:created xsi:type="dcterms:W3CDTF">2007-10-30T05:52:46Z</dcterms:created>
  <dcterms:modified xsi:type="dcterms:W3CDTF">2023-05-11T08:22:14Z</dcterms:modified>
</cp:coreProperties>
</file>