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5" r:id="rId4"/>
    <p:sldId id="264" r:id="rId5"/>
    <p:sldId id="266" r:id="rId6"/>
    <p:sldId id="267" r:id="rId7"/>
    <p:sldId id="271" r:id="rId8"/>
    <p:sldId id="268" r:id="rId9"/>
    <p:sldId id="269" r:id="rId10"/>
    <p:sldId id="274" r:id="rId11"/>
    <p:sldId id="270" r:id="rId12"/>
    <p:sldId id="275" r:id="rId13"/>
    <p:sldId id="276" r:id="rId14"/>
    <p:sldId id="261" r:id="rId15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6CA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342" autoAdjust="0"/>
    <p:restoredTop sz="94660"/>
  </p:normalViewPr>
  <p:slideViewPr>
    <p:cSldViewPr snapToGrid="0">
      <p:cViewPr>
        <p:scale>
          <a:sx n="114" d="100"/>
          <a:sy n="114" d="100"/>
        </p:scale>
        <p:origin x="-96" y="22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215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3947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537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5753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380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1582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7778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4620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12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2343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132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399E1-F88E-48A1-BE91-EB0A263FBB95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C6F32-7113-40D6-9B01-63E1F4D27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501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5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4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93"/>
          <p:cNvSpPr txBox="1"/>
          <p:nvPr/>
        </p:nvSpPr>
        <p:spPr>
          <a:xfrm>
            <a:off x="908298" y="4073709"/>
            <a:ext cx="41075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Коммерческое предложение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по внедрению комплекса решений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для деловых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поездок</a:t>
            </a:r>
          </a:p>
          <a:p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  <a:p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  <a:p>
            <a:r>
              <a:rPr lang="ru-RU" sz="1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Gilroy Light" panose="00000400000000000000" pitchFamily="50" charset="-52"/>
              </a:rPr>
              <a:t>(</a:t>
            </a:r>
            <a:r>
              <a:rPr lang="ru-RU" sz="1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Gilroy Light" panose="00000400000000000000" pitchFamily="50" charset="-52"/>
              </a:rPr>
              <a:t>не является публичным предложением)</a:t>
            </a:r>
          </a:p>
          <a:p>
            <a:endParaRPr lang="ru-RU" sz="1600" dirty="0">
              <a:solidFill>
                <a:schemeClr val="accent1">
                  <a:lumMod val="75000"/>
                </a:schemeClr>
              </a:solidFill>
              <a:latin typeface="Gilroy Medium" panose="00000600000000000000" pitchFamily="2" charset="-52"/>
            </a:endParaRPr>
          </a:p>
          <a:p>
            <a:endParaRPr lang="ru-RU" sz="1600" dirty="0">
              <a:solidFill>
                <a:schemeClr val="accent1">
                  <a:lumMod val="75000"/>
                </a:schemeClr>
              </a:solidFill>
              <a:latin typeface="Gilroy Medium" panose="00000600000000000000" pitchFamily="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60162" y="1101169"/>
            <a:ext cx="24814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Gilroy ExtraBold" panose="00000900000000000000" pitchFamily="50" charset="-52"/>
              </a:rPr>
              <a:t>Командировки</a:t>
            </a:r>
          </a:p>
          <a:p>
            <a:pPr algn="r"/>
            <a:r>
              <a:rPr lang="ru-RU" sz="1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Gilroy ExtraBold" panose="00000900000000000000" pitchFamily="50" charset="-52"/>
              </a:rPr>
              <a:t>по России и за рубеж</a:t>
            </a:r>
          </a:p>
          <a:p>
            <a:pPr algn="r"/>
            <a:r>
              <a:rPr lang="ru-RU" sz="1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Gilroy ExtraBold" panose="00000900000000000000" pitchFamily="50" charset="-52"/>
              </a:rPr>
              <a:t>в несколько кликов</a:t>
            </a:r>
          </a:p>
          <a:p>
            <a:pPr algn="r"/>
            <a:r>
              <a:rPr lang="ru-RU" sz="1600" dirty="0">
                <a:solidFill>
                  <a:schemeClr val="accent1">
                    <a:lumMod val="60000"/>
                    <a:lumOff val="40000"/>
                  </a:schemeClr>
                </a:solidFill>
                <a:latin typeface="Gilroy ExtraBold" panose="00000900000000000000" pitchFamily="50" charset="-52"/>
              </a:rPr>
              <a:t>и</a:t>
            </a:r>
            <a:r>
              <a:rPr lang="ru-RU" sz="1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Gilroy ExtraBold" panose="00000900000000000000" pitchFamily="50" charset="-52"/>
              </a:rPr>
              <a:t>ли один звонок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Medium" panose="00000600000000000000" pitchFamily="2" charset="-52"/>
              </a:rPr>
              <a:t> </a:t>
            </a:r>
            <a:endParaRPr lang="ru-RU" sz="1400" dirty="0" smtClean="0">
              <a:solidFill>
                <a:schemeClr val="accent1">
                  <a:lumMod val="60000"/>
                  <a:lumOff val="40000"/>
                </a:schemeClr>
              </a:solidFill>
              <a:latin typeface="Gilroy Light" panose="00000400000000000000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393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44" y="1963640"/>
            <a:ext cx="3343563" cy="3257578"/>
          </a:xfrm>
          <a:prstGeom prst="rect">
            <a:avLst/>
          </a:prstGeom>
          <a:solidFill>
            <a:schemeClr val="bg1">
              <a:lumMod val="50000"/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ilroy Light" panose="00000400000000000000" pitchFamily="50" charset="-5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1969" y="581789"/>
            <a:ext cx="5812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Авиаперелет</a:t>
            </a:r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41967" y="2300035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21099" y="2204650"/>
            <a:ext cx="199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Оформление багажа, свыше</a:t>
            </a:r>
          </a:p>
          <a:p>
            <a:r>
              <a:rPr lang="ru-RU" sz="1000" dirty="0" smtClean="0">
                <a:latin typeface="Gilroy Light" panose="00000400000000000000" pitchFamily="50" charset="-52"/>
              </a:rPr>
              <a:t>разрешенного лимита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41968" y="1909294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18733" y="1600916"/>
            <a:ext cx="115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0 р.* / 150 р.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41966" y="6065483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8072" y="6095782"/>
            <a:ext cx="450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* при одновременном заказе проживания на пассажира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1966" y="1980228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Заказ чартера / бизнес </a:t>
            </a:r>
            <a:r>
              <a:rPr lang="ru-RU" sz="1200" dirty="0" err="1" smtClean="0">
                <a:latin typeface="Gilroy Light" panose="00000400000000000000" pitchFamily="50" charset="-52"/>
              </a:rPr>
              <a:t>джета</a:t>
            </a:r>
            <a:endParaRPr lang="ru-RU" sz="1200" dirty="0" smtClean="0">
              <a:latin typeface="Gilroy Light" panose="00000400000000000000" pitchFamily="50" charset="-52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641967" y="2688772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1966" y="2368965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Предварительный выбор места (если доступно)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92218" y="1611805"/>
            <a:ext cx="34451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latin typeface="Gilroy Light" panose="00000400000000000000" pitchFamily="50" charset="-52"/>
              </a:rPr>
              <a:t>Дополнительные или разовые услуги</a:t>
            </a:r>
          </a:p>
          <a:p>
            <a:endParaRPr lang="ru-RU" sz="1300" dirty="0" smtClean="0">
              <a:solidFill>
                <a:schemeClr val="accent1">
                  <a:lumMod val="75000"/>
                </a:schemeClr>
              </a:solidFill>
              <a:latin typeface="Gilroy Light" panose="00000400000000000000" pitchFamily="50" charset="-5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1966" y="1569537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Оформление авиабилета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21099" y="2768486"/>
            <a:ext cx="21932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Регистрация на рейс + Справка о совершении перелета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1965" y="2758356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Консультация по правилам тарифов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02866" y="2765799"/>
            <a:ext cx="577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0 р.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621161" y="3099946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21159" y="3169530"/>
            <a:ext cx="41342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Внесение изменений в оформленный авиабилет</a:t>
            </a:r>
          </a:p>
          <a:p>
            <a:r>
              <a:rPr lang="ru-RU" sz="1200" dirty="0">
                <a:latin typeface="Gilroy Light" panose="00000400000000000000" pitchFamily="50" charset="-52"/>
              </a:rPr>
              <a:t>(корректировка персональных данных,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err="1" smtClean="0">
                <a:latin typeface="Gilroy Light" panose="00000400000000000000" pitchFamily="50" charset="-52"/>
              </a:rPr>
              <a:t>ревалидация</a:t>
            </a:r>
            <a:r>
              <a:rPr lang="ru-RU" sz="1200" dirty="0">
                <a:latin typeface="Gilroy Light" panose="00000400000000000000" pitchFamily="50" charset="-52"/>
              </a:rPr>
              <a:t>, обмен, </a:t>
            </a:r>
            <a:r>
              <a:rPr lang="ru-RU" sz="1200" dirty="0" err="1">
                <a:latin typeface="Gilroy Light" panose="00000400000000000000" pitchFamily="50" charset="-52"/>
              </a:rPr>
              <a:t>void</a:t>
            </a:r>
            <a:r>
              <a:rPr lang="ru-RU" sz="1200" dirty="0">
                <a:latin typeface="Gilroy Light" panose="00000400000000000000" pitchFamily="50" charset="-52"/>
              </a:rPr>
              <a:t>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55173" y="3352255"/>
            <a:ext cx="717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250 р.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212270" y="3356091"/>
            <a:ext cx="2266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Gilroy Light" panose="00000400000000000000" pitchFamily="50" charset="-52"/>
              </a:rPr>
              <a:t>Согласование бесплатных услуг от авиакомпании</a:t>
            </a:r>
          </a:p>
          <a:p>
            <a:r>
              <a:rPr lang="ru-RU" sz="1000" dirty="0">
                <a:latin typeface="Gilroy Light" panose="00000400000000000000" pitchFamily="50" charset="-52"/>
              </a:rPr>
              <a:t>(личный водитель, экскурсии, билеты в музеи и развлек. центры)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11862" y="4252890"/>
            <a:ext cx="23779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Gilroy Light" panose="00000400000000000000" pitchFamily="50" charset="-52"/>
              </a:rPr>
              <a:t>Сбор информации об особенностях маршрута (авиакомпания,</a:t>
            </a:r>
          </a:p>
          <a:p>
            <a:r>
              <a:rPr lang="ru-RU" sz="1000" dirty="0">
                <a:latin typeface="Gilroy Light" panose="00000400000000000000" pitchFamily="50" charset="-52"/>
              </a:rPr>
              <a:t>действия с багажом, о стране, </a:t>
            </a:r>
            <a:endParaRPr lang="ru-RU" sz="1000" dirty="0" smtClean="0">
              <a:latin typeface="Gilroy Light" panose="00000400000000000000" pitchFamily="50" charset="-52"/>
            </a:endParaRPr>
          </a:p>
          <a:p>
            <a:r>
              <a:rPr lang="ru-RU" sz="1000" dirty="0" smtClean="0">
                <a:latin typeface="Gilroy Light" panose="00000400000000000000" pitchFamily="50" charset="-52"/>
              </a:rPr>
              <a:t>об </a:t>
            </a:r>
            <a:r>
              <a:rPr lang="ru-RU" sz="1000" dirty="0">
                <a:latin typeface="Gilroy Light" panose="00000400000000000000" pitchFamily="50" charset="-52"/>
              </a:rPr>
              <a:t>отеле, доп. сервисах)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662773" y="3867834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18070" y="3950662"/>
            <a:ext cx="4155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Персональное предупреждение в случае изменений по </a:t>
            </a:r>
            <a:r>
              <a:rPr lang="ru-RU" sz="1200" dirty="0" smtClean="0">
                <a:latin typeface="Gilroy Light" panose="00000400000000000000" pitchFamily="50" charset="-52"/>
              </a:rPr>
              <a:t>перелету (замена </a:t>
            </a:r>
            <a:r>
              <a:rPr lang="ru-RU" sz="1200" dirty="0">
                <a:latin typeface="Gilroy Light" panose="00000400000000000000" pitchFamily="50" charset="-52"/>
              </a:rPr>
              <a:t>борта, задержка и отмена рейса, согласование действий)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099777" y="4126193"/>
            <a:ext cx="717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0 р.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641966" y="4636653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41964" y="4706237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Проход в бизнес-зал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641966" y="5031549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41964" y="5108992"/>
            <a:ext cx="41550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Gilroy Light" panose="00000400000000000000" pitchFamily="50" charset="-52"/>
              </a:rPr>
              <a:t>Fast-Track</a:t>
            </a:r>
            <a:endParaRPr lang="ru-RU" sz="1200" dirty="0">
              <a:latin typeface="Gilroy Light" panose="00000400000000000000" pitchFamily="50" charset="-52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27074" y="1992860"/>
            <a:ext cx="115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п</a:t>
            </a:r>
            <a:r>
              <a:rPr lang="ru-RU" sz="1200" dirty="0" smtClean="0">
                <a:latin typeface="Gilroy Light" panose="00000400000000000000" pitchFamily="50" charset="-52"/>
              </a:rPr>
              <a:t>о запросу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41452" y="2392668"/>
            <a:ext cx="804282" cy="278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290 р.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103095" y="4694765"/>
            <a:ext cx="577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10%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102867" y="5106599"/>
            <a:ext cx="577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10%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696828" y="2845430"/>
            <a:ext cx="628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250 р.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696828" y="3586612"/>
            <a:ext cx="628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290 р.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670644" y="4538950"/>
            <a:ext cx="628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350 р.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696828" y="2278618"/>
            <a:ext cx="628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Gilroy Light" panose="00000400000000000000" pitchFamily="50" charset="-52"/>
              </a:rPr>
              <a:t>1</a:t>
            </a:r>
            <a:r>
              <a:rPr lang="ru-RU" sz="1000" dirty="0" smtClean="0">
                <a:latin typeface="Gilroy Light" panose="00000400000000000000" pitchFamily="50" charset="-52"/>
              </a:rPr>
              <a:t>50 р.</a:t>
            </a:r>
          </a:p>
        </p:txBody>
      </p:sp>
    </p:spTree>
    <p:extLst>
      <p:ext uri="{BB962C8B-B14F-4D97-AF65-F5344CB8AC3E}">
        <p14:creationId xmlns:p14="http://schemas.microsoft.com/office/powerpoint/2010/main" xmlns="" val="64713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641969" y="581789"/>
            <a:ext cx="5812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Железная дорога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41965" y="2145493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41971" y="1741697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41964" y="1825686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Оформление международного ж/д билета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641965" y="2534230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1964" y="2214423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Возврат ж/д билета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1969" y="1401940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Оформление ж/д билета по России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1963" y="2603814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Заказ доп. вагонов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62275" y="2437212"/>
            <a:ext cx="1484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         по</a:t>
            </a:r>
            <a:r>
              <a:rPr lang="en-US" sz="1200" dirty="0" smtClean="0">
                <a:latin typeface="Gilroy Light" panose="00000400000000000000" pitchFamily="50" charset="-52"/>
              </a:rPr>
              <a:t> </a:t>
            </a:r>
            <a:r>
              <a:rPr lang="ru-RU" sz="1200" dirty="0" smtClean="0">
                <a:latin typeface="Gilroy Light" panose="00000400000000000000" pitchFamily="50" charset="-52"/>
              </a:rPr>
              <a:t>запросу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160578" y="3545453"/>
            <a:ext cx="5812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Автомобильные перевозки, трансферы и такси</a:t>
            </a:r>
          </a:p>
          <a:p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4160579" y="4759949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160578" y="4831082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Бронирование такси / трансфера в России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4160579" y="5139460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614392" y="4831082"/>
            <a:ext cx="584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10 %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160577" y="5259287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Заказ трансфера за рубежом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160578" y="4290098"/>
            <a:ext cx="413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Оформление билета на междугородные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и международные автобусные рейсы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25816" y="1401940"/>
            <a:ext cx="115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0 р.* / 150 р.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62615" y="1819984"/>
            <a:ext cx="115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600 р.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62615" y="2233141"/>
            <a:ext cx="115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150 р.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71545" y="4414020"/>
            <a:ext cx="1082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Gilroy Light" panose="00000400000000000000" pitchFamily="50" charset="-52"/>
              </a:rPr>
              <a:t>       </a:t>
            </a:r>
            <a:r>
              <a:rPr lang="ru-RU" sz="1200" dirty="0" smtClean="0">
                <a:latin typeface="Gilroy Light" panose="00000400000000000000" pitchFamily="50" charset="-52"/>
              </a:rPr>
              <a:t>120 р.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401050" y="5253373"/>
            <a:ext cx="1112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Gilroy Light" panose="00000400000000000000" pitchFamily="50" charset="-52"/>
              </a:rPr>
              <a:t>    </a:t>
            </a:r>
            <a:r>
              <a:rPr lang="ru-RU" sz="1200" dirty="0" smtClean="0">
                <a:latin typeface="Gilroy Light" panose="00000400000000000000" pitchFamily="50" charset="-52"/>
              </a:rPr>
              <a:t>500 р.</a:t>
            </a: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641966" y="6065483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8072" y="6095782"/>
            <a:ext cx="450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* при одновременном заказе проживания на пассажира</a:t>
            </a:r>
          </a:p>
        </p:txBody>
      </p:sp>
    </p:spTree>
    <p:extLst>
      <p:ext uri="{BB962C8B-B14F-4D97-AF65-F5344CB8AC3E}">
        <p14:creationId xmlns:p14="http://schemas.microsoft.com/office/powerpoint/2010/main" xmlns="" val="70356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44" y="1963639"/>
            <a:ext cx="3343563" cy="3378435"/>
          </a:xfrm>
          <a:prstGeom prst="rect">
            <a:avLst/>
          </a:prstGeom>
          <a:solidFill>
            <a:schemeClr val="bg1">
              <a:lumMod val="50000"/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ilroy Light" panose="00000400000000000000" pitchFamily="50" charset="-5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1969" y="581789"/>
            <a:ext cx="5812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Отели</a:t>
            </a:r>
          </a:p>
          <a:p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29508" y="2728687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21099" y="2204650"/>
            <a:ext cx="1999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Gilroy Light" panose="00000400000000000000" pitchFamily="50" charset="-52"/>
              </a:rPr>
              <a:t>Заказ дополнительных платных услуг отеля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29508" y="1951562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06273" y="1643184"/>
            <a:ext cx="115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0 р.* / 100 р.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507" y="2022695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Изменение бронирования (</a:t>
            </a:r>
            <a:r>
              <a:rPr lang="ru-RU" sz="1200" dirty="0" smtClean="0">
                <a:latin typeface="Gilroy Light" panose="00000400000000000000" pitchFamily="50" charset="-52"/>
              </a:rPr>
              <a:t>перс. </a:t>
            </a:r>
            <a:r>
              <a:rPr lang="ru-RU" sz="1200" dirty="0">
                <a:latin typeface="Gilroy Light" panose="00000400000000000000" pitchFamily="50" charset="-52"/>
              </a:rPr>
              <a:t>данные, даты)</a:t>
            </a:r>
            <a:endParaRPr lang="ru-RU" sz="1200" dirty="0" smtClean="0">
              <a:latin typeface="Gilroy Light" panose="00000400000000000000" pitchFamily="50" charset="-52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629508" y="2331073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29507" y="2408880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Отмена заказанных услуг размещения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9507" y="2797617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Заказ дополнительного питания в отеле</a:t>
            </a:r>
            <a:endParaRPr lang="ru-RU" sz="1200" dirty="0">
              <a:latin typeface="Gilroy Light" panose="00000400000000000000" pitchFamily="50" charset="-5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92218" y="1611805"/>
            <a:ext cx="34451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latin typeface="Gilroy Light" panose="00000400000000000000" pitchFamily="50" charset="-52"/>
              </a:rPr>
              <a:t>Дополнительные или разовые услуги</a:t>
            </a:r>
          </a:p>
          <a:p>
            <a:endParaRPr lang="ru-RU" sz="1300" dirty="0" smtClean="0">
              <a:solidFill>
                <a:schemeClr val="accent1">
                  <a:lumMod val="75000"/>
                </a:schemeClr>
              </a:solidFill>
              <a:latin typeface="Gilroy Light" panose="00000400000000000000" pitchFamily="50" charset="-5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9506" y="1611805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Бронирование услуг размещения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21099" y="2768486"/>
            <a:ext cx="21932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Gilroy Light" panose="00000400000000000000" pitchFamily="50" charset="-52"/>
              </a:rPr>
              <a:t>Дополнительный контроль параметров номера</a:t>
            </a:r>
          </a:p>
          <a:p>
            <a:r>
              <a:rPr lang="ru-RU" sz="1000" dirty="0">
                <a:latin typeface="Gilroy Light" panose="00000400000000000000" pitchFamily="50" charset="-52"/>
              </a:rPr>
              <a:t>(вид из окна, площадь, этаж, тишина, уборка номера…)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98099" y="2389219"/>
            <a:ext cx="717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250 р.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21099" y="3690226"/>
            <a:ext cx="2377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Gilroy Light" panose="00000400000000000000" pitchFamily="50" charset="-52"/>
              </a:rPr>
              <a:t>Заключение для клиента прямого контракта с отелем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192218" y="4349381"/>
            <a:ext cx="21932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Gilroy Light" panose="00000400000000000000" pitchFamily="50" charset="-52"/>
              </a:rPr>
              <a:t>Проведение оплаты в отель по прямому контракту с клиентом</a:t>
            </a:r>
          </a:p>
          <a:p>
            <a:r>
              <a:rPr lang="ru-RU" sz="1000" dirty="0">
                <a:latin typeface="Gilroy Light" panose="00000400000000000000" pitchFamily="50" charset="-52"/>
              </a:rPr>
              <a:t>(с предоставлением отчетных бухгалтерских документов)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88413" y="2038384"/>
            <a:ext cx="717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250 р.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8413" y="2797617"/>
            <a:ext cx="717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200 р.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96828" y="2278618"/>
            <a:ext cx="628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300 р.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96828" y="2980593"/>
            <a:ext cx="628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Gilroy Light" panose="00000400000000000000" pitchFamily="50" charset="-52"/>
              </a:rPr>
              <a:t>2</a:t>
            </a:r>
            <a:r>
              <a:rPr lang="ru-RU" sz="1000" dirty="0" smtClean="0">
                <a:latin typeface="Gilroy Light" panose="00000400000000000000" pitchFamily="50" charset="-52"/>
              </a:rPr>
              <a:t>00 р.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852147" y="3652856"/>
            <a:ext cx="628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0 р.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744721" y="4489605"/>
            <a:ext cx="628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350 р.</a:t>
            </a:r>
          </a:p>
        </p:txBody>
      </p:sp>
    </p:spTree>
    <p:extLst>
      <p:ext uri="{BB962C8B-B14F-4D97-AF65-F5344CB8AC3E}">
        <p14:creationId xmlns:p14="http://schemas.microsoft.com/office/powerpoint/2010/main" xmlns="" val="276332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hevron 11"/>
          <p:cNvSpPr/>
          <p:nvPr/>
        </p:nvSpPr>
        <p:spPr>
          <a:xfrm>
            <a:off x="700662" y="2649082"/>
            <a:ext cx="2661294" cy="1689435"/>
          </a:xfrm>
          <a:prstGeom prst="chevron">
            <a:avLst>
              <a:gd name="adj" fmla="val 41715"/>
            </a:avLst>
          </a:prstGeom>
          <a:solidFill>
            <a:schemeClr val="accent1"/>
          </a:solidFill>
          <a:ln>
            <a:noFill/>
          </a:ln>
          <a:effectLst>
            <a:outerShdw blurRad="3302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182880" rtlCol="0" anchor="b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>
                <a:solidFill>
                  <a:srgbClr val="FEFFFF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Шаг</a:t>
            </a:r>
            <a:r>
              <a:rPr lang="en-US" sz="1400" dirty="0" smtClean="0">
                <a:solidFill>
                  <a:srgbClr val="FEFFFF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 01</a:t>
            </a:r>
            <a:endParaRPr lang="en-US" sz="1400" dirty="0">
              <a:solidFill>
                <a:srgbClr val="FEFFFF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1969" y="581789"/>
            <a:ext cx="5812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Легкая и быстрая имплементация</a:t>
            </a:r>
          </a:p>
          <a:p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</p:txBody>
      </p:sp>
      <p:sp>
        <p:nvSpPr>
          <p:cNvPr id="21" name="TextBox 3"/>
          <p:cNvSpPr txBox="1"/>
          <p:nvPr/>
        </p:nvSpPr>
        <p:spPr>
          <a:xfrm>
            <a:off x="641964" y="4901971"/>
            <a:ext cx="19396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200" dirty="0"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В течении целой недели бесплатно тестируйте все инструменты. Мы ответим на все вопросы.</a:t>
            </a:r>
            <a:endParaRPr lang="en-US" sz="1200" dirty="0"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6" name="TextBox 6"/>
          <p:cNvSpPr txBox="1"/>
          <p:nvPr/>
        </p:nvSpPr>
        <p:spPr>
          <a:xfrm>
            <a:off x="2581600" y="4901971"/>
            <a:ext cx="19396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200" dirty="0"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Согласуем все условия и подпишем договор. Назначим роли персоналу. Определим формат обмена документами.</a:t>
            </a:r>
            <a:endParaRPr lang="en-US" sz="1200" dirty="0"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7" name="TextBox 7"/>
          <p:cNvSpPr txBox="1"/>
          <p:nvPr/>
        </p:nvSpPr>
        <p:spPr>
          <a:xfrm>
            <a:off x="4685850" y="4901970"/>
            <a:ext cx="24258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200" dirty="0"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Проведем индивидуальную настройку онлайн кабинета платформы. Обучим сотрудников работе и </a:t>
            </a:r>
            <a:r>
              <a:rPr lang="ru-RU" sz="1200" dirty="0" smtClean="0"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взаимодействию </a:t>
            </a:r>
            <a:r>
              <a:rPr lang="ru-RU" sz="1200" dirty="0"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в системе. Поможем настроить </a:t>
            </a:r>
            <a:r>
              <a:rPr lang="ru-RU" sz="1200" dirty="0" err="1"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travel</a:t>
            </a:r>
            <a:r>
              <a:rPr lang="ru-RU" sz="1200" dirty="0"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 политику и отчеты.</a:t>
            </a:r>
            <a:endParaRPr lang="en-US" sz="1200" dirty="0"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9" name="TextBox 8"/>
          <p:cNvSpPr txBox="1"/>
          <p:nvPr/>
        </p:nvSpPr>
        <p:spPr>
          <a:xfrm>
            <a:off x="7276299" y="4903467"/>
            <a:ext cx="210746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200" b="1" dirty="0" smtClean="0"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Старт!</a:t>
            </a:r>
          </a:p>
          <a:p>
            <a:pPr>
              <a:spcBef>
                <a:spcPts val="1200"/>
              </a:spcBef>
            </a:pPr>
            <a:r>
              <a:rPr lang="ru-RU" sz="1200" dirty="0" smtClean="0"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Начинайте </a:t>
            </a:r>
            <a:r>
              <a:rPr lang="ru-RU" sz="1200" dirty="0"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планировать свои деловые поездки для всей команды. Пользуйтесь поддержкой на любом этапе работы.</a:t>
            </a:r>
            <a:endParaRPr lang="en-US" sz="1200" dirty="0"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2" name="Chevron 10"/>
          <p:cNvSpPr/>
          <p:nvPr/>
        </p:nvSpPr>
        <p:spPr>
          <a:xfrm>
            <a:off x="6722469" y="2649082"/>
            <a:ext cx="2661294" cy="1689435"/>
          </a:xfrm>
          <a:prstGeom prst="chevron">
            <a:avLst>
              <a:gd name="adj" fmla="val 41715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182880" rtlCol="0" anchor="b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 smtClean="0">
              <a:solidFill>
                <a:srgbClr val="FEFFFF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ru-RU" sz="1400" dirty="0" smtClean="0">
                <a:solidFill>
                  <a:srgbClr val="FEFFFF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Старт</a:t>
            </a:r>
            <a:endParaRPr lang="en-US" sz="1400" dirty="0">
              <a:solidFill>
                <a:srgbClr val="FEFFFF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6" name="Chevron 12"/>
          <p:cNvSpPr/>
          <p:nvPr/>
        </p:nvSpPr>
        <p:spPr>
          <a:xfrm>
            <a:off x="2707931" y="2649082"/>
            <a:ext cx="2661294" cy="1689435"/>
          </a:xfrm>
          <a:prstGeom prst="chevron">
            <a:avLst>
              <a:gd name="adj" fmla="val 4171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182880" rtlCol="0" anchor="b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>
                <a:solidFill>
                  <a:srgbClr val="FEFFFF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Шаг</a:t>
            </a:r>
            <a:r>
              <a:rPr lang="en-US" sz="1400" dirty="0" smtClean="0">
                <a:solidFill>
                  <a:srgbClr val="FEFFFF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 02</a:t>
            </a:r>
            <a:endParaRPr lang="en-US" sz="1400" dirty="0">
              <a:solidFill>
                <a:srgbClr val="FEFFFF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7" name="Chevron 13"/>
          <p:cNvSpPr/>
          <p:nvPr/>
        </p:nvSpPr>
        <p:spPr>
          <a:xfrm>
            <a:off x="4715200" y="2649082"/>
            <a:ext cx="2661294" cy="1689435"/>
          </a:xfrm>
          <a:prstGeom prst="chevron">
            <a:avLst>
              <a:gd name="adj" fmla="val 417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3302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182880" rtlCol="0" anchor="b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>
                <a:solidFill>
                  <a:srgbClr val="FEFFFF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Шаг</a:t>
            </a:r>
            <a:r>
              <a:rPr lang="en-US" sz="1400" dirty="0" smtClean="0">
                <a:solidFill>
                  <a:srgbClr val="FEFFFF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 03</a:t>
            </a:r>
            <a:endParaRPr lang="en-US" sz="1400" dirty="0">
              <a:solidFill>
                <a:srgbClr val="FEFFFF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9" name="Shape 2842"/>
          <p:cNvSpPr/>
          <p:nvPr/>
        </p:nvSpPr>
        <p:spPr>
          <a:xfrm>
            <a:off x="4020757" y="3156406"/>
            <a:ext cx="372813" cy="371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6907" y="6873"/>
                </a:lnTo>
                <a:cubicBezTo>
                  <a:pt x="7149" y="8810"/>
                  <a:pt x="8798" y="10309"/>
                  <a:pt x="10800" y="10309"/>
                </a:cubicBezTo>
                <a:cubicBezTo>
                  <a:pt x="12802" y="10309"/>
                  <a:pt x="14451" y="8810"/>
                  <a:pt x="14693" y="6873"/>
                </a:cubicBezTo>
                <a:lnTo>
                  <a:pt x="20618" y="6873"/>
                </a:lnTo>
                <a:cubicBezTo>
                  <a:pt x="20618" y="6873"/>
                  <a:pt x="20618" y="11782"/>
                  <a:pt x="20618" y="11782"/>
                </a:cubicBezTo>
                <a:close/>
                <a:moveTo>
                  <a:pt x="20264" y="14727"/>
                </a:moveTo>
                <a:lnTo>
                  <a:pt x="14236" y="14727"/>
                </a:lnTo>
                <a:cubicBezTo>
                  <a:pt x="13966" y="14727"/>
                  <a:pt x="13745" y="14947"/>
                  <a:pt x="13745" y="15218"/>
                </a:cubicBezTo>
                <a:cubicBezTo>
                  <a:pt x="13745" y="16845"/>
                  <a:pt x="12427" y="18164"/>
                  <a:pt x="10800" y="18164"/>
                </a:cubicBezTo>
                <a:cubicBezTo>
                  <a:pt x="9173" y="18164"/>
                  <a:pt x="7855" y="16845"/>
                  <a:pt x="7855" y="15218"/>
                </a:cubicBezTo>
                <a:cubicBezTo>
                  <a:pt x="7855" y="14947"/>
                  <a:pt x="7634" y="14727"/>
                  <a:pt x="7364" y="14727"/>
                </a:cubicBezTo>
                <a:lnTo>
                  <a:pt x="1336" y="14727"/>
                </a:lnTo>
                <a:lnTo>
                  <a:pt x="2682" y="12764"/>
                </a:lnTo>
                <a:lnTo>
                  <a:pt x="18918" y="12764"/>
                </a:lnTo>
                <a:cubicBezTo>
                  <a:pt x="18918" y="12764"/>
                  <a:pt x="20264" y="14727"/>
                  <a:pt x="20264" y="14727"/>
                </a:cubicBezTo>
                <a:close/>
                <a:moveTo>
                  <a:pt x="20618" y="20618"/>
                </a:moveTo>
                <a:lnTo>
                  <a:pt x="982" y="20618"/>
                </a:lnTo>
                <a:lnTo>
                  <a:pt x="982" y="15709"/>
                </a:lnTo>
                <a:lnTo>
                  <a:pt x="6907" y="15709"/>
                </a:lnTo>
                <a:cubicBezTo>
                  <a:pt x="7149" y="17646"/>
                  <a:pt x="8798" y="19145"/>
                  <a:pt x="10800" y="19145"/>
                </a:cubicBezTo>
                <a:cubicBezTo>
                  <a:pt x="12802" y="19145"/>
                  <a:pt x="14451" y="17646"/>
                  <a:pt x="14693" y="15709"/>
                </a:cubicBezTo>
                <a:lnTo>
                  <a:pt x="20618" y="15709"/>
                </a:lnTo>
                <a:cubicBezTo>
                  <a:pt x="20618" y="15709"/>
                  <a:pt x="20618" y="20618"/>
                  <a:pt x="20618" y="20618"/>
                </a:cubicBezTo>
                <a:close/>
                <a:moveTo>
                  <a:pt x="4702" y="982"/>
                </a:moveTo>
                <a:lnTo>
                  <a:pt x="16898" y="982"/>
                </a:lnTo>
                <a:lnTo>
                  <a:pt x="20264" y="5891"/>
                </a:lnTo>
                <a:lnTo>
                  <a:pt x="14236" y="5891"/>
                </a:lnTo>
                <a:cubicBezTo>
                  <a:pt x="13966" y="5891"/>
                  <a:pt x="13745" y="6111"/>
                  <a:pt x="13745" y="6382"/>
                </a:cubicBezTo>
                <a:cubicBezTo>
                  <a:pt x="13745" y="8009"/>
                  <a:pt x="12427" y="9327"/>
                  <a:pt x="10800" y="9327"/>
                </a:cubicBezTo>
                <a:cubicBezTo>
                  <a:pt x="9173" y="9327"/>
                  <a:pt x="7855" y="8009"/>
                  <a:pt x="7855" y="6382"/>
                </a:cubicBezTo>
                <a:cubicBezTo>
                  <a:pt x="7855" y="6111"/>
                  <a:pt x="7634" y="5891"/>
                  <a:pt x="7364" y="5891"/>
                </a:cubicBezTo>
                <a:lnTo>
                  <a:pt x="1336" y="5891"/>
                </a:lnTo>
                <a:cubicBezTo>
                  <a:pt x="1336" y="5891"/>
                  <a:pt x="4702" y="982"/>
                  <a:pt x="4702" y="982"/>
                </a:cubicBezTo>
                <a:close/>
                <a:moveTo>
                  <a:pt x="21600" y="12273"/>
                </a:moveTo>
                <a:lnTo>
                  <a:pt x="21600" y="6382"/>
                </a:lnTo>
                <a:cubicBezTo>
                  <a:pt x="21600" y="6303"/>
                  <a:pt x="21577" y="6231"/>
                  <a:pt x="21543" y="6165"/>
                </a:cubicBezTo>
                <a:lnTo>
                  <a:pt x="21548" y="6162"/>
                </a:lnTo>
                <a:lnTo>
                  <a:pt x="17621" y="272"/>
                </a:lnTo>
                <a:lnTo>
                  <a:pt x="17616" y="274"/>
                </a:lnTo>
                <a:cubicBezTo>
                  <a:pt x="17536" y="113"/>
                  <a:pt x="17374" y="0"/>
                  <a:pt x="17182" y="0"/>
                </a:cubicBezTo>
                <a:lnTo>
                  <a:pt x="4418" y="0"/>
                </a:lnTo>
                <a:cubicBezTo>
                  <a:pt x="4226" y="0"/>
                  <a:pt x="4064" y="113"/>
                  <a:pt x="3984" y="274"/>
                </a:cubicBezTo>
                <a:lnTo>
                  <a:pt x="3979" y="272"/>
                </a:lnTo>
                <a:lnTo>
                  <a:pt x="52" y="6162"/>
                </a:lnTo>
                <a:lnTo>
                  <a:pt x="57" y="6165"/>
                </a:lnTo>
                <a:cubicBezTo>
                  <a:pt x="23" y="6231"/>
                  <a:pt x="0" y="6303"/>
                  <a:pt x="0" y="6382"/>
                </a:cubicBezTo>
                <a:lnTo>
                  <a:pt x="0" y="12273"/>
                </a:lnTo>
                <a:cubicBezTo>
                  <a:pt x="0" y="12544"/>
                  <a:pt x="220" y="12764"/>
                  <a:pt x="491" y="12764"/>
                </a:cubicBezTo>
                <a:lnTo>
                  <a:pt x="1542" y="12764"/>
                </a:lnTo>
                <a:lnTo>
                  <a:pt x="52" y="14999"/>
                </a:lnTo>
                <a:lnTo>
                  <a:pt x="57" y="15001"/>
                </a:lnTo>
                <a:cubicBezTo>
                  <a:pt x="23" y="15067"/>
                  <a:pt x="0" y="15139"/>
                  <a:pt x="0" y="152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15218"/>
                </a:lnTo>
                <a:cubicBezTo>
                  <a:pt x="21600" y="15139"/>
                  <a:pt x="21577" y="15067"/>
                  <a:pt x="21543" y="15001"/>
                </a:cubicBezTo>
                <a:lnTo>
                  <a:pt x="21548" y="14999"/>
                </a:lnTo>
                <a:lnTo>
                  <a:pt x="20058" y="12764"/>
                </a:lnTo>
                <a:lnTo>
                  <a:pt x="21109" y="12764"/>
                </a:lnTo>
                <a:cubicBezTo>
                  <a:pt x="21380" y="12764"/>
                  <a:pt x="21600" y="12544"/>
                  <a:pt x="21600" y="122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05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0" name="Shape 2824"/>
          <p:cNvSpPr/>
          <p:nvPr/>
        </p:nvSpPr>
        <p:spPr>
          <a:xfrm>
            <a:off x="7977490" y="2982885"/>
            <a:ext cx="402638" cy="4061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8" extrusionOk="0">
                <a:moveTo>
                  <a:pt x="10309" y="9720"/>
                </a:moveTo>
                <a:lnTo>
                  <a:pt x="9327" y="9720"/>
                </a:lnTo>
                <a:cubicBezTo>
                  <a:pt x="9056" y="9720"/>
                  <a:pt x="8836" y="9937"/>
                  <a:pt x="8836" y="10206"/>
                </a:cubicBezTo>
                <a:cubicBezTo>
                  <a:pt x="8836" y="10475"/>
                  <a:pt x="9056" y="10692"/>
                  <a:pt x="9327" y="10692"/>
                </a:cubicBezTo>
                <a:lnTo>
                  <a:pt x="10309" y="10692"/>
                </a:lnTo>
                <a:cubicBezTo>
                  <a:pt x="10580" y="10692"/>
                  <a:pt x="10800" y="10475"/>
                  <a:pt x="10800" y="10206"/>
                </a:cubicBezTo>
                <a:cubicBezTo>
                  <a:pt x="10800" y="9937"/>
                  <a:pt x="10580" y="9720"/>
                  <a:pt x="10309" y="9720"/>
                </a:cubicBezTo>
                <a:moveTo>
                  <a:pt x="13255" y="18471"/>
                </a:moveTo>
                <a:lnTo>
                  <a:pt x="12273" y="18471"/>
                </a:lnTo>
                <a:cubicBezTo>
                  <a:pt x="12002" y="18471"/>
                  <a:pt x="11782" y="18689"/>
                  <a:pt x="11782" y="18957"/>
                </a:cubicBezTo>
                <a:cubicBezTo>
                  <a:pt x="11782" y="19226"/>
                  <a:pt x="12002" y="19443"/>
                  <a:pt x="12273" y="19443"/>
                </a:cubicBezTo>
                <a:lnTo>
                  <a:pt x="13255" y="19443"/>
                </a:lnTo>
                <a:cubicBezTo>
                  <a:pt x="13525" y="19443"/>
                  <a:pt x="13745" y="19226"/>
                  <a:pt x="13745" y="18957"/>
                </a:cubicBezTo>
                <a:cubicBezTo>
                  <a:pt x="13745" y="18689"/>
                  <a:pt x="13525" y="18471"/>
                  <a:pt x="13255" y="18471"/>
                </a:cubicBezTo>
                <a:moveTo>
                  <a:pt x="10309" y="18471"/>
                </a:moveTo>
                <a:lnTo>
                  <a:pt x="9327" y="18471"/>
                </a:lnTo>
                <a:cubicBezTo>
                  <a:pt x="9056" y="18471"/>
                  <a:pt x="8836" y="18689"/>
                  <a:pt x="8836" y="18957"/>
                </a:cubicBezTo>
                <a:cubicBezTo>
                  <a:pt x="8836" y="19226"/>
                  <a:pt x="9056" y="19443"/>
                  <a:pt x="9327" y="19443"/>
                </a:cubicBezTo>
                <a:lnTo>
                  <a:pt x="10309" y="19443"/>
                </a:lnTo>
                <a:cubicBezTo>
                  <a:pt x="10580" y="19443"/>
                  <a:pt x="10800" y="19226"/>
                  <a:pt x="10800" y="18957"/>
                </a:cubicBezTo>
                <a:cubicBezTo>
                  <a:pt x="10800" y="18689"/>
                  <a:pt x="10580" y="18471"/>
                  <a:pt x="10309" y="18471"/>
                </a:cubicBezTo>
                <a:moveTo>
                  <a:pt x="20618" y="15554"/>
                </a:moveTo>
                <a:cubicBezTo>
                  <a:pt x="20618" y="16091"/>
                  <a:pt x="20178" y="16526"/>
                  <a:pt x="19636" y="16526"/>
                </a:cubicBezTo>
                <a:lnTo>
                  <a:pt x="16691" y="16526"/>
                </a:lnTo>
                <a:cubicBezTo>
                  <a:pt x="16149" y="16526"/>
                  <a:pt x="15709" y="16091"/>
                  <a:pt x="15709" y="15554"/>
                </a:cubicBezTo>
                <a:lnTo>
                  <a:pt x="15709" y="13609"/>
                </a:lnTo>
                <a:cubicBezTo>
                  <a:pt x="15709" y="13073"/>
                  <a:pt x="16149" y="12637"/>
                  <a:pt x="16691" y="12637"/>
                </a:cubicBezTo>
                <a:lnTo>
                  <a:pt x="19636" y="12637"/>
                </a:lnTo>
                <a:cubicBezTo>
                  <a:pt x="20178" y="12637"/>
                  <a:pt x="20618" y="13073"/>
                  <a:pt x="20618" y="13609"/>
                </a:cubicBezTo>
                <a:cubicBezTo>
                  <a:pt x="20618" y="13609"/>
                  <a:pt x="20618" y="15554"/>
                  <a:pt x="20618" y="15554"/>
                </a:cubicBezTo>
                <a:close/>
                <a:moveTo>
                  <a:pt x="18655" y="19443"/>
                </a:moveTo>
                <a:cubicBezTo>
                  <a:pt x="18655" y="19980"/>
                  <a:pt x="18215" y="20416"/>
                  <a:pt x="17673" y="20416"/>
                </a:cubicBezTo>
                <a:lnTo>
                  <a:pt x="1964" y="20416"/>
                </a:lnTo>
                <a:cubicBezTo>
                  <a:pt x="1422" y="20416"/>
                  <a:pt x="982" y="19980"/>
                  <a:pt x="982" y="19443"/>
                </a:cubicBezTo>
                <a:lnTo>
                  <a:pt x="982" y="9720"/>
                </a:lnTo>
                <a:cubicBezTo>
                  <a:pt x="982" y="9183"/>
                  <a:pt x="1422" y="8747"/>
                  <a:pt x="1964" y="8747"/>
                </a:cubicBezTo>
                <a:lnTo>
                  <a:pt x="17673" y="8747"/>
                </a:lnTo>
                <a:cubicBezTo>
                  <a:pt x="18215" y="8747"/>
                  <a:pt x="18655" y="9183"/>
                  <a:pt x="18655" y="9720"/>
                </a:cubicBezTo>
                <a:lnTo>
                  <a:pt x="18655" y="11664"/>
                </a:lnTo>
                <a:lnTo>
                  <a:pt x="16691" y="11664"/>
                </a:lnTo>
                <a:cubicBezTo>
                  <a:pt x="15606" y="11664"/>
                  <a:pt x="14727" y="12535"/>
                  <a:pt x="14727" y="13609"/>
                </a:cubicBezTo>
                <a:lnTo>
                  <a:pt x="14727" y="15554"/>
                </a:lnTo>
                <a:cubicBezTo>
                  <a:pt x="14727" y="16628"/>
                  <a:pt x="15606" y="17499"/>
                  <a:pt x="16691" y="17499"/>
                </a:cubicBezTo>
                <a:lnTo>
                  <a:pt x="18655" y="17499"/>
                </a:lnTo>
                <a:cubicBezTo>
                  <a:pt x="18655" y="17499"/>
                  <a:pt x="18655" y="19443"/>
                  <a:pt x="18655" y="19443"/>
                </a:cubicBezTo>
                <a:close/>
                <a:moveTo>
                  <a:pt x="982" y="7775"/>
                </a:moveTo>
                <a:cubicBezTo>
                  <a:pt x="982" y="7238"/>
                  <a:pt x="1422" y="6803"/>
                  <a:pt x="1964" y="6803"/>
                </a:cubicBezTo>
                <a:lnTo>
                  <a:pt x="2555" y="6803"/>
                </a:lnTo>
                <a:lnTo>
                  <a:pt x="2817" y="7775"/>
                </a:lnTo>
                <a:lnTo>
                  <a:pt x="1964" y="7775"/>
                </a:lnTo>
                <a:cubicBezTo>
                  <a:pt x="1604" y="7775"/>
                  <a:pt x="1271" y="7878"/>
                  <a:pt x="982" y="8045"/>
                </a:cubicBezTo>
                <a:cubicBezTo>
                  <a:pt x="982" y="8045"/>
                  <a:pt x="982" y="7775"/>
                  <a:pt x="982" y="7775"/>
                </a:cubicBezTo>
                <a:close/>
                <a:moveTo>
                  <a:pt x="3721" y="3600"/>
                </a:moveTo>
                <a:lnTo>
                  <a:pt x="13629" y="1005"/>
                </a:lnTo>
                <a:cubicBezTo>
                  <a:pt x="14152" y="866"/>
                  <a:pt x="14690" y="1174"/>
                  <a:pt x="14831" y="1693"/>
                </a:cubicBezTo>
                <a:lnTo>
                  <a:pt x="15085" y="2631"/>
                </a:lnTo>
                <a:lnTo>
                  <a:pt x="3281" y="5731"/>
                </a:lnTo>
                <a:lnTo>
                  <a:pt x="3026" y="4791"/>
                </a:lnTo>
                <a:cubicBezTo>
                  <a:pt x="2886" y="4272"/>
                  <a:pt x="3197" y="3739"/>
                  <a:pt x="3721" y="3600"/>
                </a:cubicBezTo>
                <a:moveTo>
                  <a:pt x="15847" y="5448"/>
                </a:moveTo>
                <a:lnTo>
                  <a:pt x="16476" y="7775"/>
                </a:lnTo>
                <a:lnTo>
                  <a:pt x="6989" y="7775"/>
                </a:lnTo>
                <a:cubicBezTo>
                  <a:pt x="6989" y="7775"/>
                  <a:pt x="15847" y="5448"/>
                  <a:pt x="15847" y="5448"/>
                </a:cubicBezTo>
                <a:close/>
                <a:moveTo>
                  <a:pt x="17673" y="6803"/>
                </a:moveTo>
                <a:cubicBezTo>
                  <a:pt x="18215" y="6803"/>
                  <a:pt x="18655" y="7238"/>
                  <a:pt x="18655" y="7775"/>
                </a:cubicBezTo>
                <a:lnTo>
                  <a:pt x="18655" y="8045"/>
                </a:lnTo>
                <a:cubicBezTo>
                  <a:pt x="18365" y="7878"/>
                  <a:pt x="18032" y="7775"/>
                  <a:pt x="17673" y="7775"/>
                </a:cubicBezTo>
                <a:lnTo>
                  <a:pt x="17493" y="7775"/>
                </a:lnTo>
                <a:lnTo>
                  <a:pt x="17230" y="6803"/>
                </a:lnTo>
                <a:cubicBezTo>
                  <a:pt x="17230" y="6803"/>
                  <a:pt x="17673" y="6803"/>
                  <a:pt x="17673" y="6803"/>
                </a:cubicBezTo>
                <a:close/>
                <a:moveTo>
                  <a:pt x="19636" y="11664"/>
                </a:moveTo>
                <a:lnTo>
                  <a:pt x="19636" y="7775"/>
                </a:lnTo>
                <a:cubicBezTo>
                  <a:pt x="19636" y="6701"/>
                  <a:pt x="18757" y="5830"/>
                  <a:pt x="17673" y="5830"/>
                </a:cubicBezTo>
                <a:lnTo>
                  <a:pt x="16967" y="5830"/>
                </a:lnTo>
                <a:lnTo>
                  <a:pt x="15779" y="1441"/>
                </a:lnTo>
                <a:cubicBezTo>
                  <a:pt x="15498" y="404"/>
                  <a:pt x="14422" y="-212"/>
                  <a:pt x="13374" y="66"/>
                </a:cubicBezTo>
                <a:lnTo>
                  <a:pt x="3467" y="2660"/>
                </a:lnTo>
                <a:cubicBezTo>
                  <a:pt x="2419" y="2939"/>
                  <a:pt x="1798" y="4005"/>
                  <a:pt x="2078" y="5042"/>
                </a:cubicBezTo>
                <a:lnTo>
                  <a:pt x="2291" y="5830"/>
                </a:lnTo>
                <a:lnTo>
                  <a:pt x="1964" y="5830"/>
                </a:lnTo>
                <a:cubicBezTo>
                  <a:pt x="879" y="5830"/>
                  <a:pt x="0" y="6701"/>
                  <a:pt x="0" y="7775"/>
                </a:cubicBezTo>
                <a:lnTo>
                  <a:pt x="0" y="19443"/>
                </a:lnTo>
                <a:cubicBezTo>
                  <a:pt x="0" y="20517"/>
                  <a:pt x="879" y="21388"/>
                  <a:pt x="1964" y="21388"/>
                </a:cubicBezTo>
                <a:lnTo>
                  <a:pt x="17673" y="21388"/>
                </a:lnTo>
                <a:cubicBezTo>
                  <a:pt x="18757" y="21388"/>
                  <a:pt x="19636" y="20517"/>
                  <a:pt x="19636" y="19443"/>
                </a:cubicBezTo>
                <a:lnTo>
                  <a:pt x="19636" y="17499"/>
                </a:lnTo>
                <a:cubicBezTo>
                  <a:pt x="20721" y="17499"/>
                  <a:pt x="21600" y="16628"/>
                  <a:pt x="21600" y="15554"/>
                </a:cubicBezTo>
                <a:lnTo>
                  <a:pt x="21600" y="13609"/>
                </a:lnTo>
                <a:cubicBezTo>
                  <a:pt x="21600" y="12535"/>
                  <a:pt x="20721" y="11664"/>
                  <a:pt x="19636" y="11664"/>
                </a:cubicBezTo>
                <a:moveTo>
                  <a:pt x="13255" y="9720"/>
                </a:moveTo>
                <a:lnTo>
                  <a:pt x="12273" y="9720"/>
                </a:lnTo>
                <a:cubicBezTo>
                  <a:pt x="12002" y="9720"/>
                  <a:pt x="11782" y="9937"/>
                  <a:pt x="11782" y="10206"/>
                </a:cubicBezTo>
                <a:cubicBezTo>
                  <a:pt x="11782" y="10475"/>
                  <a:pt x="12002" y="10692"/>
                  <a:pt x="12273" y="10692"/>
                </a:cubicBezTo>
                <a:lnTo>
                  <a:pt x="13255" y="10692"/>
                </a:lnTo>
                <a:cubicBezTo>
                  <a:pt x="13525" y="10692"/>
                  <a:pt x="13745" y="10475"/>
                  <a:pt x="13745" y="10206"/>
                </a:cubicBezTo>
                <a:cubicBezTo>
                  <a:pt x="13745" y="9937"/>
                  <a:pt x="13525" y="9720"/>
                  <a:pt x="13255" y="9720"/>
                </a:cubicBezTo>
                <a:moveTo>
                  <a:pt x="7364" y="9720"/>
                </a:moveTo>
                <a:lnTo>
                  <a:pt x="6382" y="9720"/>
                </a:lnTo>
                <a:cubicBezTo>
                  <a:pt x="6111" y="9720"/>
                  <a:pt x="5891" y="9937"/>
                  <a:pt x="5891" y="10206"/>
                </a:cubicBezTo>
                <a:cubicBezTo>
                  <a:pt x="5891" y="10475"/>
                  <a:pt x="6111" y="10692"/>
                  <a:pt x="6382" y="10692"/>
                </a:cubicBezTo>
                <a:lnTo>
                  <a:pt x="7364" y="10692"/>
                </a:lnTo>
                <a:cubicBezTo>
                  <a:pt x="7634" y="10692"/>
                  <a:pt x="7855" y="10475"/>
                  <a:pt x="7855" y="10206"/>
                </a:cubicBezTo>
                <a:cubicBezTo>
                  <a:pt x="7855" y="9937"/>
                  <a:pt x="7634" y="9720"/>
                  <a:pt x="7364" y="9720"/>
                </a:cubicBezTo>
                <a:moveTo>
                  <a:pt x="17182" y="14095"/>
                </a:moveTo>
                <a:cubicBezTo>
                  <a:pt x="16911" y="14095"/>
                  <a:pt x="16691" y="14313"/>
                  <a:pt x="16691" y="14581"/>
                </a:cubicBezTo>
                <a:cubicBezTo>
                  <a:pt x="16691" y="14850"/>
                  <a:pt x="16911" y="15068"/>
                  <a:pt x="17182" y="15068"/>
                </a:cubicBezTo>
                <a:cubicBezTo>
                  <a:pt x="17453" y="15068"/>
                  <a:pt x="17673" y="14850"/>
                  <a:pt x="17673" y="14581"/>
                </a:cubicBezTo>
                <a:cubicBezTo>
                  <a:pt x="17673" y="14313"/>
                  <a:pt x="17453" y="14095"/>
                  <a:pt x="17182" y="14095"/>
                </a:cubicBezTo>
                <a:moveTo>
                  <a:pt x="16200" y="18471"/>
                </a:moveTo>
                <a:lnTo>
                  <a:pt x="15218" y="18471"/>
                </a:lnTo>
                <a:cubicBezTo>
                  <a:pt x="14947" y="18471"/>
                  <a:pt x="14727" y="18689"/>
                  <a:pt x="14727" y="18957"/>
                </a:cubicBezTo>
                <a:cubicBezTo>
                  <a:pt x="14727" y="19226"/>
                  <a:pt x="14947" y="19443"/>
                  <a:pt x="15218" y="19443"/>
                </a:cubicBezTo>
                <a:lnTo>
                  <a:pt x="16200" y="19443"/>
                </a:lnTo>
                <a:cubicBezTo>
                  <a:pt x="16471" y="19443"/>
                  <a:pt x="16691" y="19226"/>
                  <a:pt x="16691" y="18957"/>
                </a:cubicBezTo>
                <a:cubicBezTo>
                  <a:pt x="16691" y="18689"/>
                  <a:pt x="16471" y="18471"/>
                  <a:pt x="16200" y="18471"/>
                </a:cubicBezTo>
                <a:moveTo>
                  <a:pt x="15218" y="10692"/>
                </a:moveTo>
                <a:lnTo>
                  <a:pt x="16200" y="10692"/>
                </a:lnTo>
                <a:cubicBezTo>
                  <a:pt x="16471" y="10692"/>
                  <a:pt x="16691" y="10475"/>
                  <a:pt x="16691" y="10206"/>
                </a:cubicBezTo>
                <a:cubicBezTo>
                  <a:pt x="16691" y="9937"/>
                  <a:pt x="16471" y="9720"/>
                  <a:pt x="16200" y="9720"/>
                </a:cubicBezTo>
                <a:lnTo>
                  <a:pt x="15218" y="9720"/>
                </a:lnTo>
                <a:cubicBezTo>
                  <a:pt x="14947" y="9720"/>
                  <a:pt x="14727" y="9937"/>
                  <a:pt x="14727" y="10206"/>
                </a:cubicBezTo>
                <a:cubicBezTo>
                  <a:pt x="14727" y="10475"/>
                  <a:pt x="14947" y="10692"/>
                  <a:pt x="15218" y="10692"/>
                </a:cubicBezTo>
                <a:moveTo>
                  <a:pt x="4418" y="18471"/>
                </a:moveTo>
                <a:lnTo>
                  <a:pt x="3436" y="18471"/>
                </a:lnTo>
                <a:cubicBezTo>
                  <a:pt x="3166" y="18471"/>
                  <a:pt x="2945" y="18689"/>
                  <a:pt x="2945" y="18957"/>
                </a:cubicBezTo>
                <a:cubicBezTo>
                  <a:pt x="2945" y="19226"/>
                  <a:pt x="3166" y="19443"/>
                  <a:pt x="3436" y="19443"/>
                </a:cubicBezTo>
                <a:lnTo>
                  <a:pt x="4418" y="19443"/>
                </a:lnTo>
                <a:cubicBezTo>
                  <a:pt x="4689" y="19443"/>
                  <a:pt x="4909" y="19226"/>
                  <a:pt x="4909" y="18957"/>
                </a:cubicBezTo>
                <a:cubicBezTo>
                  <a:pt x="4909" y="18689"/>
                  <a:pt x="4689" y="18471"/>
                  <a:pt x="4418" y="18471"/>
                </a:cubicBezTo>
                <a:moveTo>
                  <a:pt x="7364" y="18471"/>
                </a:moveTo>
                <a:lnTo>
                  <a:pt x="6382" y="18471"/>
                </a:lnTo>
                <a:cubicBezTo>
                  <a:pt x="6111" y="18471"/>
                  <a:pt x="5891" y="18689"/>
                  <a:pt x="5891" y="18957"/>
                </a:cubicBezTo>
                <a:cubicBezTo>
                  <a:pt x="5891" y="19226"/>
                  <a:pt x="6111" y="19443"/>
                  <a:pt x="6382" y="19443"/>
                </a:cubicBezTo>
                <a:lnTo>
                  <a:pt x="7364" y="19443"/>
                </a:lnTo>
                <a:cubicBezTo>
                  <a:pt x="7634" y="19443"/>
                  <a:pt x="7855" y="19226"/>
                  <a:pt x="7855" y="18957"/>
                </a:cubicBezTo>
                <a:cubicBezTo>
                  <a:pt x="7855" y="18689"/>
                  <a:pt x="7634" y="18471"/>
                  <a:pt x="7364" y="18471"/>
                </a:cubicBezTo>
                <a:moveTo>
                  <a:pt x="4418" y="9720"/>
                </a:moveTo>
                <a:lnTo>
                  <a:pt x="3436" y="9720"/>
                </a:lnTo>
                <a:cubicBezTo>
                  <a:pt x="3166" y="9720"/>
                  <a:pt x="2945" y="9937"/>
                  <a:pt x="2945" y="10206"/>
                </a:cubicBezTo>
                <a:cubicBezTo>
                  <a:pt x="2945" y="10475"/>
                  <a:pt x="3166" y="10692"/>
                  <a:pt x="3436" y="10692"/>
                </a:cubicBezTo>
                <a:lnTo>
                  <a:pt x="4418" y="10692"/>
                </a:lnTo>
                <a:cubicBezTo>
                  <a:pt x="4689" y="10692"/>
                  <a:pt x="4909" y="10475"/>
                  <a:pt x="4909" y="10206"/>
                </a:cubicBezTo>
                <a:cubicBezTo>
                  <a:pt x="4909" y="9937"/>
                  <a:pt x="4689" y="9720"/>
                  <a:pt x="4418" y="9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05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3" name="Shape 2570"/>
          <p:cNvSpPr/>
          <p:nvPr/>
        </p:nvSpPr>
        <p:spPr>
          <a:xfrm>
            <a:off x="5877261" y="3097997"/>
            <a:ext cx="427467" cy="4643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05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0821" y="1439298"/>
            <a:ext cx="5573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Внедрение решения </a:t>
            </a:r>
            <a:r>
              <a:rPr lang="en-US" sz="1200" dirty="0" err="1" smtClean="0">
                <a:latin typeface="Gilroy Light" panose="00000400000000000000" pitchFamily="50" charset="-52"/>
              </a:rPr>
              <a:t>Starliner</a:t>
            </a:r>
            <a:r>
              <a:rPr lang="en-US" sz="1200" dirty="0" smtClean="0">
                <a:latin typeface="Gilroy Light" panose="00000400000000000000" pitchFamily="50" charset="-52"/>
              </a:rPr>
              <a:t> </a:t>
            </a:r>
            <a:r>
              <a:rPr lang="ru-RU" sz="1200" dirty="0" smtClean="0">
                <a:latin typeface="Gilroy Light" panose="00000400000000000000" pitchFamily="50" charset="-52"/>
              </a:rPr>
              <a:t>будет легким и займет не более 2 недель.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На каждом этапе подготовки и настройки за вами будет закреплен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индивидуальный специалист.</a:t>
            </a:r>
          </a:p>
        </p:txBody>
      </p:sp>
    </p:spTree>
    <p:extLst>
      <p:ext uri="{BB962C8B-B14F-4D97-AF65-F5344CB8AC3E}">
        <p14:creationId xmlns:p14="http://schemas.microsoft.com/office/powerpoint/2010/main" xmlns="" val="393055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1969" y="424987"/>
            <a:ext cx="3264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Индивидуальная схема оплаты</a:t>
            </a:r>
            <a:endParaRPr lang="ru-RU" sz="1600" dirty="0">
              <a:latin typeface="Gilroy ExtraBold" panose="00000900000000000000" pitchFamily="50" charset="-52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41969" y="825747"/>
            <a:ext cx="5407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Мы готовы согласовать с Вами следующую комфортную схему оплаты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1968" y="1901424"/>
            <a:ext cx="40158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Указанные тарифы действуют при условиях оплаты: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796" y="1917355"/>
            <a:ext cx="389080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latin typeface="Gilroy Light" panose="00000400000000000000" pitchFamily="50" charset="-52"/>
              </a:rPr>
              <a:t>Не позднее 3-х рабочий дней </a:t>
            </a:r>
            <a:r>
              <a:rPr lang="ru-RU" sz="1200" dirty="0" smtClean="0">
                <a:latin typeface="Gilroy Light" panose="00000400000000000000" pitchFamily="50" charset="-52"/>
              </a:rPr>
              <a:t>с момента заказа.</a:t>
            </a: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endParaRPr lang="ru-RU" sz="1200" dirty="0" smtClean="0">
              <a:latin typeface="Gilroy Light" panose="00000400000000000000" pitchFamily="50" charset="-52"/>
            </a:endParaRP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>
                <a:latin typeface="Gilroy Light" panose="00000400000000000000" pitchFamily="50" charset="-52"/>
              </a:rPr>
              <a:t>При работе по предоплате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b="1" dirty="0" smtClean="0">
                <a:latin typeface="Gilroy Light" panose="00000400000000000000" pitchFamily="50" charset="-52"/>
              </a:rPr>
              <a:t>скидка </a:t>
            </a:r>
            <a:r>
              <a:rPr lang="ru-RU" sz="1200" b="1" dirty="0">
                <a:latin typeface="Gilroy Light" panose="00000400000000000000" pitchFamily="50" charset="-52"/>
              </a:rPr>
              <a:t>10% от тарифов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endParaRPr lang="ru-RU" sz="1200" dirty="0" smtClean="0">
              <a:latin typeface="Gilroy Light" panose="00000400000000000000" pitchFamily="50" charset="-52"/>
            </a:endParaRPr>
          </a:p>
          <a:p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>
                <a:latin typeface="Gilroy Light" panose="00000400000000000000" pitchFamily="50" charset="-52"/>
              </a:rPr>
              <a:t>при отсрочке </a:t>
            </a:r>
            <a:r>
              <a:rPr lang="ru-RU" sz="1200" dirty="0" smtClean="0">
                <a:latin typeface="Gilroy Light" panose="00000400000000000000" pitchFamily="50" charset="-52"/>
              </a:rPr>
              <a:t>оплаты на </a:t>
            </a:r>
            <a:r>
              <a:rPr lang="ru-RU" sz="1200" dirty="0">
                <a:latin typeface="Gilroy Light" panose="00000400000000000000" pitchFamily="50" charset="-52"/>
              </a:rPr>
              <a:t>7 дней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b="1" dirty="0" smtClean="0">
                <a:latin typeface="Gilroy Light" panose="00000400000000000000" pitchFamily="50" charset="-52"/>
              </a:rPr>
              <a:t>+ </a:t>
            </a:r>
            <a:r>
              <a:rPr lang="ru-RU" sz="1200" b="1" dirty="0">
                <a:latin typeface="Gilroy Light" panose="00000400000000000000" pitchFamily="50" charset="-52"/>
              </a:rPr>
              <a:t>20% к тарифам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endParaRPr lang="ru-RU" sz="1200" dirty="0" smtClean="0">
              <a:latin typeface="Gilroy Light" panose="00000400000000000000" pitchFamily="50" charset="-52"/>
            </a:endParaRP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>
                <a:latin typeface="Gilroy Light" panose="00000400000000000000" pitchFamily="50" charset="-52"/>
              </a:rPr>
              <a:t>при отсрочке </a:t>
            </a:r>
            <a:r>
              <a:rPr lang="ru-RU" sz="1200" dirty="0" smtClean="0">
                <a:latin typeface="Gilroy Light" panose="00000400000000000000" pitchFamily="50" charset="-52"/>
              </a:rPr>
              <a:t>оплаты на 14 </a:t>
            </a:r>
            <a:r>
              <a:rPr lang="ru-RU" sz="1200" dirty="0">
                <a:latin typeface="Gilroy Light" panose="00000400000000000000" pitchFamily="50" charset="-52"/>
              </a:rPr>
              <a:t>дней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b="1" dirty="0" smtClean="0">
                <a:latin typeface="Gilroy Light" panose="00000400000000000000" pitchFamily="50" charset="-52"/>
              </a:rPr>
              <a:t>+ 40</a:t>
            </a:r>
            <a:r>
              <a:rPr lang="ru-RU" sz="1200" b="1" dirty="0">
                <a:latin typeface="Gilroy Light" panose="00000400000000000000" pitchFamily="50" charset="-52"/>
              </a:rPr>
              <a:t>% к тарифам</a:t>
            </a:r>
            <a:endParaRPr lang="ru-RU" sz="1200" dirty="0" smtClean="0">
              <a:latin typeface="Gilroy Light" panose="00000400000000000000" pitchFamily="50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3474" y="6076335"/>
            <a:ext cx="25410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Ваш менеджер  </a:t>
            </a:r>
            <a:r>
              <a:rPr lang="ru-RU" sz="1200" b="1" dirty="0" smtClean="0">
                <a:latin typeface="Gilroy Light" panose="00000400000000000000" pitchFamily="50" charset="-52"/>
              </a:rPr>
              <a:t>Евгений Фомин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7159" y="6327446"/>
            <a:ext cx="27444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+mj-lt"/>
              </a:rPr>
              <a:t>+</a:t>
            </a:r>
            <a:r>
              <a:rPr lang="en-US" sz="1200" dirty="0" smtClean="0">
                <a:latin typeface="+mj-lt"/>
              </a:rPr>
              <a:t>7 993 971 03 18</a:t>
            </a:r>
            <a:r>
              <a:rPr lang="ru-RU" sz="1200" dirty="0" smtClean="0">
                <a:latin typeface="+mj-lt"/>
              </a:rPr>
              <a:t>    </a:t>
            </a:r>
            <a:r>
              <a:rPr lang="en-US" sz="1200" dirty="0" smtClean="0">
                <a:latin typeface="+mj-lt"/>
              </a:rPr>
              <a:t>e.fomin@starliner.ru</a:t>
            </a:r>
            <a:r>
              <a:rPr lang="ru-RU" sz="1200" dirty="0" smtClean="0">
                <a:latin typeface="+mj-lt"/>
              </a:rPr>
              <a:t> 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28701" y="5852608"/>
            <a:ext cx="751837" cy="75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5889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641969" y="424987"/>
            <a:ext cx="54649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Gilroy ExtraBold" panose="00000900000000000000" pitchFamily="50" charset="-52"/>
              </a:rPr>
              <a:t>Предлагаем вам упростить работу персонала </a:t>
            </a:r>
            <a:endParaRPr lang="ru-RU" sz="1600" dirty="0" smtClean="0">
              <a:latin typeface="Gilroy ExtraBold" panose="00000900000000000000" pitchFamily="50" charset="-52"/>
            </a:endParaRPr>
          </a:p>
          <a:p>
            <a:r>
              <a:rPr lang="ru-RU" sz="1600" dirty="0" smtClean="0">
                <a:latin typeface="Gilroy ExtraBold" panose="00000900000000000000" pitchFamily="50" charset="-52"/>
              </a:rPr>
              <a:t>и </a:t>
            </a:r>
            <a:r>
              <a:rPr lang="ru-RU" sz="1600" dirty="0">
                <a:latin typeface="Gilroy ExtraBold" panose="00000900000000000000" pitchFamily="50" charset="-52"/>
              </a:rPr>
              <a:t>оптимизировать расходы на командировки </a:t>
            </a:r>
            <a:endParaRPr lang="ru-RU" sz="1600" dirty="0" smtClean="0">
              <a:latin typeface="Gilroy ExtraBold" panose="00000900000000000000" pitchFamily="50" charset="-52"/>
            </a:endParaRP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с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комплексом решений для деловых поездок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Starliner</a:t>
            </a:r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1969" y="2104346"/>
            <a:ext cx="7023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Профессиональное решение для бизнеса принципиально отличается от обычных билетных 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и отельных «</a:t>
            </a:r>
            <a:r>
              <a:rPr lang="ru-RU" sz="1200" dirty="0" err="1" smtClean="0">
                <a:latin typeface="Gilroy Light" panose="00000400000000000000" pitchFamily="50" charset="-52"/>
              </a:rPr>
              <a:t>агрегаторов</a:t>
            </a:r>
            <a:r>
              <a:rPr lang="ru-RU" sz="1200" dirty="0" smtClean="0">
                <a:latin typeface="Gilroy Light" panose="00000400000000000000" pitchFamily="50" charset="-52"/>
              </a:rPr>
              <a:t>» наличием важных инструментов и возможностей:</a:t>
            </a:r>
            <a:endParaRPr lang="ru-RU" sz="1200" dirty="0">
              <a:solidFill>
                <a:schemeClr val="accent1">
                  <a:lumMod val="75000"/>
                </a:schemeClr>
              </a:solidFill>
              <a:latin typeface="Gilroy Light" panose="00000400000000000000" pitchFamily="50" charset="-52"/>
            </a:endParaRPr>
          </a:p>
        </p:txBody>
      </p:sp>
      <p:sp>
        <p:nvSpPr>
          <p:cNvPr id="66" name="Rectangle 27"/>
          <p:cNvSpPr/>
          <p:nvPr/>
        </p:nvSpPr>
        <p:spPr>
          <a:xfrm rot="2700000">
            <a:off x="733901" y="3075415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Raleway" panose="020B05030301010600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8" name="Rectangle 27"/>
          <p:cNvSpPr/>
          <p:nvPr/>
        </p:nvSpPr>
        <p:spPr>
          <a:xfrm rot="2700000">
            <a:off x="4694822" y="3075415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Raleway" panose="020B05030301010600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447233" y="3066522"/>
            <a:ext cx="27254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Отбор и консолидация услуг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только проверенных поставщиков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443665" y="2983484"/>
            <a:ext cx="2419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Автоматическое создание</a:t>
            </a:r>
          </a:p>
          <a:p>
            <a:r>
              <a:rPr lang="ru-RU" sz="1200" dirty="0">
                <a:latin typeface="Gilroy Light" panose="00000400000000000000" pitchFamily="50" charset="-52"/>
              </a:rPr>
              <a:t>к</a:t>
            </a:r>
            <a:r>
              <a:rPr lang="ru-RU" sz="1200" dirty="0" smtClean="0">
                <a:latin typeface="Gilroy Light" panose="00000400000000000000" pitchFamily="50" charset="-52"/>
              </a:rPr>
              <a:t>омандировочных документов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и маршрутного листа</a:t>
            </a:r>
          </a:p>
        </p:txBody>
      </p:sp>
      <p:sp>
        <p:nvSpPr>
          <p:cNvPr id="72" name="Rectangle 27"/>
          <p:cNvSpPr/>
          <p:nvPr/>
        </p:nvSpPr>
        <p:spPr>
          <a:xfrm rot="2700000">
            <a:off x="733902" y="3942651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Raleway" panose="020B05030301010600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4" name="Rectangle 27"/>
          <p:cNvSpPr/>
          <p:nvPr/>
        </p:nvSpPr>
        <p:spPr>
          <a:xfrm rot="2700000">
            <a:off x="4694822" y="3942650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Raleway" panose="020B05030301010600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447233" y="3933757"/>
            <a:ext cx="2816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Закрывающие документы от одного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поставщика, с НДС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443665" y="3884983"/>
            <a:ext cx="29915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Индивидуальная схема  оплаты услуг,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в т. ч. удобная отсрочка платежа</a:t>
            </a:r>
          </a:p>
        </p:txBody>
      </p:sp>
      <p:sp>
        <p:nvSpPr>
          <p:cNvPr id="78" name="Rectangle 27"/>
          <p:cNvSpPr/>
          <p:nvPr/>
        </p:nvSpPr>
        <p:spPr>
          <a:xfrm rot="2700000">
            <a:off x="733901" y="4844149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Raleway" panose="020B05030301010600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3" name="Rectangle 27"/>
          <p:cNvSpPr/>
          <p:nvPr/>
        </p:nvSpPr>
        <p:spPr>
          <a:xfrm rot="2700000">
            <a:off x="4694822" y="4844149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Raleway" panose="020B05030301010600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447233" y="4805483"/>
            <a:ext cx="2816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Встроенная система согласований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командировок и оплаты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443665" y="4786482"/>
            <a:ext cx="2975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Решение </a:t>
            </a:r>
            <a:r>
              <a:rPr lang="ru-RU" sz="1200" dirty="0" smtClean="0">
                <a:latin typeface="Gilroy Light" panose="00000400000000000000" pitchFamily="50" charset="-52"/>
              </a:rPr>
              <a:t>сложных </a:t>
            </a:r>
            <a:r>
              <a:rPr lang="ru-RU" sz="1200" dirty="0" err="1">
                <a:latin typeface="Gilroy Light" panose="00000400000000000000" pitchFamily="50" charset="-52"/>
              </a:rPr>
              <a:t>travel</a:t>
            </a:r>
            <a:r>
              <a:rPr lang="ru-RU" sz="1200" dirty="0">
                <a:latin typeface="Gilroy Light" panose="00000400000000000000" pitchFamily="50" charset="-52"/>
              </a:rPr>
              <a:t> задач через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квалифицированного специалиста</a:t>
            </a:r>
          </a:p>
        </p:txBody>
      </p:sp>
      <p:sp>
        <p:nvSpPr>
          <p:cNvPr id="97" name="Shape"/>
          <p:cNvSpPr/>
          <p:nvPr/>
        </p:nvSpPr>
        <p:spPr>
          <a:xfrm>
            <a:off x="4793942" y="3178206"/>
            <a:ext cx="273920" cy="244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061" y="17337"/>
                </a:moveTo>
                <a:cubicBezTo>
                  <a:pt x="11177" y="21351"/>
                  <a:pt x="11177" y="21351"/>
                  <a:pt x="11177" y="21351"/>
                </a:cubicBezTo>
                <a:cubicBezTo>
                  <a:pt x="11177" y="21600"/>
                  <a:pt x="10926" y="21600"/>
                  <a:pt x="10926" y="21600"/>
                </a:cubicBezTo>
                <a:cubicBezTo>
                  <a:pt x="10674" y="21600"/>
                  <a:pt x="10674" y="21600"/>
                  <a:pt x="10423" y="21351"/>
                </a:cubicBezTo>
                <a:cubicBezTo>
                  <a:pt x="503" y="17337"/>
                  <a:pt x="503" y="17337"/>
                  <a:pt x="503" y="17337"/>
                </a:cubicBezTo>
                <a:cubicBezTo>
                  <a:pt x="252" y="17337"/>
                  <a:pt x="0" y="16839"/>
                  <a:pt x="0" y="16591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0" y="533"/>
                  <a:pt x="503" y="0"/>
                  <a:pt x="1006" y="0"/>
                </a:cubicBezTo>
                <a:cubicBezTo>
                  <a:pt x="1258" y="0"/>
                  <a:pt x="1258" y="0"/>
                  <a:pt x="1509" y="284"/>
                </a:cubicBezTo>
                <a:cubicBezTo>
                  <a:pt x="10926" y="4050"/>
                  <a:pt x="10926" y="4050"/>
                  <a:pt x="10926" y="4050"/>
                </a:cubicBezTo>
                <a:cubicBezTo>
                  <a:pt x="20306" y="284"/>
                  <a:pt x="20306" y="284"/>
                  <a:pt x="20306" y="284"/>
                </a:cubicBezTo>
                <a:cubicBezTo>
                  <a:pt x="20306" y="0"/>
                  <a:pt x="20558" y="0"/>
                  <a:pt x="20558" y="0"/>
                </a:cubicBezTo>
                <a:cubicBezTo>
                  <a:pt x="21348" y="0"/>
                  <a:pt x="21600" y="533"/>
                  <a:pt x="21600" y="1030"/>
                </a:cubicBezTo>
                <a:cubicBezTo>
                  <a:pt x="21600" y="16591"/>
                  <a:pt x="21600" y="16591"/>
                  <a:pt x="21600" y="16591"/>
                </a:cubicBezTo>
                <a:cubicBezTo>
                  <a:pt x="21600" y="16839"/>
                  <a:pt x="21348" y="17337"/>
                  <a:pt x="21061" y="17337"/>
                </a:cubicBezTo>
                <a:close/>
                <a:moveTo>
                  <a:pt x="9919" y="19113"/>
                </a:moveTo>
                <a:cubicBezTo>
                  <a:pt x="9919" y="5791"/>
                  <a:pt x="9919" y="5791"/>
                  <a:pt x="9919" y="5791"/>
                </a:cubicBezTo>
                <a:cubicBezTo>
                  <a:pt x="2013" y="2522"/>
                  <a:pt x="2013" y="2522"/>
                  <a:pt x="2013" y="2522"/>
                </a:cubicBezTo>
                <a:cubicBezTo>
                  <a:pt x="2013" y="15845"/>
                  <a:pt x="2013" y="15845"/>
                  <a:pt x="2013" y="15845"/>
                </a:cubicBezTo>
                <a:lnTo>
                  <a:pt x="9919" y="19113"/>
                </a:lnTo>
                <a:close/>
                <a:moveTo>
                  <a:pt x="19551" y="2522"/>
                </a:moveTo>
                <a:cubicBezTo>
                  <a:pt x="11932" y="5791"/>
                  <a:pt x="11932" y="5791"/>
                  <a:pt x="11932" y="5791"/>
                </a:cubicBezTo>
                <a:cubicBezTo>
                  <a:pt x="11932" y="19113"/>
                  <a:pt x="11932" y="19113"/>
                  <a:pt x="11932" y="19113"/>
                </a:cubicBezTo>
                <a:cubicBezTo>
                  <a:pt x="19551" y="15845"/>
                  <a:pt x="19551" y="15845"/>
                  <a:pt x="19551" y="15845"/>
                </a:cubicBezTo>
                <a:lnTo>
                  <a:pt x="19551" y="2522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80000"/>
              </a:lnSpc>
              <a:defRPr sz="7000" spc="14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8" name="Shape"/>
          <p:cNvSpPr/>
          <p:nvPr/>
        </p:nvSpPr>
        <p:spPr>
          <a:xfrm>
            <a:off x="789538" y="3120589"/>
            <a:ext cx="332606" cy="3224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674" y="21600"/>
                </a:moveTo>
                <a:cubicBezTo>
                  <a:pt x="4852" y="21600"/>
                  <a:pt x="0" y="16784"/>
                  <a:pt x="0" y="10674"/>
                </a:cubicBezTo>
                <a:cubicBezTo>
                  <a:pt x="0" y="4852"/>
                  <a:pt x="4852" y="0"/>
                  <a:pt x="10674" y="0"/>
                </a:cubicBezTo>
                <a:cubicBezTo>
                  <a:pt x="16784" y="0"/>
                  <a:pt x="21600" y="4852"/>
                  <a:pt x="21600" y="10674"/>
                </a:cubicBezTo>
                <a:cubicBezTo>
                  <a:pt x="21600" y="16784"/>
                  <a:pt x="16784" y="21600"/>
                  <a:pt x="10674" y="21600"/>
                </a:cubicBezTo>
                <a:close/>
                <a:moveTo>
                  <a:pt x="10674" y="2049"/>
                </a:moveTo>
                <a:cubicBezTo>
                  <a:pt x="5858" y="2049"/>
                  <a:pt x="2049" y="5858"/>
                  <a:pt x="2049" y="10674"/>
                </a:cubicBezTo>
                <a:cubicBezTo>
                  <a:pt x="2049" y="15490"/>
                  <a:pt x="5858" y="19551"/>
                  <a:pt x="10674" y="19551"/>
                </a:cubicBezTo>
                <a:cubicBezTo>
                  <a:pt x="15490" y="19551"/>
                  <a:pt x="19551" y="15490"/>
                  <a:pt x="19551" y="10674"/>
                </a:cubicBezTo>
                <a:cubicBezTo>
                  <a:pt x="19551" y="5858"/>
                  <a:pt x="15490" y="2049"/>
                  <a:pt x="10674" y="2049"/>
                </a:cubicBezTo>
                <a:close/>
                <a:moveTo>
                  <a:pt x="15490" y="8662"/>
                </a:moveTo>
                <a:cubicBezTo>
                  <a:pt x="10171" y="14232"/>
                  <a:pt x="10171" y="14232"/>
                  <a:pt x="10171" y="14232"/>
                </a:cubicBezTo>
                <a:cubicBezTo>
                  <a:pt x="9919" y="14484"/>
                  <a:pt x="9668" y="14484"/>
                  <a:pt x="9416" y="14484"/>
                </a:cubicBezTo>
                <a:cubicBezTo>
                  <a:pt x="9165" y="14484"/>
                  <a:pt x="8913" y="14484"/>
                  <a:pt x="8626" y="14232"/>
                </a:cubicBezTo>
                <a:cubicBezTo>
                  <a:pt x="5607" y="11177"/>
                  <a:pt x="5607" y="11177"/>
                  <a:pt x="5607" y="11177"/>
                </a:cubicBezTo>
                <a:cubicBezTo>
                  <a:pt x="5355" y="10926"/>
                  <a:pt x="5355" y="10674"/>
                  <a:pt x="5355" y="10423"/>
                </a:cubicBezTo>
                <a:cubicBezTo>
                  <a:pt x="5355" y="9919"/>
                  <a:pt x="5858" y="9416"/>
                  <a:pt x="6361" y="9416"/>
                </a:cubicBezTo>
                <a:cubicBezTo>
                  <a:pt x="6613" y="9416"/>
                  <a:pt x="6865" y="9416"/>
                  <a:pt x="7116" y="9668"/>
                </a:cubicBezTo>
                <a:cubicBezTo>
                  <a:pt x="9416" y="11968"/>
                  <a:pt x="9416" y="11968"/>
                  <a:pt x="9416" y="11968"/>
                </a:cubicBezTo>
                <a:cubicBezTo>
                  <a:pt x="14232" y="7368"/>
                  <a:pt x="14232" y="7368"/>
                  <a:pt x="14232" y="7368"/>
                </a:cubicBezTo>
                <a:cubicBezTo>
                  <a:pt x="14232" y="7116"/>
                  <a:pt x="14484" y="7116"/>
                  <a:pt x="14735" y="7116"/>
                </a:cubicBezTo>
                <a:cubicBezTo>
                  <a:pt x="15490" y="7116"/>
                  <a:pt x="15742" y="7368"/>
                  <a:pt x="15742" y="8122"/>
                </a:cubicBezTo>
                <a:cubicBezTo>
                  <a:pt x="15742" y="8410"/>
                  <a:pt x="15742" y="8662"/>
                  <a:pt x="15490" y="866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80000"/>
              </a:lnSpc>
              <a:defRPr sz="7000" spc="14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9" name="Shape"/>
          <p:cNvSpPr/>
          <p:nvPr/>
        </p:nvSpPr>
        <p:spPr>
          <a:xfrm>
            <a:off x="789539" y="4918229"/>
            <a:ext cx="332606" cy="230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0887"/>
                </a:moveTo>
                <a:cubicBezTo>
                  <a:pt x="21600" y="21243"/>
                  <a:pt x="21102" y="21600"/>
                  <a:pt x="20853" y="21600"/>
                </a:cubicBezTo>
                <a:cubicBezTo>
                  <a:pt x="15835" y="21600"/>
                  <a:pt x="15835" y="21600"/>
                  <a:pt x="15835" y="21600"/>
                </a:cubicBezTo>
                <a:cubicBezTo>
                  <a:pt x="16333" y="21600"/>
                  <a:pt x="16583" y="21243"/>
                  <a:pt x="16583" y="20530"/>
                </a:cubicBezTo>
                <a:cubicBezTo>
                  <a:pt x="16583" y="20530"/>
                  <a:pt x="16583" y="16200"/>
                  <a:pt x="14341" y="14774"/>
                </a:cubicBezTo>
                <a:cubicBezTo>
                  <a:pt x="13309" y="14060"/>
                  <a:pt x="13309" y="14060"/>
                  <a:pt x="12811" y="14060"/>
                </a:cubicBezTo>
                <a:cubicBezTo>
                  <a:pt x="12811" y="12277"/>
                  <a:pt x="12811" y="12277"/>
                  <a:pt x="12811" y="12277"/>
                </a:cubicBezTo>
                <a:cubicBezTo>
                  <a:pt x="12811" y="12277"/>
                  <a:pt x="12312" y="11513"/>
                  <a:pt x="12063" y="9730"/>
                </a:cubicBezTo>
                <a:cubicBezTo>
                  <a:pt x="11814" y="9730"/>
                  <a:pt x="11814" y="9374"/>
                  <a:pt x="11814" y="8660"/>
                </a:cubicBezTo>
                <a:cubicBezTo>
                  <a:pt x="11814" y="8304"/>
                  <a:pt x="11565" y="7183"/>
                  <a:pt x="11814" y="7183"/>
                </a:cubicBezTo>
                <a:cubicBezTo>
                  <a:pt x="11814" y="6470"/>
                  <a:pt x="11814" y="5400"/>
                  <a:pt x="11814" y="5043"/>
                </a:cubicBezTo>
                <a:cubicBezTo>
                  <a:pt x="11814" y="3617"/>
                  <a:pt x="12811" y="2191"/>
                  <a:pt x="14341" y="2191"/>
                </a:cubicBezTo>
                <a:cubicBezTo>
                  <a:pt x="16084" y="2191"/>
                  <a:pt x="16832" y="3617"/>
                  <a:pt x="17081" y="5043"/>
                </a:cubicBezTo>
                <a:cubicBezTo>
                  <a:pt x="17081" y="5400"/>
                  <a:pt x="16832" y="6470"/>
                  <a:pt x="16832" y="7183"/>
                </a:cubicBezTo>
                <a:cubicBezTo>
                  <a:pt x="17330" y="7183"/>
                  <a:pt x="17081" y="8304"/>
                  <a:pt x="17081" y="8660"/>
                </a:cubicBezTo>
                <a:cubicBezTo>
                  <a:pt x="17081" y="9374"/>
                  <a:pt x="16832" y="9730"/>
                  <a:pt x="16583" y="9730"/>
                </a:cubicBezTo>
                <a:cubicBezTo>
                  <a:pt x="16333" y="11513"/>
                  <a:pt x="15835" y="12277"/>
                  <a:pt x="15835" y="12277"/>
                </a:cubicBezTo>
                <a:cubicBezTo>
                  <a:pt x="15835" y="14060"/>
                  <a:pt x="15835" y="14060"/>
                  <a:pt x="15835" y="14060"/>
                </a:cubicBezTo>
                <a:cubicBezTo>
                  <a:pt x="15835" y="14060"/>
                  <a:pt x="16333" y="14060"/>
                  <a:pt x="17579" y="15130"/>
                </a:cubicBezTo>
                <a:cubicBezTo>
                  <a:pt x="19109" y="15843"/>
                  <a:pt x="18611" y="15130"/>
                  <a:pt x="19607" y="16200"/>
                </a:cubicBezTo>
                <a:cubicBezTo>
                  <a:pt x="21600" y="17270"/>
                  <a:pt x="21600" y="20887"/>
                  <a:pt x="21600" y="20887"/>
                </a:cubicBezTo>
                <a:close/>
                <a:moveTo>
                  <a:pt x="11565" y="14417"/>
                </a:moveTo>
                <a:cubicBezTo>
                  <a:pt x="13060" y="15130"/>
                  <a:pt x="12561" y="14774"/>
                  <a:pt x="13807" y="15487"/>
                </a:cubicBezTo>
                <a:cubicBezTo>
                  <a:pt x="15835" y="16913"/>
                  <a:pt x="15835" y="20530"/>
                  <a:pt x="15835" y="20530"/>
                </a:cubicBezTo>
                <a:cubicBezTo>
                  <a:pt x="15835" y="21243"/>
                  <a:pt x="15337" y="21600"/>
                  <a:pt x="15088" y="21600"/>
                </a:cubicBezTo>
                <a:cubicBezTo>
                  <a:pt x="747" y="21600"/>
                  <a:pt x="747" y="21600"/>
                  <a:pt x="747" y="21600"/>
                </a:cubicBezTo>
                <a:cubicBezTo>
                  <a:pt x="498" y="21600"/>
                  <a:pt x="0" y="21243"/>
                  <a:pt x="0" y="20530"/>
                </a:cubicBezTo>
                <a:cubicBezTo>
                  <a:pt x="0" y="20530"/>
                  <a:pt x="0" y="16913"/>
                  <a:pt x="1993" y="15487"/>
                </a:cubicBezTo>
                <a:cubicBezTo>
                  <a:pt x="3274" y="14774"/>
                  <a:pt x="2740" y="15487"/>
                  <a:pt x="4270" y="14417"/>
                </a:cubicBezTo>
                <a:cubicBezTo>
                  <a:pt x="5765" y="13704"/>
                  <a:pt x="6263" y="13347"/>
                  <a:pt x="6263" y="13347"/>
                </a:cubicBezTo>
                <a:cubicBezTo>
                  <a:pt x="6263" y="11157"/>
                  <a:pt x="6263" y="11157"/>
                  <a:pt x="6263" y="11157"/>
                </a:cubicBezTo>
                <a:cubicBezTo>
                  <a:pt x="6263" y="11157"/>
                  <a:pt x="5516" y="10443"/>
                  <a:pt x="5516" y="8660"/>
                </a:cubicBezTo>
                <a:cubicBezTo>
                  <a:pt x="5017" y="8660"/>
                  <a:pt x="5017" y="7947"/>
                  <a:pt x="5017" y="7591"/>
                </a:cubicBezTo>
                <a:cubicBezTo>
                  <a:pt x="5017" y="7183"/>
                  <a:pt x="4768" y="5757"/>
                  <a:pt x="5267" y="5757"/>
                </a:cubicBezTo>
                <a:cubicBezTo>
                  <a:pt x="5017" y="4687"/>
                  <a:pt x="5017" y="3974"/>
                  <a:pt x="5017" y="3617"/>
                </a:cubicBezTo>
                <a:cubicBezTo>
                  <a:pt x="5267" y="1783"/>
                  <a:pt x="6263" y="357"/>
                  <a:pt x="7793" y="0"/>
                </a:cubicBezTo>
                <a:cubicBezTo>
                  <a:pt x="9786" y="357"/>
                  <a:pt x="10569" y="1783"/>
                  <a:pt x="10818" y="3617"/>
                </a:cubicBezTo>
                <a:cubicBezTo>
                  <a:pt x="10818" y="3974"/>
                  <a:pt x="10818" y="4687"/>
                  <a:pt x="10569" y="5757"/>
                </a:cubicBezTo>
                <a:cubicBezTo>
                  <a:pt x="11067" y="5757"/>
                  <a:pt x="10818" y="7183"/>
                  <a:pt x="10818" y="7591"/>
                </a:cubicBezTo>
                <a:cubicBezTo>
                  <a:pt x="10818" y="7947"/>
                  <a:pt x="10818" y="8660"/>
                  <a:pt x="10320" y="8660"/>
                </a:cubicBezTo>
                <a:cubicBezTo>
                  <a:pt x="10035" y="10443"/>
                  <a:pt x="9537" y="11157"/>
                  <a:pt x="9537" y="11157"/>
                </a:cubicBezTo>
                <a:cubicBezTo>
                  <a:pt x="9537" y="13347"/>
                  <a:pt x="9537" y="13347"/>
                  <a:pt x="9537" y="13347"/>
                </a:cubicBezTo>
                <a:cubicBezTo>
                  <a:pt x="9537" y="13347"/>
                  <a:pt x="10035" y="13347"/>
                  <a:pt x="11565" y="14417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80000"/>
              </a:lnSpc>
              <a:defRPr sz="7000" spc="14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1" name="Shape"/>
          <p:cNvSpPr/>
          <p:nvPr/>
        </p:nvSpPr>
        <p:spPr>
          <a:xfrm>
            <a:off x="841883" y="4028700"/>
            <a:ext cx="280261" cy="2414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9" y="16661"/>
                </a:moveTo>
                <a:cubicBezTo>
                  <a:pt x="20112" y="16661"/>
                  <a:pt x="19814" y="16661"/>
                  <a:pt x="19517" y="16403"/>
                </a:cubicBezTo>
                <a:cubicBezTo>
                  <a:pt x="18624" y="15629"/>
                  <a:pt x="18624" y="15629"/>
                  <a:pt x="18624" y="15629"/>
                </a:cubicBezTo>
                <a:cubicBezTo>
                  <a:pt x="18624" y="20568"/>
                  <a:pt x="18624" y="20568"/>
                  <a:pt x="18624" y="20568"/>
                </a:cubicBezTo>
                <a:cubicBezTo>
                  <a:pt x="18624" y="21084"/>
                  <a:pt x="18326" y="21600"/>
                  <a:pt x="17391" y="21600"/>
                </a:cubicBezTo>
                <a:cubicBezTo>
                  <a:pt x="16795" y="21600"/>
                  <a:pt x="16200" y="21084"/>
                  <a:pt x="16200" y="20568"/>
                </a:cubicBezTo>
                <a:cubicBezTo>
                  <a:pt x="16200" y="15629"/>
                  <a:pt x="16200" y="15629"/>
                  <a:pt x="16200" y="15629"/>
                </a:cubicBezTo>
                <a:cubicBezTo>
                  <a:pt x="15605" y="16403"/>
                  <a:pt x="15605" y="16403"/>
                  <a:pt x="15605" y="16403"/>
                </a:cubicBezTo>
                <a:cubicBezTo>
                  <a:pt x="15307" y="16661"/>
                  <a:pt x="15009" y="16661"/>
                  <a:pt x="14712" y="16661"/>
                </a:cubicBezTo>
                <a:cubicBezTo>
                  <a:pt x="14117" y="16661"/>
                  <a:pt x="13521" y="16145"/>
                  <a:pt x="13521" y="15629"/>
                </a:cubicBezTo>
                <a:cubicBezTo>
                  <a:pt x="13521" y="15371"/>
                  <a:pt x="13521" y="15113"/>
                  <a:pt x="13819" y="14855"/>
                </a:cubicBezTo>
                <a:cubicBezTo>
                  <a:pt x="16795" y="12496"/>
                  <a:pt x="16795" y="12496"/>
                  <a:pt x="16795" y="12496"/>
                </a:cubicBezTo>
                <a:cubicBezTo>
                  <a:pt x="16795" y="12238"/>
                  <a:pt x="17093" y="12238"/>
                  <a:pt x="17391" y="12238"/>
                </a:cubicBezTo>
                <a:cubicBezTo>
                  <a:pt x="17731" y="12238"/>
                  <a:pt x="18028" y="12238"/>
                  <a:pt x="18326" y="12496"/>
                </a:cubicBezTo>
                <a:cubicBezTo>
                  <a:pt x="21005" y="14855"/>
                  <a:pt x="21005" y="14855"/>
                  <a:pt x="21005" y="14855"/>
                </a:cubicBezTo>
                <a:cubicBezTo>
                  <a:pt x="21302" y="15113"/>
                  <a:pt x="21600" y="15371"/>
                  <a:pt x="21600" y="15629"/>
                </a:cubicBezTo>
                <a:cubicBezTo>
                  <a:pt x="21600" y="16145"/>
                  <a:pt x="21005" y="16661"/>
                  <a:pt x="20409" y="16661"/>
                </a:cubicBezTo>
                <a:close/>
                <a:moveTo>
                  <a:pt x="12926" y="14044"/>
                </a:moveTo>
                <a:cubicBezTo>
                  <a:pt x="12586" y="14560"/>
                  <a:pt x="12288" y="15113"/>
                  <a:pt x="12288" y="15629"/>
                </a:cubicBezTo>
                <a:cubicBezTo>
                  <a:pt x="12288" y="16661"/>
                  <a:pt x="13521" y="17693"/>
                  <a:pt x="14712" y="17693"/>
                </a:cubicBezTo>
                <a:lnTo>
                  <a:pt x="15009" y="17693"/>
                </a:lnTo>
                <a:cubicBezTo>
                  <a:pt x="15009" y="20052"/>
                  <a:pt x="15009" y="20052"/>
                  <a:pt x="15009" y="20052"/>
                </a:cubicBezTo>
                <a:cubicBezTo>
                  <a:pt x="1191" y="20052"/>
                  <a:pt x="1191" y="20052"/>
                  <a:pt x="1191" y="20052"/>
                </a:cubicBezTo>
                <a:cubicBezTo>
                  <a:pt x="298" y="20052"/>
                  <a:pt x="0" y="19794"/>
                  <a:pt x="0" y="19020"/>
                </a:cubicBezTo>
                <a:cubicBezTo>
                  <a:pt x="0" y="1032"/>
                  <a:pt x="0" y="1032"/>
                  <a:pt x="0" y="1032"/>
                </a:cubicBezTo>
                <a:cubicBezTo>
                  <a:pt x="0" y="516"/>
                  <a:pt x="298" y="0"/>
                  <a:pt x="1191" y="0"/>
                </a:cubicBezTo>
                <a:cubicBezTo>
                  <a:pt x="3869" y="0"/>
                  <a:pt x="3869" y="0"/>
                  <a:pt x="3869" y="0"/>
                </a:cubicBezTo>
                <a:cubicBezTo>
                  <a:pt x="7483" y="0"/>
                  <a:pt x="7483" y="0"/>
                  <a:pt x="7483" y="0"/>
                </a:cubicBezTo>
                <a:cubicBezTo>
                  <a:pt x="7483" y="3907"/>
                  <a:pt x="7483" y="3907"/>
                  <a:pt x="7483" y="3907"/>
                </a:cubicBezTo>
                <a:cubicBezTo>
                  <a:pt x="7483" y="5971"/>
                  <a:pt x="7483" y="5971"/>
                  <a:pt x="7483" y="5971"/>
                </a:cubicBezTo>
                <a:cubicBezTo>
                  <a:pt x="7483" y="7040"/>
                  <a:pt x="8717" y="8072"/>
                  <a:pt x="9907" y="8072"/>
                </a:cubicBezTo>
                <a:cubicBezTo>
                  <a:pt x="12288" y="8072"/>
                  <a:pt x="12288" y="8072"/>
                  <a:pt x="12288" y="8072"/>
                </a:cubicBezTo>
                <a:cubicBezTo>
                  <a:pt x="17391" y="8072"/>
                  <a:pt x="17391" y="8072"/>
                  <a:pt x="17391" y="8072"/>
                </a:cubicBezTo>
                <a:cubicBezTo>
                  <a:pt x="17391" y="11205"/>
                  <a:pt x="17391" y="11205"/>
                  <a:pt x="17391" y="11205"/>
                </a:cubicBezTo>
                <a:cubicBezTo>
                  <a:pt x="16795" y="11205"/>
                  <a:pt x="16200" y="11463"/>
                  <a:pt x="15902" y="11722"/>
                </a:cubicBezTo>
                <a:lnTo>
                  <a:pt x="12926" y="14044"/>
                </a:lnTo>
                <a:close/>
                <a:moveTo>
                  <a:pt x="9907" y="7040"/>
                </a:moveTo>
                <a:cubicBezTo>
                  <a:pt x="9312" y="7040"/>
                  <a:pt x="8717" y="6487"/>
                  <a:pt x="8717" y="5971"/>
                </a:cubicBezTo>
                <a:cubicBezTo>
                  <a:pt x="8717" y="3907"/>
                  <a:pt x="8717" y="3907"/>
                  <a:pt x="8717" y="3907"/>
                </a:cubicBezTo>
                <a:cubicBezTo>
                  <a:pt x="8717" y="0"/>
                  <a:pt x="8717" y="0"/>
                  <a:pt x="8717" y="0"/>
                </a:cubicBezTo>
                <a:cubicBezTo>
                  <a:pt x="17391" y="7040"/>
                  <a:pt x="17391" y="7040"/>
                  <a:pt x="17391" y="7040"/>
                </a:cubicBezTo>
                <a:cubicBezTo>
                  <a:pt x="12288" y="7040"/>
                  <a:pt x="12288" y="7040"/>
                  <a:pt x="12288" y="7040"/>
                </a:cubicBezTo>
                <a:lnTo>
                  <a:pt x="9907" y="704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80000"/>
              </a:lnSpc>
              <a:defRPr sz="7000" spc="14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2" name="Shape"/>
          <p:cNvSpPr/>
          <p:nvPr/>
        </p:nvSpPr>
        <p:spPr>
          <a:xfrm>
            <a:off x="4793942" y="4028700"/>
            <a:ext cx="273920" cy="268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15" y="0"/>
                </a:moveTo>
                <a:cubicBezTo>
                  <a:pt x="4959" y="0"/>
                  <a:pt x="0" y="4678"/>
                  <a:pt x="0" y="10603"/>
                </a:cubicBezTo>
                <a:cubicBezTo>
                  <a:pt x="0" y="16529"/>
                  <a:pt x="4959" y="21600"/>
                  <a:pt x="10815" y="21600"/>
                </a:cubicBezTo>
                <a:cubicBezTo>
                  <a:pt x="16625" y="21600"/>
                  <a:pt x="21600" y="16529"/>
                  <a:pt x="21600" y="10603"/>
                </a:cubicBezTo>
                <a:cubicBezTo>
                  <a:pt x="21600" y="4678"/>
                  <a:pt x="16625" y="0"/>
                  <a:pt x="10815" y="0"/>
                </a:cubicBezTo>
                <a:close/>
                <a:moveTo>
                  <a:pt x="10815" y="2155"/>
                </a:moveTo>
                <a:cubicBezTo>
                  <a:pt x="15360" y="2155"/>
                  <a:pt x="19105" y="5920"/>
                  <a:pt x="19105" y="10603"/>
                </a:cubicBezTo>
                <a:cubicBezTo>
                  <a:pt x="19105" y="15239"/>
                  <a:pt x="15360" y="19067"/>
                  <a:pt x="10815" y="19067"/>
                </a:cubicBezTo>
                <a:cubicBezTo>
                  <a:pt x="6224" y="19067"/>
                  <a:pt x="2479" y="15239"/>
                  <a:pt x="2479" y="10603"/>
                </a:cubicBezTo>
                <a:cubicBezTo>
                  <a:pt x="2479" y="5920"/>
                  <a:pt x="6224" y="2155"/>
                  <a:pt x="10815" y="2155"/>
                </a:cubicBezTo>
                <a:close/>
                <a:moveTo>
                  <a:pt x="9901" y="4704"/>
                </a:moveTo>
                <a:lnTo>
                  <a:pt x="9901" y="10934"/>
                </a:lnTo>
                <a:lnTo>
                  <a:pt x="14038" y="15055"/>
                </a:lnTo>
                <a:lnTo>
                  <a:pt x="14813" y="13828"/>
                </a:lnTo>
                <a:lnTo>
                  <a:pt x="11575" y="10037"/>
                </a:lnTo>
                <a:lnTo>
                  <a:pt x="11575" y="4704"/>
                </a:lnTo>
                <a:lnTo>
                  <a:pt x="9901" y="4704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80000"/>
              </a:lnSpc>
              <a:defRPr sz="7000" spc="14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3" name="Shape"/>
          <p:cNvSpPr/>
          <p:nvPr/>
        </p:nvSpPr>
        <p:spPr>
          <a:xfrm>
            <a:off x="4793942" y="4918228"/>
            <a:ext cx="298181" cy="24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16383"/>
                </a:moveTo>
                <a:cubicBezTo>
                  <a:pt x="10800" y="15115"/>
                  <a:pt x="9624" y="14237"/>
                  <a:pt x="9624" y="12531"/>
                </a:cubicBezTo>
                <a:cubicBezTo>
                  <a:pt x="9624" y="11214"/>
                  <a:pt x="10408" y="11653"/>
                  <a:pt x="10800" y="9508"/>
                </a:cubicBezTo>
                <a:cubicBezTo>
                  <a:pt x="11192" y="8630"/>
                  <a:pt x="11932" y="9508"/>
                  <a:pt x="11932" y="7363"/>
                </a:cubicBezTo>
                <a:cubicBezTo>
                  <a:pt x="11932" y="6485"/>
                  <a:pt x="11584" y="6485"/>
                  <a:pt x="11584" y="6485"/>
                </a:cubicBezTo>
                <a:cubicBezTo>
                  <a:pt x="11584" y="6485"/>
                  <a:pt x="11932" y="5168"/>
                  <a:pt x="11932" y="4340"/>
                </a:cubicBezTo>
                <a:cubicBezTo>
                  <a:pt x="11932" y="3023"/>
                  <a:pt x="11192" y="0"/>
                  <a:pt x="7708" y="0"/>
                </a:cubicBezTo>
                <a:cubicBezTo>
                  <a:pt x="3832" y="0"/>
                  <a:pt x="3048" y="3023"/>
                  <a:pt x="3048" y="4340"/>
                </a:cubicBezTo>
                <a:cubicBezTo>
                  <a:pt x="3048" y="5168"/>
                  <a:pt x="3440" y="6485"/>
                  <a:pt x="3440" y="6485"/>
                </a:cubicBezTo>
                <a:cubicBezTo>
                  <a:pt x="3440" y="6485"/>
                  <a:pt x="3048" y="6485"/>
                  <a:pt x="3048" y="7363"/>
                </a:cubicBezTo>
                <a:cubicBezTo>
                  <a:pt x="3048" y="9508"/>
                  <a:pt x="3832" y="8630"/>
                  <a:pt x="4224" y="9508"/>
                </a:cubicBezTo>
                <a:cubicBezTo>
                  <a:pt x="4616" y="11653"/>
                  <a:pt x="5356" y="11214"/>
                  <a:pt x="5356" y="12531"/>
                </a:cubicBezTo>
                <a:cubicBezTo>
                  <a:pt x="5356" y="14237"/>
                  <a:pt x="4224" y="15115"/>
                  <a:pt x="1524" y="16383"/>
                </a:cubicBezTo>
                <a:cubicBezTo>
                  <a:pt x="1524" y="16383"/>
                  <a:pt x="740" y="16383"/>
                  <a:pt x="0" y="16822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17332" y="21600"/>
                  <a:pt x="17332" y="21600"/>
                  <a:pt x="17332" y="21600"/>
                </a:cubicBezTo>
                <a:cubicBezTo>
                  <a:pt x="17332" y="21600"/>
                  <a:pt x="17332" y="19893"/>
                  <a:pt x="17332" y="19455"/>
                </a:cubicBezTo>
                <a:cubicBezTo>
                  <a:pt x="17332" y="18577"/>
                  <a:pt x="16200" y="17260"/>
                  <a:pt x="13500" y="16383"/>
                </a:cubicBezTo>
                <a:close/>
                <a:moveTo>
                  <a:pt x="18508" y="9508"/>
                </a:moveTo>
                <a:cubicBezTo>
                  <a:pt x="18508" y="6046"/>
                  <a:pt x="18508" y="6046"/>
                  <a:pt x="18508" y="6046"/>
                </a:cubicBezTo>
                <a:cubicBezTo>
                  <a:pt x="16200" y="6046"/>
                  <a:pt x="16200" y="6046"/>
                  <a:pt x="16200" y="6046"/>
                </a:cubicBezTo>
                <a:cubicBezTo>
                  <a:pt x="16200" y="9508"/>
                  <a:pt x="16200" y="9508"/>
                  <a:pt x="16200" y="9508"/>
                </a:cubicBezTo>
                <a:cubicBezTo>
                  <a:pt x="13108" y="9508"/>
                  <a:pt x="13108" y="9508"/>
                  <a:pt x="13108" y="9508"/>
                </a:cubicBezTo>
                <a:cubicBezTo>
                  <a:pt x="13108" y="12092"/>
                  <a:pt x="13108" y="12092"/>
                  <a:pt x="13108" y="12092"/>
                </a:cubicBezTo>
                <a:cubicBezTo>
                  <a:pt x="16200" y="12092"/>
                  <a:pt x="16200" y="12092"/>
                  <a:pt x="16200" y="12092"/>
                </a:cubicBezTo>
                <a:cubicBezTo>
                  <a:pt x="16200" y="15554"/>
                  <a:pt x="16200" y="15554"/>
                  <a:pt x="16200" y="15554"/>
                </a:cubicBezTo>
                <a:cubicBezTo>
                  <a:pt x="18508" y="15554"/>
                  <a:pt x="18508" y="15554"/>
                  <a:pt x="18508" y="15554"/>
                </a:cubicBezTo>
                <a:cubicBezTo>
                  <a:pt x="18508" y="12092"/>
                  <a:pt x="18508" y="12092"/>
                  <a:pt x="18508" y="12092"/>
                </a:cubicBezTo>
                <a:cubicBezTo>
                  <a:pt x="21600" y="12092"/>
                  <a:pt x="21600" y="12092"/>
                  <a:pt x="21600" y="12092"/>
                </a:cubicBezTo>
                <a:cubicBezTo>
                  <a:pt x="21600" y="9508"/>
                  <a:pt x="21600" y="9508"/>
                  <a:pt x="21600" y="9508"/>
                </a:cubicBezTo>
                <a:lnTo>
                  <a:pt x="18508" y="9508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80000"/>
              </a:lnSpc>
              <a:defRPr sz="7000" spc="14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303474" y="6076335"/>
            <a:ext cx="2566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Ваш менеджер  </a:t>
            </a:r>
            <a:r>
              <a:rPr lang="ru-RU" sz="1200" b="1" dirty="0" smtClean="0">
                <a:latin typeface="Gilroy Light" panose="00000400000000000000" pitchFamily="50" charset="-52"/>
              </a:rPr>
              <a:t>Евгений Фомин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47159" y="6327446"/>
            <a:ext cx="26386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+mj-lt"/>
              </a:rPr>
              <a:t>+7 993 971 03 18 </a:t>
            </a:r>
            <a:r>
              <a:rPr lang="en-US" sz="1200" dirty="0" smtClean="0">
                <a:latin typeface="+mj-lt"/>
              </a:rPr>
              <a:t>e.fomin@starliner.ru</a:t>
            </a:r>
            <a:r>
              <a:rPr lang="ru-RU" sz="1200" dirty="0" smtClean="0">
                <a:latin typeface="+mj-lt"/>
              </a:rPr>
              <a:t> 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28701" y="5852608"/>
            <a:ext cx="751837" cy="75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38241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641969" y="3102657"/>
            <a:ext cx="4249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Для вашей компании буд</a:t>
            </a:r>
            <a:r>
              <a:rPr lang="ru-RU" sz="1600" dirty="0">
                <a:latin typeface="Gilroy ExtraBold" panose="00000900000000000000" pitchFamily="50" charset="-52"/>
              </a:rPr>
              <a:t>у</a:t>
            </a:r>
            <a:r>
              <a:rPr lang="ru-RU" sz="1600" dirty="0" smtClean="0">
                <a:latin typeface="Gilroy ExtraBold" panose="00000900000000000000" pitchFamily="50" charset="-52"/>
              </a:rPr>
              <a:t>т бесплатно</a:t>
            </a:r>
          </a:p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п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одключены 4 функциональных модуля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</p:txBody>
      </p:sp>
      <p:sp>
        <p:nvSpPr>
          <p:cNvPr id="5" name="Rounded Rectangle 39">
            <a:hlinkClick r:id="rId3" action="ppaction://hlinksldjump"/>
          </p:cNvPr>
          <p:cNvSpPr/>
          <p:nvPr/>
        </p:nvSpPr>
        <p:spPr>
          <a:xfrm rot="2700000">
            <a:off x="7370024" y="1438676"/>
            <a:ext cx="1543015" cy="1543015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Rectangle 6"/>
          <p:cNvSpPr/>
          <p:nvPr/>
        </p:nvSpPr>
        <p:spPr>
          <a:xfrm rot="2700000">
            <a:off x="7027899" y="1988273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078037" y="2022940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vi-VN" sz="1200" b="1" dirty="0" smtClean="0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rPr>
              <a:t>0</a:t>
            </a:r>
            <a:r>
              <a:rPr lang="ru-RU" sz="1200" b="1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3</a:t>
            </a:r>
            <a:endParaRPr lang="en-US" sz="1200" b="1" dirty="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Rounded Rectangle 40">
            <a:hlinkClick r:id="rId4" action="ppaction://hlinksldjump"/>
          </p:cNvPr>
          <p:cNvSpPr/>
          <p:nvPr/>
        </p:nvSpPr>
        <p:spPr>
          <a:xfrm rot="2700000">
            <a:off x="7370025" y="3911821"/>
            <a:ext cx="1543015" cy="154301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3"/>
          <p:cNvSpPr/>
          <p:nvPr/>
        </p:nvSpPr>
        <p:spPr>
          <a:xfrm rot="2700000">
            <a:off x="7027900" y="4461416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TextBox 14"/>
          <p:cNvSpPr txBox="1"/>
          <p:nvPr/>
        </p:nvSpPr>
        <p:spPr>
          <a:xfrm>
            <a:off x="7078839" y="450235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vi-VN" sz="1200" b="1" dirty="0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rPr>
              <a:t>04</a:t>
            </a:r>
            <a:endParaRPr lang="en-US" sz="1200" b="1" dirty="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13" name="Group 15"/>
          <p:cNvGrpSpPr/>
          <p:nvPr/>
        </p:nvGrpSpPr>
        <p:grpSpPr>
          <a:xfrm>
            <a:off x="7857699" y="4210089"/>
            <a:ext cx="510250" cy="509379"/>
            <a:chOff x="5162550" y="5164138"/>
            <a:chExt cx="930275" cy="928687"/>
          </a:xfrm>
          <a:solidFill>
            <a:schemeClr val="bg1"/>
          </a:solidFill>
        </p:grpSpPr>
        <p:sp>
          <p:nvSpPr>
            <p:cNvPr id="33" name="AutoShape 128"/>
            <p:cNvSpPr>
              <a:spLocks/>
            </p:cNvSpPr>
            <p:nvPr/>
          </p:nvSpPr>
          <p:spPr bwMode="auto">
            <a:xfrm>
              <a:off x="5162550" y="5164138"/>
              <a:ext cx="930275" cy="9286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850" y="12150"/>
                  </a:moveTo>
                  <a:cubicBezTo>
                    <a:pt x="13851" y="12150"/>
                    <a:pt x="12926" y="11859"/>
                    <a:pt x="12124" y="11386"/>
                  </a:cubicBezTo>
                  <a:lnTo>
                    <a:pt x="11892" y="11618"/>
                  </a:lnTo>
                  <a:lnTo>
                    <a:pt x="11132" y="12377"/>
                  </a:lnTo>
                  <a:lnTo>
                    <a:pt x="9846" y="13663"/>
                  </a:lnTo>
                  <a:cubicBezTo>
                    <a:pt x="9593" y="13916"/>
                    <a:pt x="9451" y="14260"/>
                    <a:pt x="9451" y="14617"/>
                  </a:cubicBezTo>
                  <a:lnTo>
                    <a:pt x="9451" y="16200"/>
                  </a:lnTo>
                  <a:lnTo>
                    <a:pt x="8101" y="16200"/>
                  </a:lnTo>
                  <a:cubicBezTo>
                    <a:pt x="7356" y="16200"/>
                    <a:pt x="6751" y="16804"/>
                    <a:pt x="6751" y="17549"/>
                  </a:cubicBezTo>
                  <a:lnTo>
                    <a:pt x="6751" y="18900"/>
                  </a:lnTo>
                  <a:lnTo>
                    <a:pt x="5170" y="18900"/>
                  </a:lnTo>
                  <a:cubicBezTo>
                    <a:pt x="4812" y="18900"/>
                    <a:pt x="4469" y="19042"/>
                    <a:pt x="4216" y="19295"/>
                  </a:cubicBezTo>
                  <a:lnTo>
                    <a:pt x="3259" y="20252"/>
                  </a:lnTo>
                  <a:lnTo>
                    <a:pt x="1352" y="20249"/>
                  </a:lnTo>
                  <a:lnTo>
                    <a:pt x="1350" y="18326"/>
                  </a:lnTo>
                  <a:lnTo>
                    <a:pt x="9223" y="10467"/>
                  </a:lnTo>
                  <a:cubicBezTo>
                    <a:pt x="9223" y="10467"/>
                    <a:pt x="9223" y="10467"/>
                    <a:pt x="9224" y="10468"/>
                  </a:cubicBezTo>
                  <a:lnTo>
                    <a:pt x="10215" y="9477"/>
                  </a:lnTo>
                  <a:cubicBezTo>
                    <a:pt x="9741" y="8674"/>
                    <a:pt x="9451" y="7748"/>
                    <a:pt x="9451" y="6750"/>
                  </a:cubicBezTo>
                  <a:cubicBezTo>
                    <a:pt x="9451" y="3767"/>
                    <a:pt x="11869" y="1350"/>
                    <a:pt x="14850" y="1350"/>
                  </a:cubicBezTo>
                  <a:cubicBezTo>
                    <a:pt x="17832" y="1350"/>
                    <a:pt x="20250" y="3767"/>
                    <a:pt x="20250" y="6750"/>
                  </a:cubicBezTo>
                  <a:cubicBezTo>
                    <a:pt x="20250" y="9732"/>
                    <a:pt x="17832" y="12150"/>
                    <a:pt x="14850" y="12150"/>
                  </a:cubicBezTo>
                  <a:moveTo>
                    <a:pt x="14850" y="0"/>
                  </a:moveTo>
                  <a:cubicBezTo>
                    <a:pt x="11123" y="0"/>
                    <a:pt x="8101" y="3022"/>
                    <a:pt x="8101" y="6750"/>
                  </a:cubicBezTo>
                  <a:cubicBezTo>
                    <a:pt x="8101" y="7617"/>
                    <a:pt x="8283" y="8438"/>
                    <a:pt x="8582" y="9199"/>
                  </a:cubicBezTo>
                  <a:lnTo>
                    <a:pt x="383" y="17400"/>
                  </a:lnTo>
                  <a:cubicBezTo>
                    <a:pt x="146" y="17637"/>
                    <a:pt x="0" y="17863"/>
                    <a:pt x="0" y="18225"/>
                  </a:cubicBezTo>
                  <a:lnTo>
                    <a:pt x="0" y="20249"/>
                  </a:lnTo>
                  <a:cubicBezTo>
                    <a:pt x="0" y="20972"/>
                    <a:pt x="626" y="21599"/>
                    <a:pt x="1349" y="21599"/>
                  </a:cubicBezTo>
                  <a:lnTo>
                    <a:pt x="3374" y="21599"/>
                  </a:lnTo>
                  <a:cubicBezTo>
                    <a:pt x="3736" y="21599"/>
                    <a:pt x="3965" y="21455"/>
                    <a:pt x="4202" y="21219"/>
                  </a:cubicBezTo>
                  <a:lnTo>
                    <a:pt x="5170" y="20249"/>
                  </a:lnTo>
                  <a:lnTo>
                    <a:pt x="6751" y="20249"/>
                  </a:lnTo>
                  <a:cubicBezTo>
                    <a:pt x="7496" y="20249"/>
                    <a:pt x="8101" y="19645"/>
                    <a:pt x="8101" y="18900"/>
                  </a:cubicBezTo>
                  <a:lnTo>
                    <a:pt x="8101" y="17549"/>
                  </a:lnTo>
                  <a:lnTo>
                    <a:pt x="9451" y="17549"/>
                  </a:lnTo>
                  <a:cubicBezTo>
                    <a:pt x="10196" y="17549"/>
                    <a:pt x="10801" y="16945"/>
                    <a:pt x="10801" y="16200"/>
                  </a:cubicBezTo>
                  <a:lnTo>
                    <a:pt x="10801" y="14617"/>
                  </a:lnTo>
                  <a:lnTo>
                    <a:pt x="12400" y="13018"/>
                  </a:lnTo>
                  <a:cubicBezTo>
                    <a:pt x="13162" y="13317"/>
                    <a:pt x="13982" y="13500"/>
                    <a:pt x="14850" y="13500"/>
                  </a:cubicBezTo>
                  <a:cubicBezTo>
                    <a:pt x="18577" y="13500"/>
                    <a:pt x="21599" y="10477"/>
                    <a:pt x="21599" y="6750"/>
                  </a:cubicBezTo>
                  <a:cubicBezTo>
                    <a:pt x="21599" y="3022"/>
                    <a:pt x="18577" y="0"/>
                    <a:pt x="148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xmlns:lc="http://schemas.openxmlformats.org/drawingml/2006/lockedCanvas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/>
              <a:endPara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34" name="AutoShape 129"/>
            <p:cNvSpPr>
              <a:spLocks/>
            </p:cNvSpPr>
            <p:nvPr/>
          </p:nvSpPr>
          <p:spPr bwMode="auto">
            <a:xfrm>
              <a:off x="5743575" y="5280025"/>
              <a:ext cx="231775" cy="231775"/>
            </a:xfrm>
            <a:custGeom>
              <a:avLst/>
              <a:gdLst>
                <a:gd name="T0" fmla="*/ 10800 w 21600"/>
                <a:gd name="T1" fmla="+- 0 10800 134"/>
                <a:gd name="T2" fmla="*/ 10800 h 21333"/>
                <a:gd name="T3" fmla="*/ 10800 w 21600"/>
                <a:gd name="T4" fmla="+- 0 10800 134"/>
                <a:gd name="T5" fmla="*/ 10800 h 21333"/>
                <a:gd name="T6" fmla="*/ 10800 w 21600"/>
                <a:gd name="T7" fmla="+- 0 10800 134"/>
                <a:gd name="T8" fmla="*/ 10800 h 21333"/>
                <a:gd name="T9" fmla="*/ 10800 w 21600"/>
                <a:gd name="T10" fmla="+- 0 10800 134"/>
                <a:gd name="T11" fmla="*/ 10800 h 21333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600" h="21333">
                  <a:moveTo>
                    <a:pt x="13008" y="18684"/>
                  </a:moveTo>
                  <a:cubicBezTo>
                    <a:pt x="9017" y="15850"/>
                    <a:pt x="5542" y="12415"/>
                    <a:pt x="2694" y="8570"/>
                  </a:cubicBezTo>
                  <a:cubicBezTo>
                    <a:pt x="3736" y="5628"/>
                    <a:pt x="5693" y="3697"/>
                    <a:pt x="8585" y="2647"/>
                  </a:cubicBezTo>
                  <a:cubicBezTo>
                    <a:pt x="12578" y="5489"/>
                    <a:pt x="16048" y="8911"/>
                    <a:pt x="18889" y="12809"/>
                  </a:cubicBezTo>
                  <a:cubicBezTo>
                    <a:pt x="17836" y="15730"/>
                    <a:pt x="15883" y="17647"/>
                    <a:pt x="13008" y="18684"/>
                  </a:cubicBezTo>
                  <a:moveTo>
                    <a:pt x="21110" y="11295"/>
                  </a:moveTo>
                  <a:cubicBezTo>
                    <a:pt x="18081" y="7130"/>
                    <a:pt x="14396" y="3496"/>
                    <a:pt x="10161" y="484"/>
                  </a:cubicBezTo>
                  <a:cubicBezTo>
                    <a:pt x="9468" y="-8"/>
                    <a:pt x="8579" y="-134"/>
                    <a:pt x="7778" y="145"/>
                  </a:cubicBezTo>
                  <a:cubicBezTo>
                    <a:pt x="4027" y="1450"/>
                    <a:pt x="1463" y="3983"/>
                    <a:pt x="145" y="7687"/>
                  </a:cubicBezTo>
                  <a:cubicBezTo>
                    <a:pt x="46" y="7962"/>
                    <a:pt x="0" y="8252"/>
                    <a:pt x="0" y="8537"/>
                  </a:cubicBezTo>
                  <a:cubicBezTo>
                    <a:pt x="0" y="9071"/>
                    <a:pt x="167" y="9596"/>
                    <a:pt x="487" y="10041"/>
                  </a:cubicBezTo>
                  <a:cubicBezTo>
                    <a:pt x="3525" y="14213"/>
                    <a:pt x="7211" y="17850"/>
                    <a:pt x="11431" y="20850"/>
                  </a:cubicBezTo>
                  <a:cubicBezTo>
                    <a:pt x="12122" y="21338"/>
                    <a:pt x="13010" y="21466"/>
                    <a:pt x="13812" y="21188"/>
                  </a:cubicBezTo>
                  <a:cubicBezTo>
                    <a:pt x="17563" y="19893"/>
                    <a:pt x="20133" y="17356"/>
                    <a:pt x="21451" y="13647"/>
                  </a:cubicBezTo>
                  <a:cubicBezTo>
                    <a:pt x="21551" y="13372"/>
                    <a:pt x="21600" y="13081"/>
                    <a:pt x="21600" y="12796"/>
                  </a:cubicBezTo>
                  <a:cubicBezTo>
                    <a:pt x="21600" y="12265"/>
                    <a:pt x="21429" y="11740"/>
                    <a:pt x="21110" y="1129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xmlns:lc="http://schemas.openxmlformats.org/drawingml/2006/lockedCanvas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/>
              <a:endPara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  <p:sp>
        <p:nvSpPr>
          <p:cNvPr id="15" name="Rounded Rectangle 41">
            <a:hlinkClick r:id="rId5" action="ppaction://hlinksldjump"/>
          </p:cNvPr>
          <p:cNvSpPr/>
          <p:nvPr/>
        </p:nvSpPr>
        <p:spPr>
          <a:xfrm rot="2700000">
            <a:off x="4894995" y="3911822"/>
            <a:ext cx="1543015" cy="1543015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6" name="Rectangle 20"/>
          <p:cNvSpPr/>
          <p:nvPr/>
        </p:nvSpPr>
        <p:spPr>
          <a:xfrm rot="2700000">
            <a:off x="4549555" y="4461417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7" name="TextBox 21"/>
          <p:cNvSpPr txBox="1"/>
          <p:nvPr/>
        </p:nvSpPr>
        <p:spPr>
          <a:xfrm>
            <a:off x="4591329" y="4502352"/>
            <a:ext cx="3545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vi-VN" sz="1200" b="1" dirty="0" smtClean="0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rPr>
              <a:t>0</a:t>
            </a:r>
            <a:r>
              <a:rPr lang="ru-RU" sz="1200" b="1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2</a:t>
            </a:r>
            <a:endParaRPr lang="en-US" sz="1200" b="1" dirty="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" name="Rounded Rectangle 7">
            <a:hlinkClick r:id="rId6" action="ppaction://hlinksldjump"/>
          </p:cNvPr>
          <p:cNvSpPr/>
          <p:nvPr/>
        </p:nvSpPr>
        <p:spPr>
          <a:xfrm rot="2700000">
            <a:off x="4891382" y="1438711"/>
            <a:ext cx="1543015" cy="1543015"/>
          </a:xfrm>
          <a:prstGeom prst="roundRect">
            <a:avLst/>
          </a:prstGeom>
          <a:solidFill>
            <a:srgbClr val="206C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Rectangle 27"/>
          <p:cNvSpPr/>
          <p:nvPr/>
        </p:nvSpPr>
        <p:spPr>
          <a:xfrm rot="2700000">
            <a:off x="4549556" y="1988274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TextBox 28"/>
          <p:cNvSpPr txBox="1"/>
          <p:nvPr/>
        </p:nvSpPr>
        <p:spPr>
          <a:xfrm>
            <a:off x="4591329" y="202294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vi-VN" sz="1200" b="1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rPr>
              <a:t>01</a:t>
            </a:r>
            <a:endParaRPr lang="en-US" sz="1200" b="1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4" name="Rectangle 32"/>
          <p:cNvSpPr/>
          <p:nvPr/>
        </p:nvSpPr>
        <p:spPr>
          <a:xfrm>
            <a:off x="5213268" y="2294222"/>
            <a:ext cx="923651" cy="60016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Настройка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Travel</a:t>
            </a:r>
            <a:endParaRPr lang="ru-RU" sz="1100" dirty="0" smtClean="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ru-RU" sz="1100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политики</a:t>
            </a:r>
            <a:endParaRPr lang="vi-VN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5" name="Rounded Rectangle 4"/>
          <p:cNvSpPr/>
          <p:nvPr/>
        </p:nvSpPr>
        <p:spPr>
          <a:xfrm rot="2726101">
            <a:off x="6134087" y="2675281"/>
            <a:ext cx="1543015" cy="1543015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accent1">
                  <a:lumMod val="75000"/>
                </a:schemeClr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6" name="AutoShape 139"/>
          <p:cNvSpPr>
            <a:spLocks/>
          </p:cNvSpPr>
          <p:nvPr/>
        </p:nvSpPr>
        <p:spPr bwMode="auto">
          <a:xfrm>
            <a:off x="6529686" y="3060471"/>
            <a:ext cx="797155" cy="772627"/>
          </a:xfrm>
          <a:custGeom>
            <a:avLst/>
            <a:gdLst>
              <a:gd name="T0" fmla="+- 0 10800 104"/>
              <a:gd name="T1" fmla="*/ T0 w 21392"/>
              <a:gd name="T2" fmla="*/ 10800 h 21600"/>
              <a:gd name="T3" fmla="+- 0 10800 104"/>
              <a:gd name="T4" fmla="*/ T3 w 21392"/>
              <a:gd name="T5" fmla="*/ 10800 h 21600"/>
              <a:gd name="T6" fmla="+- 0 10800 104"/>
              <a:gd name="T7" fmla="*/ T6 w 21392"/>
              <a:gd name="T8" fmla="*/ 10800 h 21600"/>
              <a:gd name="T9" fmla="+- 0 10800 104"/>
              <a:gd name="T10" fmla="*/ T9 w 21392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92" h="21600">
                <a:moveTo>
                  <a:pt x="15768" y="12794"/>
                </a:moveTo>
                <a:cubicBezTo>
                  <a:pt x="15426" y="13150"/>
                  <a:pt x="15271" y="13651"/>
                  <a:pt x="15350" y="14142"/>
                </a:cubicBezTo>
                <a:lnTo>
                  <a:pt x="16296" y="20031"/>
                </a:lnTo>
                <a:lnTo>
                  <a:pt x="11443" y="17309"/>
                </a:lnTo>
                <a:cubicBezTo>
                  <a:pt x="11210" y="17178"/>
                  <a:pt x="10953" y="17112"/>
                  <a:pt x="10696" y="17112"/>
                </a:cubicBezTo>
                <a:cubicBezTo>
                  <a:pt x="10439" y="17112"/>
                  <a:pt x="10182" y="17178"/>
                  <a:pt x="9949" y="17309"/>
                </a:cubicBezTo>
                <a:lnTo>
                  <a:pt x="5095" y="20031"/>
                </a:lnTo>
                <a:lnTo>
                  <a:pt x="6042" y="14142"/>
                </a:lnTo>
                <a:cubicBezTo>
                  <a:pt x="6121" y="13651"/>
                  <a:pt x="5966" y="13150"/>
                  <a:pt x="5624" y="12794"/>
                </a:cubicBezTo>
                <a:lnTo>
                  <a:pt x="1545" y="8550"/>
                </a:lnTo>
                <a:lnTo>
                  <a:pt x="7111" y="7685"/>
                </a:lnTo>
                <a:cubicBezTo>
                  <a:pt x="7619" y="7607"/>
                  <a:pt x="8057" y="7275"/>
                  <a:pt x="8276" y="6802"/>
                </a:cubicBezTo>
                <a:lnTo>
                  <a:pt x="10696" y="1568"/>
                </a:lnTo>
                <a:lnTo>
                  <a:pt x="13116" y="6802"/>
                </a:lnTo>
                <a:cubicBezTo>
                  <a:pt x="13334" y="7275"/>
                  <a:pt x="13772" y="7607"/>
                  <a:pt x="14280" y="7685"/>
                </a:cubicBezTo>
                <a:lnTo>
                  <a:pt x="19847" y="8550"/>
                </a:lnTo>
                <a:cubicBezTo>
                  <a:pt x="19847" y="8550"/>
                  <a:pt x="15768" y="12794"/>
                  <a:pt x="15768" y="12794"/>
                </a:cubicBezTo>
                <a:close/>
                <a:moveTo>
                  <a:pt x="21312" y="8051"/>
                </a:moveTo>
                <a:cubicBezTo>
                  <a:pt x="21127" y="7495"/>
                  <a:pt x="20652" y="7088"/>
                  <a:pt x="20080" y="6999"/>
                </a:cubicBezTo>
                <a:lnTo>
                  <a:pt x="14514" y="6136"/>
                </a:lnTo>
                <a:lnTo>
                  <a:pt x="12094" y="901"/>
                </a:lnTo>
                <a:cubicBezTo>
                  <a:pt x="11840" y="351"/>
                  <a:pt x="11295" y="0"/>
                  <a:pt x="10696" y="0"/>
                </a:cubicBezTo>
                <a:cubicBezTo>
                  <a:pt x="10097" y="0"/>
                  <a:pt x="9552" y="351"/>
                  <a:pt x="9297" y="901"/>
                </a:cubicBezTo>
                <a:lnTo>
                  <a:pt x="6878" y="6136"/>
                </a:lnTo>
                <a:lnTo>
                  <a:pt x="1311" y="6999"/>
                </a:lnTo>
                <a:cubicBezTo>
                  <a:pt x="739" y="7088"/>
                  <a:pt x="264" y="7495"/>
                  <a:pt x="80" y="8051"/>
                </a:cubicBezTo>
                <a:cubicBezTo>
                  <a:pt x="-104" y="8609"/>
                  <a:pt x="35" y="9224"/>
                  <a:pt x="439" y="9644"/>
                </a:cubicBezTo>
                <a:lnTo>
                  <a:pt x="4518" y="13889"/>
                </a:lnTo>
                <a:lnTo>
                  <a:pt x="3572" y="19777"/>
                </a:lnTo>
                <a:cubicBezTo>
                  <a:pt x="3476" y="20370"/>
                  <a:pt x="3722" y="20966"/>
                  <a:pt x="4206" y="21313"/>
                </a:cubicBezTo>
                <a:cubicBezTo>
                  <a:pt x="4471" y="21503"/>
                  <a:pt x="4783" y="21600"/>
                  <a:pt x="5095" y="21600"/>
                </a:cubicBezTo>
                <a:cubicBezTo>
                  <a:pt x="5352" y="21600"/>
                  <a:pt x="5609" y="21534"/>
                  <a:pt x="5843" y="21404"/>
                </a:cubicBezTo>
                <a:lnTo>
                  <a:pt x="10696" y="18681"/>
                </a:lnTo>
                <a:lnTo>
                  <a:pt x="15549" y="21404"/>
                </a:lnTo>
                <a:cubicBezTo>
                  <a:pt x="15782" y="21534"/>
                  <a:pt x="16040" y="21600"/>
                  <a:pt x="16296" y="21600"/>
                </a:cubicBezTo>
                <a:cubicBezTo>
                  <a:pt x="16608" y="21600"/>
                  <a:pt x="16920" y="21503"/>
                  <a:pt x="17186" y="21313"/>
                </a:cubicBezTo>
                <a:cubicBezTo>
                  <a:pt x="17669" y="20966"/>
                  <a:pt x="17915" y="20370"/>
                  <a:pt x="17820" y="19777"/>
                </a:cubicBezTo>
                <a:lnTo>
                  <a:pt x="16873" y="13889"/>
                </a:lnTo>
                <a:lnTo>
                  <a:pt x="20953" y="9644"/>
                </a:lnTo>
                <a:cubicBezTo>
                  <a:pt x="21357" y="9224"/>
                  <a:pt x="21496" y="8609"/>
                  <a:pt x="21312" y="805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xmlns:lc="http://schemas.openxmlformats.org/drawingml/2006/lockedCanvas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100" tIns="38100" rIns="38100" bIns="3810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7" name="Shape"/>
          <p:cNvSpPr/>
          <p:nvPr/>
        </p:nvSpPr>
        <p:spPr>
          <a:xfrm>
            <a:off x="5398151" y="1663604"/>
            <a:ext cx="512316" cy="4889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59" y="11177"/>
                </a:moveTo>
                <a:cubicBezTo>
                  <a:pt x="18136" y="11177"/>
                  <a:pt x="18136" y="11177"/>
                  <a:pt x="18136" y="11177"/>
                </a:cubicBezTo>
                <a:cubicBezTo>
                  <a:pt x="17280" y="11177"/>
                  <a:pt x="16995" y="10674"/>
                  <a:pt x="16995" y="10171"/>
                </a:cubicBezTo>
                <a:cubicBezTo>
                  <a:pt x="16995" y="6110"/>
                  <a:pt x="16995" y="6110"/>
                  <a:pt x="16995" y="6110"/>
                </a:cubicBezTo>
                <a:cubicBezTo>
                  <a:pt x="16995" y="5607"/>
                  <a:pt x="17280" y="5103"/>
                  <a:pt x="18136" y="5103"/>
                </a:cubicBezTo>
                <a:cubicBezTo>
                  <a:pt x="20459" y="5103"/>
                  <a:pt x="20459" y="5103"/>
                  <a:pt x="20459" y="5103"/>
                </a:cubicBezTo>
                <a:cubicBezTo>
                  <a:pt x="21029" y="5103"/>
                  <a:pt x="21600" y="5607"/>
                  <a:pt x="21600" y="6110"/>
                </a:cubicBezTo>
                <a:cubicBezTo>
                  <a:pt x="21600" y="10171"/>
                  <a:pt x="21600" y="10171"/>
                  <a:pt x="21600" y="10171"/>
                </a:cubicBezTo>
                <a:cubicBezTo>
                  <a:pt x="21600" y="10674"/>
                  <a:pt x="21029" y="11177"/>
                  <a:pt x="20459" y="11177"/>
                </a:cubicBezTo>
                <a:close/>
                <a:moveTo>
                  <a:pt x="18136" y="1042"/>
                </a:moveTo>
                <a:cubicBezTo>
                  <a:pt x="18136" y="539"/>
                  <a:pt x="18421" y="0"/>
                  <a:pt x="19277" y="0"/>
                </a:cubicBezTo>
                <a:cubicBezTo>
                  <a:pt x="19848" y="0"/>
                  <a:pt x="20459" y="539"/>
                  <a:pt x="20459" y="1042"/>
                </a:cubicBezTo>
                <a:cubicBezTo>
                  <a:pt x="20459" y="4061"/>
                  <a:pt x="20459" y="4061"/>
                  <a:pt x="20459" y="4061"/>
                </a:cubicBezTo>
                <a:cubicBezTo>
                  <a:pt x="18136" y="4061"/>
                  <a:pt x="18136" y="4061"/>
                  <a:pt x="18136" y="4061"/>
                </a:cubicBezTo>
                <a:lnTo>
                  <a:pt x="18136" y="1042"/>
                </a:lnTo>
                <a:close/>
                <a:moveTo>
                  <a:pt x="11819" y="16532"/>
                </a:moveTo>
                <a:cubicBezTo>
                  <a:pt x="9496" y="16532"/>
                  <a:pt x="9496" y="16532"/>
                  <a:pt x="9496" y="16532"/>
                </a:cubicBezTo>
                <a:cubicBezTo>
                  <a:pt x="8925" y="16532"/>
                  <a:pt x="8355" y="16281"/>
                  <a:pt x="8355" y="15490"/>
                </a:cubicBezTo>
                <a:cubicBezTo>
                  <a:pt x="8355" y="11429"/>
                  <a:pt x="8355" y="11429"/>
                  <a:pt x="8355" y="11429"/>
                </a:cubicBezTo>
                <a:cubicBezTo>
                  <a:pt x="8355" y="10926"/>
                  <a:pt x="8925" y="10423"/>
                  <a:pt x="9496" y="10423"/>
                </a:cubicBezTo>
                <a:cubicBezTo>
                  <a:pt x="11819" y="10423"/>
                  <a:pt x="11819" y="10423"/>
                  <a:pt x="11819" y="10423"/>
                </a:cubicBezTo>
                <a:cubicBezTo>
                  <a:pt x="12675" y="10423"/>
                  <a:pt x="12960" y="10926"/>
                  <a:pt x="12960" y="11429"/>
                </a:cubicBezTo>
                <a:cubicBezTo>
                  <a:pt x="12960" y="15490"/>
                  <a:pt x="12960" y="15490"/>
                  <a:pt x="12960" y="15490"/>
                </a:cubicBezTo>
                <a:cubicBezTo>
                  <a:pt x="12960" y="16281"/>
                  <a:pt x="12675" y="16532"/>
                  <a:pt x="11819" y="16532"/>
                </a:cubicBezTo>
                <a:close/>
                <a:moveTo>
                  <a:pt x="9496" y="1042"/>
                </a:moveTo>
                <a:cubicBezTo>
                  <a:pt x="9496" y="539"/>
                  <a:pt x="10066" y="0"/>
                  <a:pt x="10637" y="0"/>
                </a:cubicBezTo>
                <a:cubicBezTo>
                  <a:pt x="11534" y="0"/>
                  <a:pt x="11819" y="539"/>
                  <a:pt x="11819" y="1042"/>
                </a:cubicBezTo>
                <a:cubicBezTo>
                  <a:pt x="11819" y="9416"/>
                  <a:pt x="11819" y="9416"/>
                  <a:pt x="11819" y="9416"/>
                </a:cubicBezTo>
                <a:cubicBezTo>
                  <a:pt x="9496" y="9416"/>
                  <a:pt x="9496" y="9416"/>
                  <a:pt x="9496" y="9416"/>
                </a:cubicBezTo>
                <a:lnTo>
                  <a:pt x="9496" y="1042"/>
                </a:lnTo>
                <a:close/>
                <a:moveTo>
                  <a:pt x="3464" y="13981"/>
                </a:moveTo>
                <a:cubicBezTo>
                  <a:pt x="1141" y="13981"/>
                  <a:pt x="1141" y="13981"/>
                  <a:pt x="1141" y="13981"/>
                </a:cubicBezTo>
                <a:cubicBezTo>
                  <a:pt x="571" y="13981"/>
                  <a:pt x="0" y="13478"/>
                  <a:pt x="0" y="12974"/>
                </a:cubicBezTo>
                <a:cubicBezTo>
                  <a:pt x="0" y="8913"/>
                  <a:pt x="0" y="8913"/>
                  <a:pt x="0" y="8913"/>
                </a:cubicBezTo>
                <a:cubicBezTo>
                  <a:pt x="0" y="8122"/>
                  <a:pt x="571" y="7871"/>
                  <a:pt x="1141" y="7871"/>
                </a:cubicBezTo>
                <a:cubicBezTo>
                  <a:pt x="3464" y="7871"/>
                  <a:pt x="3464" y="7871"/>
                  <a:pt x="3464" y="7871"/>
                </a:cubicBezTo>
                <a:cubicBezTo>
                  <a:pt x="4035" y="7871"/>
                  <a:pt x="4605" y="8122"/>
                  <a:pt x="4605" y="8913"/>
                </a:cubicBezTo>
                <a:cubicBezTo>
                  <a:pt x="4605" y="12974"/>
                  <a:pt x="4605" y="12974"/>
                  <a:pt x="4605" y="12974"/>
                </a:cubicBezTo>
                <a:cubicBezTo>
                  <a:pt x="4605" y="13478"/>
                  <a:pt x="4035" y="13981"/>
                  <a:pt x="3464" y="13981"/>
                </a:cubicBezTo>
                <a:close/>
                <a:moveTo>
                  <a:pt x="1141" y="1042"/>
                </a:moveTo>
                <a:cubicBezTo>
                  <a:pt x="1141" y="539"/>
                  <a:pt x="1712" y="0"/>
                  <a:pt x="2282" y="0"/>
                </a:cubicBezTo>
                <a:cubicBezTo>
                  <a:pt x="2894" y="0"/>
                  <a:pt x="3464" y="539"/>
                  <a:pt x="3464" y="1042"/>
                </a:cubicBezTo>
                <a:cubicBezTo>
                  <a:pt x="3464" y="6865"/>
                  <a:pt x="3464" y="6865"/>
                  <a:pt x="3464" y="6865"/>
                </a:cubicBezTo>
                <a:cubicBezTo>
                  <a:pt x="1141" y="6865"/>
                  <a:pt x="1141" y="6865"/>
                  <a:pt x="1141" y="6865"/>
                </a:cubicBezTo>
                <a:lnTo>
                  <a:pt x="1141" y="1042"/>
                </a:lnTo>
                <a:close/>
                <a:moveTo>
                  <a:pt x="3464" y="20594"/>
                </a:moveTo>
                <a:cubicBezTo>
                  <a:pt x="3464" y="21348"/>
                  <a:pt x="2894" y="21600"/>
                  <a:pt x="2282" y="21600"/>
                </a:cubicBezTo>
                <a:cubicBezTo>
                  <a:pt x="1712" y="21600"/>
                  <a:pt x="1141" y="21348"/>
                  <a:pt x="1141" y="20594"/>
                </a:cubicBezTo>
                <a:cubicBezTo>
                  <a:pt x="1141" y="14987"/>
                  <a:pt x="1141" y="14987"/>
                  <a:pt x="1141" y="14987"/>
                </a:cubicBezTo>
                <a:cubicBezTo>
                  <a:pt x="3464" y="14987"/>
                  <a:pt x="3464" y="14987"/>
                  <a:pt x="3464" y="14987"/>
                </a:cubicBezTo>
                <a:lnTo>
                  <a:pt x="3464" y="20594"/>
                </a:lnTo>
                <a:close/>
                <a:moveTo>
                  <a:pt x="11819" y="20594"/>
                </a:moveTo>
                <a:cubicBezTo>
                  <a:pt x="11819" y="21348"/>
                  <a:pt x="11534" y="21600"/>
                  <a:pt x="10637" y="21600"/>
                </a:cubicBezTo>
                <a:cubicBezTo>
                  <a:pt x="10066" y="21600"/>
                  <a:pt x="9496" y="21348"/>
                  <a:pt x="9496" y="20594"/>
                </a:cubicBezTo>
                <a:cubicBezTo>
                  <a:pt x="9496" y="17539"/>
                  <a:pt x="9496" y="17539"/>
                  <a:pt x="9496" y="17539"/>
                </a:cubicBezTo>
                <a:cubicBezTo>
                  <a:pt x="11819" y="17539"/>
                  <a:pt x="11819" y="17539"/>
                  <a:pt x="11819" y="17539"/>
                </a:cubicBezTo>
                <a:lnTo>
                  <a:pt x="11819" y="20594"/>
                </a:lnTo>
                <a:close/>
                <a:moveTo>
                  <a:pt x="20459" y="20594"/>
                </a:moveTo>
                <a:cubicBezTo>
                  <a:pt x="20459" y="21348"/>
                  <a:pt x="19848" y="21600"/>
                  <a:pt x="19277" y="21600"/>
                </a:cubicBezTo>
                <a:cubicBezTo>
                  <a:pt x="18421" y="21600"/>
                  <a:pt x="18136" y="21348"/>
                  <a:pt x="18136" y="20594"/>
                </a:cubicBezTo>
                <a:cubicBezTo>
                  <a:pt x="18136" y="12220"/>
                  <a:pt x="18136" y="12220"/>
                  <a:pt x="18136" y="12220"/>
                </a:cubicBezTo>
                <a:cubicBezTo>
                  <a:pt x="20459" y="12220"/>
                  <a:pt x="20459" y="12220"/>
                  <a:pt x="20459" y="12220"/>
                </a:cubicBezTo>
                <a:lnTo>
                  <a:pt x="20459" y="20594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80000"/>
              </a:lnSpc>
              <a:defRPr sz="7000" spc="140">
                <a:solidFill>
                  <a:srgbClr val="FFFFFF"/>
                </a:solidFill>
              </a:defRPr>
            </a:pPr>
            <a:endParaRPr>
              <a:latin typeface="Gilroy Light" panose="00000400000000000000" pitchFamily="50" charset="-52"/>
            </a:endParaRPr>
          </a:p>
        </p:txBody>
      </p:sp>
      <p:sp>
        <p:nvSpPr>
          <p:cNvPr id="38" name="Shape"/>
          <p:cNvSpPr/>
          <p:nvPr/>
        </p:nvSpPr>
        <p:spPr>
          <a:xfrm>
            <a:off x="5327868" y="4171534"/>
            <a:ext cx="657822" cy="508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86" extrusionOk="0">
                <a:moveTo>
                  <a:pt x="740" y="12439"/>
                </a:moveTo>
                <a:cubicBezTo>
                  <a:pt x="2308" y="12897"/>
                  <a:pt x="2308" y="12897"/>
                  <a:pt x="2308" y="12897"/>
                </a:cubicBezTo>
                <a:cubicBezTo>
                  <a:pt x="3484" y="10661"/>
                  <a:pt x="3484" y="10661"/>
                  <a:pt x="3484" y="10661"/>
                </a:cubicBezTo>
                <a:cubicBezTo>
                  <a:pt x="1132" y="10203"/>
                  <a:pt x="1132" y="10203"/>
                  <a:pt x="1132" y="10203"/>
                </a:cubicBezTo>
                <a:cubicBezTo>
                  <a:pt x="740" y="10203"/>
                  <a:pt x="0" y="10661"/>
                  <a:pt x="0" y="11118"/>
                </a:cubicBezTo>
                <a:cubicBezTo>
                  <a:pt x="0" y="11575"/>
                  <a:pt x="392" y="12439"/>
                  <a:pt x="740" y="12439"/>
                </a:cubicBezTo>
                <a:close/>
                <a:moveTo>
                  <a:pt x="20032" y="12897"/>
                </a:moveTo>
                <a:cubicBezTo>
                  <a:pt x="15024" y="17878"/>
                  <a:pt x="15024" y="17878"/>
                  <a:pt x="15024" y="17878"/>
                </a:cubicBezTo>
                <a:cubicBezTo>
                  <a:pt x="9624" y="12897"/>
                  <a:pt x="9624" y="12897"/>
                  <a:pt x="9624" y="12897"/>
                </a:cubicBezTo>
                <a:cubicBezTo>
                  <a:pt x="9232" y="12439"/>
                  <a:pt x="9232" y="12439"/>
                  <a:pt x="9232" y="12439"/>
                </a:cubicBezTo>
                <a:cubicBezTo>
                  <a:pt x="8448" y="12439"/>
                  <a:pt x="8448" y="12439"/>
                  <a:pt x="8448" y="12439"/>
                </a:cubicBezTo>
                <a:cubicBezTo>
                  <a:pt x="7316" y="14269"/>
                  <a:pt x="7316" y="14269"/>
                  <a:pt x="7316" y="14269"/>
                </a:cubicBezTo>
                <a:cubicBezTo>
                  <a:pt x="8448" y="14726"/>
                  <a:pt x="8448" y="14726"/>
                  <a:pt x="8448" y="14726"/>
                </a:cubicBezTo>
                <a:cubicBezTo>
                  <a:pt x="14676" y="20114"/>
                  <a:pt x="14676" y="20114"/>
                  <a:pt x="14676" y="20114"/>
                </a:cubicBezTo>
                <a:cubicBezTo>
                  <a:pt x="14676" y="20571"/>
                  <a:pt x="15024" y="20571"/>
                  <a:pt x="15024" y="20571"/>
                </a:cubicBezTo>
                <a:cubicBezTo>
                  <a:pt x="15416" y="20571"/>
                  <a:pt x="15808" y="20571"/>
                  <a:pt x="15808" y="20114"/>
                </a:cubicBezTo>
                <a:cubicBezTo>
                  <a:pt x="21208" y="14726"/>
                  <a:pt x="21208" y="14726"/>
                  <a:pt x="21208" y="14726"/>
                </a:cubicBezTo>
                <a:cubicBezTo>
                  <a:pt x="21600" y="14269"/>
                  <a:pt x="21600" y="13354"/>
                  <a:pt x="21208" y="12897"/>
                </a:cubicBezTo>
                <a:cubicBezTo>
                  <a:pt x="20816" y="12439"/>
                  <a:pt x="20424" y="12439"/>
                  <a:pt x="20032" y="12897"/>
                </a:cubicBezTo>
                <a:close/>
                <a:moveTo>
                  <a:pt x="9232" y="7052"/>
                </a:moveTo>
                <a:cubicBezTo>
                  <a:pt x="14676" y="11118"/>
                  <a:pt x="14676" y="11118"/>
                  <a:pt x="14676" y="11118"/>
                </a:cubicBezTo>
                <a:cubicBezTo>
                  <a:pt x="15024" y="11575"/>
                  <a:pt x="15808" y="11575"/>
                  <a:pt x="16200" y="10661"/>
                </a:cubicBezTo>
                <a:cubicBezTo>
                  <a:pt x="21600" y="1665"/>
                  <a:pt x="21600" y="1665"/>
                  <a:pt x="21600" y="1665"/>
                </a:cubicBezTo>
                <a:cubicBezTo>
                  <a:pt x="21600" y="1207"/>
                  <a:pt x="21600" y="343"/>
                  <a:pt x="21208" y="343"/>
                </a:cubicBezTo>
                <a:cubicBezTo>
                  <a:pt x="20816" y="-114"/>
                  <a:pt x="20032" y="-114"/>
                  <a:pt x="19684" y="343"/>
                </a:cubicBezTo>
                <a:cubicBezTo>
                  <a:pt x="15024" y="8882"/>
                  <a:pt x="15024" y="8882"/>
                  <a:pt x="15024" y="8882"/>
                </a:cubicBezTo>
                <a:cubicBezTo>
                  <a:pt x="9624" y="4816"/>
                  <a:pt x="9624" y="4816"/>
                  <a:pt x="9624" y="4816"/>
                </a:cubicBezTo>
                <a:cubicBezTo>
                  <a:pt x="9232" y="4358"/>
                  <a:pt x="9232" y="4358"/>
                  <a:pt x="8840" y="4358"/>
                </a:cubicBezTo>
                <a:cubicBezTo>
                  <a:pt x="8448" y="4816"/>
                  <a:pt x="8448" y="4816"/>
                  <a:pt x="8100" y="5273"/>
                </a:cubicBezTo>
                <a:cubicBezTo>
                  <a:pt x="0" y="19707"/>
                  <a:pt x="0" y="19707"/>
                  <a:pt x="0" y="19707"/>
                </a:cubicBezTo>
                <a:cubicBezTo>
                  <a:pt x="0" y="20571"/>
                  <a:pt x="0" y="21029"/>
                  <a:pt x="392" y="21486"/>
                </a:cubicBezTo>
                <a:cubicBezTo>
                  <a:pt x="740" y="21486"/>
                  <a:pt x="740" y="21486"/>
                  <a:pt x="1132" y="21486"/>
                </a:cubicBezTo>
                <a:cubicBezTo>
                  <a:pt x="1132" y="21486"/>
                  <a:pt x="1524" y="21486"/>
                  <a:pt x="1916" y="21029"/>
                </a:cubicBezTo>
                <a:lnTo>
                  <a:pt x="9232" y="7052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80000"/>
              </a:lnSpc>
              <a:defRPr sz="7000" spc="140">
                <a:solidFill>
                  <a:srgbClr val="FFFFFF"/>
                </a:solidFill>
              </a:defRPr>
            </a:pPr>
            <a:endParaRPr>
              <a:latin typeface="Gilroy Light" panose="00000400000000000000" pitchFamily="50" charset="-52"/>
            </a:endParaRPr>
          </a:p>
        </p:txBody>
      </p:sp>
      <p:sp>
        <p:nvSpPr>
          <p:cNvPr id="40" name="Rectangle 32"/>
          <p:cNvSpPr/>
          <p:nvPr/>
        </p:nvSpPr>
        <p:spPr>
          <a:xfrm>
            <a:off x="5069803" y="4825338"/>
            <a:ext cx="1210588" cy="43088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Аналитический</a:t>
            </a:r>
          </a:p>
          <a:p>
            <a:pPr algn="ctr"/>
            <a:r>
              <a:rPr lang="ru-RU" sz="1100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центр</a:t>
            </a:r>
          </a:p>
        </p:txBody>
      </p:sp>
      <p:sp>
        <p:nvSpPr>
          <p:cNvPr id="41" name="Rectangle 32"/>
          <p:cNvSpPr/>
          <p:nvPr/>
        </p:nvSpPr>
        <p:spPr>
          <a:xfrm>
            <a:off x="7653305" y="2311371"/>
            <a:ext cx="998991" cy="60016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Мониторинг</a:t>
            </a:r>
          </a:p>
          <a:p>
            <a:pPr algn="ctr"/>
            <a:r>
              <a:rPr lang="ru-RU" sz="1100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поездок</a:t>
            </a:r>
          </a:p>
          <a:p>
            <a:pPr algn="ctr"/>
            <a:r>
              <a:rPr lang="ru-RU" sz="1100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персонала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970386" y="3225367"/>
            <a:ext cx="211101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0" dirty="0" smtClean="0">
                <a:solidFill>
                  <a:schemeClr val="bg1"/>
                </a:solidFill>
                <a:latin typeface="Nunito ExtraBold" pitchFamily="2" charset="-52"/>
                <a:ea typeface="Jost" pitchFamily="2" charset="-52"/>
              </a:rPr>
              <a:t>+</a:t>
            </a:r>
            <a:endParaRPr lang="ru-RU" sz="25000" dirty="0">
              <a:solidFill>
                <a:schemeClr val="bg1"/>
              </a:solidFill>
              <a:latin typeface="Nunito ExtraBold" pitchFamily="2" charset="-52"/>
              <a:ea typeface="Jost" pitchFamily="2" charset="-52"/>
            </a:endParaRPr>
          </a:p>
        </p:txBody>
      </p:sp>
      <p:sp>
        <p:nvSpPr>
          <p:cNvPr id="27" name="Rectangle 32"/>
          <p:cNvSpPr/>
          <p:nvPr/>
        </p:nvSpPr>
        <p:spPr>
          <a:xfrm>
            <a:off x="7804162" y="4825337"/>
            <a:ext cx="729687" cy="43088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Мульти-</a:t>
            </a:r>
          </a:p>
          <a:p>
            <a:pPr algn="ctr"/>
            <a:r>
              <a:rPr lang="ru-RU" sz="1100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кабинет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7699" y="1640693"/>
            <a:ext cx="528653" cy="52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4053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511980" y="572912"/>
            <a:ext cx="4586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Гибкая настройка </a:t>
            </a:r>
            <a:r>
              <a:rPr lang="en-US" sz="1600" dirty="0" smtClean="0">
                <a:latin typeface="Gilroy ExtraBold" panose="00000900000000000000" pitchFamily="50" charset="-52"/>
              </a:rPr>
              <a:t>travel </a:t>
            </a:r>
            <a:r>
              <a:rPr lang="ru-RU" sz="1600" dirty="0" smtClean="0">
                <a:latin typeface="Gilroy ExtraBold" panose="00000900000000000000" pitchFamily="50" charset="-52"/>
              </a:rPr>
              <a:t>политики</a:t>
            </a:r>
          </a:p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с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 автоматическим контролем ее исполнения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</p:txBody>
      </p:sp>
      <p:sp>
        <p:nvSpPr>
          <p:cNvPr id="21" name="Rectangle 27"/>
          <p:cNvSpPr/>
          <p:nvPr/>
        </p:nvSpPr>
        <p:spPr>
          <a:xfrm rot="2700000">
            <a:off x="733900" y="692134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TextBox 28"/>
          <p:cNvSpPr txBox="1"/>
          <p:nvPr/>
        </p:nvSpPr>
        <p:spPr>
          <a:xfrm>
            <a:off x="775673" y="72680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vi-VN" sz="1200" b="1" dirty="0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rPr>
              <a:t>01</a:t>
            </a:r>
            <a:endParaRPr lang="en-US" sz="1200" b="1" dirty="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2171" y="2272683"/>
            <a:ext cx="5149939" cy="3475930"/>
          </a:xfrm>
          <a:prstGeom prst="rect">
            <a:avLst/>
          </a:prstGeom>
        </p:spPr>
      </p:pic>
      <p:sp>
        <p:nvSpPr>
          <p:cNvPr id="72" name="Прямоугольник 71"/>
          <p:cNvSpPr/>
          <p:nvPr/>
        </p:nvSpPr>
        <p:spPr>
          <a:xfrm>
            <a:off x="1109914" y="2618912"/>
            <a:ext cx="3914847" cy="22016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0" name="Group 86"/>
          <p:cNvGrpSpPr/>
          <p:nvPr/>
        </p:nvGrpSpPr>
        <p:grpSpPr>
          <a:xfrm>
            <a:off x="1740024" y="2971640"/>
            <a:ext cx="2778246" cy="899523"/>
            <a:chOff x="5932686" y="2855964"/>
            <a:chExt cx="1458652" cy="563870"/>
          </a:xfrm>
          <a:solidFill>
            <a:schemeClr val="accent1"/>
          </a:solidFill>
        </p:grpSpPr>
        <p:grpSp>
          <p:nvGrpSpPr>
            <p:cNvPr id="41" name="Group 179"/>
            <p:cNvGrpSpPr/>
            <p:nvPr/>
          </p:nvGrpSpPr>
          <p:grpSpPr>
            <a:xfrm>
              <a:off x="5932686" y="2855964"/>
              <a:ext cx="220321" cy="563870"/>
              <a:chOff x="5054600" y="1652588"/>
              <a:chExt cx="187325" cy="479424"/>
            </a:xfrm>
            <a:grpFill/>
          </p:grpSpPr>
          <p:sp>
            <p:nvSpPr>
              <p:cNvPr id="69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  <p:sp>
            <p:nvSpPr>
              <p:cNvPr id="70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</p:grpSp>
        <p:grpSp>
          <p:nvGrpSpPr>
            <p:cNvPr id="42" name="Group 179"/>
            <p:cNvGrpSpPr/>
            <p:nvPr/>
          </p:nvGrpSpPr>
          <p:grpSpPr>
            <a:xfrm>
              <a:off x="6180352" y="2855964"/>
              <a:ext cx="220321" cy="563870"/>
              <a:chOff x="5054600" y="1652588"/>
              <a:chExt cx="187325" cy="479424"/>
            </a:xfrm>
            <a:grpFill/>
          </p:grpSpPr>
          <p:sp>
            <p:nvSpPr>
              <p:cNvPr id="67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  <p:sp>
            <p:nvSpPr>
              <p:cNvPr id="68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</p:grpSp>
        <p:grpSp>
          <p:nvGrpSpPr>
            <p:cNvPr id="43" name="Group 179"/>
            <p:cNvGrpSpPr/>
            <p:nvPr/>
          </p:nvGrpSpPr>
          <p:grpSpPr>
            <a:xfrm>
              <a:off x="6428018" y="2855964"/>
              <a:ext cx="220321" cy="563870"/>
              <a:chOff x="5054600" y="1652588"/>
              <a:chExt cx="187325" cy="479424"/>
            </a:xfrm>
            <a:grpFill/>
          </p:grpSpPr>
          <p:sp>
            <p:nvSpPr>
              <p:cNvPr id="65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  <p:sp>
            <p:nvSpPr>
              <p:cNvPr id="66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</p:grpSp>
        <p:grpSp>
          <p:nvGrpSpPr>
            <p:cNvPr id="44" name="Group 179"/>
            <p:cNvGrpSpPr/>
            <p:nvPr/>
          </p:nvGrpSpPr>
          <p:grpSpPr>
            <a:xfrm>
              <a:off x="6675684" y="2855964"/>
              <a:ext cx="220321" cy="563870"/>
              <a:chOff x="5054600" y="1652588"/>
              <a:chExt cx="187325" cy="479424"/>
            </a:xfrm>
            <a:grpFill/>
          </p:grpSpPr>
          <p:sp>
            <p:nvSpPr>
              <p:cNvPr id="63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  <p:sp>
            <p:nvSpPr>
              <p:cNvPr id="64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</p:grpSp>
        <p:grpSp>
          <p:nvGrpSpPr>
            <p:cNvPr id="45" name="Group 179"/>
            <p:cNvGrpSpPr/>
            <p:nvPr/>
          </p:nvGrpSpPr>
          <p:grpSpPr>
            <a:xfrm>
              <a:off x="6923350" y="2855964"/>
              <a:ext cx="220321" cy="563870"/>
              <a:chOff x="5054600" y="1652588"/>
              <a:chExt cx="187325" cy="479424"/>
            </a:xfrm>
            <a:grpFill/>
          </p:grpSpPr>
          <p:sp>
            <p:nvSpPr>
              <p:cNvPr id="61" name="Freeform 65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  <p:sp>
            <p:nvSpPr>
              <p:cNvPr id="62" name="Oval 66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</p:grpSp>
        <p:grpSp>
          <p:nvGrpSpPr>
            <p:cNvPr id="46" name="Group 179"/>
            <p:cNvGrpSpPr/>
            <p:nvPr/>
          </p:nvGrpSpPr>
          <p:grpSpPr>
            <a:xfrm>
              <a:off x="7171017" y="2855964"/>
              <a:ext cx="220321" cy="563870"/>
              <a:chOff x="5054600" y="1652588"/>
              <a:chExt cx="187325" cy="479424"/>
            </a:xfrm>
            <a:grpFill/>
          </p:grpSpPr>
          <p:sp>
            <p:nvSpPr>
              <p:cNvPr id="59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  <p:sp>
            <p:nvSpPr>
              <p:cNvPr id="60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 dirty="0">
                  <a:latin typeface="Raleway" panose="020B0503030101060003" pitchFamily="34" charset="0"/>
                  <a:ea typeface="Lato" panose="020F0502020204030203" pitchFamily="34" charset="0"/>
                  <a:cs typeface="Lato" panose="020F0502020204030203" pitchFamily="34" charset="0"/>
                </a:endParaRPr>
              </a:p>
            </p:txBody>
          </p:sp>
        </p:grpSp>
      </p:grpSp>
      <p:pic>
        <p:nvPicPr>
          <p:cNvPr id="71" name="Рисунок 7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32321" y="3971637"/>
            <a:ext cx="1213349" cy="776980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5779341" y="1872649"/>
            <a:ext cx="37166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Работая в кабинете </a:t>
            </a:r>
            <a:r>
              <a:rPr lang="ru-RU" sz="1200" dirty="0" err="1">
                <a:latin typeface="Gilroy Light" panose="00000400000000000000" pitchFamily="50" charset="-52"/>
              </a:rPr>
              <a:t>Starliner</a:t>
            </a:r>
            <a:r>
              <a:rPr lang="ru-RU" sz="1200" dirty="0">
                <a:latin typeface="Gilroy Light" panose="00000400000000000000" pitchFamily="50" charset="-52"/>
              </a:rPr>
              <a:t>, вы сможете устанавливать правила для командируемых сотрудников по авиаперелётам, ж/д перевозкам, трансферам, проживанию </a:t>
            </a:r>
            <a:endParaRPr lang="en-US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и </a:t>
            </a:r>
            <a:r>
              <a:rPr lang="ru-RU" sz="1200" dirty="0">
                <a:latin typeface="Gilroy Light" panose="00000400000000000000" pitchFamily="50" charset="-52"/>
              </a:rPr>
              <a:t>обслуживанию в гостиницах.</a:t>
            </a: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Наши </a:t>
            </a:r>
            <a:r>
              <a:rPr lang="ru-RU" sz="1200" dirty="0">
                <a:latin typeface="Gilroy Light" panose="00000400000000000000" pitchFamily="50" charset="-52"/>
              </a:rPr>
              <a:t>решения позволят вам не только установить любые правила и ограничения для командировочных сотрудников, а так же обеспечить их контроль в автоматическом режиме, но и обеспечить своевременную поддержку и информирование сотрудника </a:t>
            </a:r>
            <a:endParaRPr lang="en-US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при </a:t>
            </a:r>
            <a:r>
              <a:rPr lang="ru-RU" sz="1200" dirty="0">
                <a:latin typeface="Gilroy Light" panose="00000400000000000000" pitchFamily="50" charset="-52"/>
              </a:rPr>
              <a:t>возникновении сложной ситуации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для </a:t>
            </a:r>
            <a:r>
              <a:rPr lang="ru-RU" sz="1200" dirty="0">
                <a:latin typeface="Gilroy Light" panose="00000400000000000000" pitchFamily="50" charset="-52"/>
              </a:rPr>
              <a:t>выполнения поставленной задачи.</a:t>
            </a: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 err="1">
                <a:latin typeface="Gilroy Light" panose="00000400000000000000" pitchFamily="50" charset="-52"/>
              </a:rPr>
              <a:t>Starliner</a:t>
            </a:r>
            <a:r>
              <a:rPr lang="ru-RU" sz="1200" dirty="0">
                <a:latin typeface="Gilroy Light" panose="00000400000000000000" pitchFamily="50" charset="-52"/>
              </a:rPr>
              <a:t>  поможет найти оптимальный баланс между необходимым уровнем комфорта для персонала и снижением расходов.</a:t>
            </a:r>
            <a:endParaRPr lang="ru-RU" sz="1200" dirty="0" smtClean="0">
              <a:latin typeface="Gilroy Light" panose="00000400000000000000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118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511980" y="572912"/>
            <a:ext cx="4586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Аналитический центр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и оптимизация расходов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</p:txBody>
      </p:sp>
      <p:sp>
        <p:nvSpPr>
          <p:cNvPr id="21" name="Rectangle 27"/>
          <p:cNvSpPr/>
          <p:nvPr/>
        </p:nvSpPr>
        <p:spPr>
          <a:xfrm rot="2700000">
            <a:off x="733900" y="692134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TextBox 28"/>
          <p:cNvSpPr txBox="1"/>
          <p:nvPr/>
        </p:nvSpPr>
        <p:spPr>
          <a:xfrm>
            <a:off x="775673" y="726801"/>
            <a:ext cx="3545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vi-VN" sz="1200" b="1" dirty="0" smtClean="0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rPr>
              <a:t>0</a:t>
            </a:r>
            <a:r>
              <a:rPr lang="ru-RU" sz="1200" b="1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2</a:t>
            </a:r>
            <a:endParaRPr lang="en-US" sz="1200" b="1" dirty="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2171" y="2272683"/>
            <a:ext cx="5149939" cy="3475930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5779341" y="1872649"/>
            <a:ext cx="372864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Система </a:t>
            </a:r>
            <a:r>
              <a:rPr lang="ru-RU" sz="1200" dirty="0" err="1">
                <a:latin typeface="Gilroy Light" panose="00000400000000000000" pitchFamily="50" charset="-52"/>
              </a:rPr>
              <a:t>Starliner</a:t>
            </a:r>
            <a:r>
              <a:rPr lang="ru-RU" sz="1200" dirty="0">
                <a:latin typeface="Gilroy Light" panose="00000400000000000000" pitchFamily="50" charset="-52"/>
              </a:rPr>
              <a:t> позволяет формировать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более </a:t>
            </a:r>
            <a:r>
              <a:rPr lang="ru-RU" sz="1200" dirty="0">
                <a:latin typeface="Gilroy Light" panose="00000400000000000000" pitchFamily="50" charset="-52"/>
              </a:rPr>
              <a:t>20 видов отчетов, отражающих наиболее важные параметры организации деловых поездок в компании. </a:t>
            </a: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На основании аналитических данных, 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система подскажет </a:t>
            </a:r>
            <a:r>
              <a:rPr lang="ru-RU" sz="1200" dirty="0">
                <a:latin typeface="Gilroy Light" panose="00000400000000000000" pitchFamily="50" charset="-52"/>
              </a:rPr>
              <a:t>пути оптимизации </a:t>
            </a:r>
            <a:r>
              <a:rPr lang="ru-RU" sz="1200" dirty="0" smtClean="0">
                <a:latin typeface="Gilroy Light" panose="00000400000000000000" pitchFamily="50" charset="-52"/>
              </a:rPr>
              <a:t>затрат, </a:t>
            </a:r>
            <a:r>
              <a:rPr lang="ru-RU" sz="1200" dirty="0">
                <a:latin typeface="Gilroy Light" panose="00000400000000000000" pitchFamily="50" charset="-52"/>
              </a:rPr>
              <a:t>повышения эффективности управления персоналом и сохранения бюджета</a:t>
            </a:r>
            <a:r>
              <a:rPr lang="ru-RU" sz="1200" dirty="0" smtClean="0">
                <a:latin typeface="Gilroy Light" panose="00000400000000000000" pitchFamily="50" charset="-52"/>
              </a:rPr>
              <a:t>.</a:t>
            </a: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Отчеты </a:t>
            </a:r>
            <a:r>
              <a:rPr lang="ru-RU" sz="1200" dirty="0">
                <a:latin typeface="Gilroy Light" panose="00000400000000000000" pitchFamily="50" charset="-52"/>
              </a:rPr>
              <a:t>можно </a:t>
            </a:r>
            <a:r>
              <a:rPr lang="ru-RU" sz="1200" dirty="0" smtClean="0">
                <a:latin typeface="Gilroy Light" panose="00000400000000000000" pitchFamily="50" charset="-52"/>
              </a:rPr>
              <a:t>настроить </a:t>
            </a:r>
            <a:r>
              <a:rPr lang="ru-RU" sz="1200" dirty="0">
                <a:latin typeface="Gilroy Light" panose="00000400000000000000" pitchFamily="50" charset="-52"/>
              </a:rPr>
              <a:t>по датам, типам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и </a:t>
            </a:r>
            <a:r>
              <a:rPr lang="ru-RU" sz="1200" dirty="0">
                <a:latin typeface="Gilroy Light" panose="00000400000000000000" pitchFamily="50" charset="-52"/>
              </a:rPr>
              <a:t>статусам услуг, сотрудникам, дате начала путешествия, городу назначения, </a:t>
            </a:r>
            <a:r>
              <a:rPr lang="ru-RU" sz="1200" dirty="0" smtClean="0">
                <a:latin typeface="Gilroy Light" panose="00000400000000000000" pitchFamily="50" charset="-52"/>
              </a:rPr>
              <a:t>цели поездки и другим критериям.</a:t>
            </a: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Все отчеты доступны для выгрузки и печати.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27051" y="2604208"/>
            <a:ext cx="3906588" cy="223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0790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511980" y="572912"/>
            <a:ext cx="4586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Онлайн мониторинг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и контроль персонала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</p:txBody>
      </p:sp>
      <p:sp>
        <p:nvSpPr>
          <p:cNvPr id="21" name="Rectangle 27"/>
          <p:cNvSpPr/>
          <p:nvPr/>
        </p:nvSpPr>
        <p:spPr>
          <a:xfrm rot="2700000">
            <a:off x="733900" y="692134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TextBox 28"/>
          <p:cNvSpPr txBox="1"/>
          <p:nvPr/>
        </p:nvSpPr>
        <p:spPr>
          <a:xfrm>
            <a:off x="774871" y="726801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vi-VN" sz="1200" b="1" dirty="0" smtClean="0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rPr>
              <a:t>0</a:t>
            </a:r>
            <a:r>
              <a:rPr lang="ru-RU" sz="1200" b="1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3</a:t>
            </a:r>
            <a:endParaRPr lang="en-US" sz="1200" b="1" dirty="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2171" y="2272683"/>
            <a:ext cx="5149939" cy="3475930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5779341" y="1872649"/>
            <a:ext cx="37286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В режиме 24/7 можно просматривать график-календарь запланированных поездок всех сотрудников компании за выбранный период.</a:t>
            </a: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>
                <a:latin typeface="Gilroy Light" panose="00000400000000000000" pitchFamily="50" charset="-52"/>
              </a:rPr>
              <a:t>График </a:t>
            </a:r>
            <a:r>
              <a:rPr lang="ru-RU" sz="1200" dirty="0" smtClean="0">
                <a:latin typeface="Gilroy Light" panose="00000400000000000000" pitchFamily="50" charset="-52"/>
              </a:rPr>
              <a:t>покажет </a:t>
            </a:r>
            <a:r>
              <a:rPr lang="ru-RU" sz="1200" dirty="0">
                <a:latin typeface="Gilroy Light" panose="00000400000000000000" pitchFamily="50" charset="-52"/>
              </a:rPr>
              <a:t>выбранный транспорт,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дни </a:t>
            </a:r>
            <a:r>
              <a:rPr lang="ru-RU" sz="1200" dirty="0">
                <a:latin typeface="Gilroy Light" panose="00000400000000000000" pitchFamily="50" charset="-52"/>
              </a:rPr>
              <a:t>в пути и </a:t>
            </a:r>
            <a:r>
              <a:rPr lang="ru-RU" sz="1200" dirty="0" smtClean="0">
                <a:latin typeface="Gilroy Light" panose="00000400000000000000" pitchFamily="50" charset="-52"/>
              </a:rPr>
              <a:t>проживание </a:t>
            </a:r>
            <a:r>
              <a:rPr lang="ru-RU" sz="1200" dirty="0">
                <a:latin typeface="Gilroy Light" panose="00000400000000000000" pitchFamily="50" charset="-52"/>
              </a:rPr>
              <a:t>в отеле.</a:t>
            </a: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>
                <a:latin typeface="Gilroy Light" panose="00000400000000000000" pitchFamily="50" charset="-52"/>
              </a:rPr>
              <a:t>Из графика можно одним кликом перейти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к </a:t>
            </a:r>
            <a:r>
              <a:rPr lang="ru-RU" sz="1200" dirty="0">
                <a:latin typeface="Gilroy Light" panose="00000400000000000000" pitchFamily="50" charset="-52"/>
              </a:rPr>
              <a:t>оформленному </a:t>
            </a:r>
            <a:r>
              <a:rPr lang="ru-RU" sz="1200" dirty="0" smtClean="0">
                <a:latin typeface="Gilroy Light" panose="00000400000000000000" pitchFamily="50" charset="-52"/>
              </a:rPr>
              <a:t>заказа </a:t>
            </a:r>
            <a:r>
              <a:rPr lang="ru-RU" sz="1200" dirty="0">
                <a:latin typeface="Gilroy Light" panose="00000400000000000000" pitchFamily="50" charset="-52"/>
              </a:rPr>
              <a:t>и посмотреть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его </a:t>
            </a:r>
            <a:r>
              <a:rPr lang="ru-RU" sz="1200" dirty="0">
                <a:latin typeface="Gilroy Light" panose="00000400000000000000" pitchFamily="50" charset="-52"/>
              </a:rPr>
              <a:t>детали. Увидеть оплаченные услуги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и </a:t>
            </a:r>
            <a:r>
              <a:rPr lang="ru-RU" sz="1200" dirty="0">
                <a:latin typeface="Gilroy Light" panose="00000400000000000000" pitchFamily="50" charset="-52"/>
              </a:rPr>
              <a:t>находящиеся </a:t>
            </a:r>
            <a:r>
              <a:rPr lang="ru-RU" sz="1200" dirty="0" smtClean="0">
                <a:latin typeface="Gilroy Light" panose="00000400000000000000" pitchFamily="50" charset="-52"/>
              </a:rPr>
              <a:t>еще на </a:t>
            </a:r>
            <a:r>
              <a:rPr lang="ru-RU" sz="1200" dirty="0">
                <a:latin typeface="Gilroy Light" panose="00000400000000000000" pitchFamily="50" charset="-52"/>
              </a:rPr>
              <a:t>стадии бронирования</a:t>
            </a:r>
            <a:r>
              <a:rPr lang="ru-RU" sz="1200" dirty="0" smtClean="0">
                <a:latin typeface="Gilroy Light" panose="00000400000000000000" pitchFamily="50" charset="-52"/>
              </a:rPr>
              <a:t>.</a:t>
            </a: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График </a:t>
            </a:r>
            <a:r>
              <a:rPr lang="ru-RU" sz="1200" dirty="0">
                <a:latin typeface="Gilroy Light" panose="00000400000000000000" pitchFamily="50" charset="-52"/>
              </a:rPr>
              <a:t>поездок можно распечатать,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сохранить </a:t>
            </a:r>
            <a:r>
              <a:rPr lang="ru-RU" sz="1200" dirty="0">
                <a:latin typeface="Gilroy Light" panose="00000400000000000000" pitchFamily="50" charset="-52"/>
              </a:rPr>
              <a:t>или отправить на почту. </a:t>
            </a:r>
            <a:r>
              <a:rPr lang="ru-RU" sz="1200" dirty="0" smtClean="0">
                <a:latin typeface="Gilroy Light" panose="00000400000000000000" pitchFamily="50" charset="-52"/>
              </a:rPr>
              <a:t>Отчет </a:t>
            </a:r>
            <a:r>
              <a:rPr lang="ru-RU" sz="1200" dirty="0">
                <a:latin typeface="Gilroy Light" panose="00000400000000000000" pitchFamily="50" charset="-52"/>
              </a:rPr>
              <a:t>доступен для скачивания в </a:t>
            </a:r>
            <a:r>
              <a:rPr lang="ru-RU" sz="1200" dirty="0" err="1">
                <a:latin typeface="Gilroy Light" panose="00000400000000000000" pitchFamily="50" charset="-52"/>
              </a:rPr>
              <a:t>Excel</a:t>
            </a:r>
            <a:r>
              <a:rPr lang="ru-RU" sz="1200" dirty="0">
                <a:latin typeface="Gilroy Light" panose="00000400000000000000" pitchFamily="50" charset="-52"/>
              </a:rPr>
              <a:t>-формате.</a:t>
            </a:r>
            <a:endParaRPr lang="ru-RU" sz="1200" dirty="0" smtClean="0">
              <a:latin typeface="Gilroy Light" panose="00000400000000000000" pitchFamily="50" charset="-5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09914" y="2618912"/>
            <a:ext cx="3914847" cy="22016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27051" y="2627665"/>
            <a:ext cx="3893020" cy="143830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64538" y="4035243"/>
            <a:ext cx="2305252" cy="70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461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511980" y="572912"/>
            <a:ext cx="4586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Gilroy ExtraBold" panose="00000900000000000000" pitchFamily="50" charset="-52"/>
              </a:rPr>
              <a:t>Мультикабинет</a:t>
            </a:r>
            <a:endParaRPr lang="ru-RU" sz="1600" dirty="0" smtClean="0">
              <a:latin typeface="Gilroy ExtraBold" panose="00000900000000000000" pitchFamily="50" charset="-52"/>
            </a:endParaRP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и эффективное взаимодействие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Gilroy ExtraBold" panose="00000900000000000000" pitchFamily="50" charset="-52"/>
            </a:endParaRPr>
          </a:p>
        </p:txBody>
      </p:sp>
      <p:sp>
        <p:nvSpPr>
          <p:cNvPr id="21" name="Rectangle 27"/>
          <p:cNvSpPr/>
          <p:nvPr/>
        </p:nvSpPr>
        <p:spPr>
          <a:xfrm rot="2700000">
            <a:off x="733900" y="692134"/>
            <a:ext cx="443881" cy="44388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TextBox 28"/>
          <p:cNvSpPr txBox="1"/>
          <p:nvPr/>
        </p:nvSpPr>
        <p:spPr>
          <a:xfrm>
            <a:off x="771665" y="726801"/>
            <a:ext cx="3626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vi-VN" sz="1200" b="1" dirty="0" smtClean="0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rPr>
              <a:t>0</a:t>
            </a:r>
            <a:r>
              <a:rPr lang="ru-RU" sz="1200" b="1" dirty="0" smtClean="0">
                <a:solidFill>
                  <a:schemeClr val="bg1"/>
                </a:solidFill>
                <a:latin typeface="Gilroy Light" panose="00000400000000000000" pitchFamily="50" charset="-52"/>
                <a:ea typeface="Lato" panose="020F0502020204030203" pitchFamily="34" charset="0"/>
                <a:cs typeface="Lato" panose="020F0502020204030203" pitchFamily="34" charset="0"/>
              </a:rPr>
              <a:t>4</a:t>
            </a:r>
            <a:endParaRPr lang="en-US" sz="1200" b="1" dirty="0">
              <a:solidFill>
                <a:schemeClr val="bg1"/>
              </a:solidFill>
              <a:latin typeface="Gilroy Light" panose="00000400000000000000" pitchFamily="50" charset="-52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2171" y="2272683"/>
            <a:ext cx="5149939" cy="3475930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5684709" y="2879437"/>
            <a:ext cx="37286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Система </a:t>
            </a:r>
            <a:r>
              <a:rPr lang="en-US" sz="1200" dirty="0" err="1" smtClean="0">
                <a:latin typeface="Gilroy Light" panose="00000400000000000000" pitchFamily="50" charset="-52"/>
              </a:rPr>
              <a:t>Starliner</a:t>
            </a:r>
            <a:r>
              <a:rPr lang="en-US" sz="1200" dirty="0" smtClean="0">
                <a:latin typeface="Gilroy Light" panose="00000400000000000000" pitchFamily="50" charset="-52"/>
              </a:rPr>
              <a:t> </a:t>
            </a:r>
            <a:r>
              <a:rPr lang="ru-RU" sz="1200" dirty="0" smtClean="0">
                <a:latin typeface="Gilroy Light" panose="00000400000000000000" pitchFamily="50" charset="-52"/>
              </a:rPr>
              <a:t>позволяет создать 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в рамках одной компании несколько учетных записей для сотрудников и распределить между ними полномочия,  уровень доступа 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и выполняемые задачи.</a:t>
            </a: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Реализовать удобную для конкретно вашей структуры систему взаимодействия и удобное согласование решений.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09914" y="2618912"/>
            <a:ext cx="3914847" cy="22016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atin typeface="Gilroy Light" panose="00000400000000000000" pitchFamily="50" charset="-52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730761" y="2711865"/>
            <a:ext cx="833407" cy="83508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ilroy Light" panose="00000400000000000000" pitchFamily="50" charset="-52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507774" y="2711864"/>
            <a:ext cx="833407" cy="83508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ilroy Light" panose="00000400000000000000" pitchFamily="50" charset="-52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730761" y="3756601"/>
            <a:ext cx="833407" cy="83508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ilroy Light" panose="00000400000000000000" pitchFamily="50" charset="-52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507774" y="3756600"/>
            <a:ext cx="833407" cy="83508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ilroy Light" panose="00000400000000000000" pitchFamily="50" charset="-5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46448" y="3516792"/>
            <a:ext cx="9587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Директор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07774" y="3510379"/>
            <a:ext cx="9587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Бухгалтер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03857" y="4574353"/>
            <a:ext cx="12439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Администратор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69497" y="4574352"/>
            <a:ext cx="12391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ilroy Light" panose="00000400000000000000" pitchFamily="50" charset="-52"/>
              </a:rPr>
              <a:t>Командируемый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66816" y="3860532"/>
            <a:ext cx="435687" cy="60350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81976" y="2828561"/>
            <a:ext cx="486158" cy="61378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38103" y="2816468"/>
            <a:ext cx="464400" cy="62587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17859" y="3844007"/>
            <a:ext cx="436891" cy="625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6829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641969" y="581789"/>
            <a:ext cx="4586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Соблюдайте условия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и пользуйтесь системой бесплатно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226495" y="1215031"/>
            <a:ext cx="42383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При заключении договора </a:t>
            </a:r>
            <a:r>
              <a:rPr lang="ru-RU" sz="1200" b="1" dirty="0">
                <a:latin typeface="Gilroy Light" panose="00000400000000000000" pitchFamily="50" charset="-52"/>
              </a:rPr>
              <a:t>до 28.02.2025 </a:t>
            </a:r>
            <a:endParaRPr lang="ru-RU" sz="1200" b="1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мы </a:t>
            </a:r>
            <a:r>
              <a:rPr lang="ru-RU" sz="1200" dirty="0">
                <a:latin typeface="Gilroy Light" panose="00000400000000000000" pitchFamily="50" charset="-52"/>
              </a:rPr>
              <a:t>предоставляем вашей компании нашу систему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в </a:t>
            </a:r>
            <a:r>
              <a:rPr lang="ru-RU" sz="1200" dirty="0">
                <a:latin typeface="Gilroy Light" panose="00000400000000000000" pitchFamily="50" charset="-52"/>
              </a:rPr>
              <a:t>бесплатное </a:t>
            </a:r>
            <a:r>
              <a:rPr lang="ru-RU" sz="1200" dirty="0" smtClean="0">
                <a:latin typeface="Gilroy Light" panose="00000400000000000000" pitchFamily="50" charset="-52"/>
              </a:rPr>
              <a:t>пользование (без абонентской платы), 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а </a:t>
            </a:r>
            <a:r>
              <a:rPr lang="ru-RU" sz="1200" dirty="0">
                <a:latin typeface="Gilroy Light" panose="00000400000000000000" pitchFamily="50" charset="-52"/>
              </a:rPr>
              <a:t>так же для вас будут действовать специальные </a:t>
            </a:r>
            <a:r>
              <a:rPr lang="ru-RU" sz="1200" dirty="0" smtClean="0">
                <a:latin typeface="Gilroy Light" panose="00000400000000000000" pitchFamily="50" charset="-52"/>
              </a:rPr>
              <a:t>условия.</a:t>
            </a:r>
            <a:endParaRPr lang="ru-RU" sz="1200" dirty="0">
              <a:latin typeface="Gilroy Light" panose="00000400000000000000" pitchFamily="50" charset="-52"/>
            </a:endParaRPr>
          </a:p>
          <a:p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При </a:t>
            </a:r>
            <a:r>
              <a:rPr lang="ru-RU" sz="1200" dirty="0">
                <a:latin typeface="Gilroy Light" panose="00000400000000000000" pitchFamily="50" charset="-52"/>
              </a:rPr>
              <a:t>одновременном заказе на одного пассажира авиа или </a:t>
            </a:r>
            <a:r>
              <a:rPr lang="ru-RU" sz="1200" dirty="0" smtClean="0">
                <a:latin typeface="Gilroy Light" panose="00000400000000000000" pitchFamily="50" charset="-52"/>
              </a:rPr>
              <a:t>ж/д </a:t>
            </a:r>
            <a:r>
              <a:rPr lang="ru-RU" sz="1200" dirty="0">
                <a:latin typeface="Gilroy Light" panose="00000400000000000000" pitchFamily="50" charset="-52"/>
              </a:rPr>
              <a:t>билетов и услуг гостиницы  наши сборы </a:t>
            </a:r>
            <a:r>
              <a:rPr lang="ru-RU" sz="1200" b="1" dirty="0">
                <a:latin typeface="Gilroy Light" panose="00000400000000000000" pitchFamily="50" charset="-52"/>
              </a:rPr>
              <a:t>= 0р</a:t>
            </a:r>
            <a:r>
              <a:rPr lang="ru-RU" sz="1200" dirty="0">
                <a:latin typeface="Gilroy Light" panose="00000400000000000000" pitchFamily="50" charset="-52"/>
              </a:rPr>
              <a:t>.</a:t>
            </a:r>
            <a:endParaRPr lang="ru-RU" sz="1200" dirty="0" smtClean="0">
              <a:latin typeface="Gilroy Light" panose="00000400000000000000" pitchFamily="50" charset="-5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226494" y="2564733"/>
            <a:ext cx="1650858" cy="5016758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31000" dirty="0" smtClean="0">
                <a:solidFill>
                  <a:schemeClr val="bg1"/>
                </a:solidFill>
                <a:latin typeface="Arial Black" panose="020B0A04020102020204" pitchFamily="34" charset="0"/>
                <a:ea typeface="Jost" pitchFamily="2" charset="-52"/>
              </a:rPr>
              <a:t>0</a:t>
            </a:r>
            <a:endParaRPr lang="ru-RU" sz="31000" dirty="0">
              <a:solidFill>
                <a:schemeClr val="bg1"/>
              </a:solidFill>
              <a:latin typeface="Arial Black" panose="020B0A04020102020204" pitchFamily="34" charset="0"/>
              <a:ea typeface="Jost" pitchFamily="2" charset="-5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6026" y="3110311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Для вашей компании бесплатно будут выполнены: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96384" y="4733337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Н</a:t>
            </a:r>
            <a:r>
              <a:rPr lang="ru-RU" sz="1200" dirty="0" smtClean="0">
                <a:latin typeface="Gilroy Light" panose="00000400000000000000" pitchFamily="50" charset="-52"/>
              </a:rPr>
              <a:t>астройка личного кабинета для сотрудников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676026" y="4806835"/>
            <a:ext cx="96982" cy="103909"/>
          </a:xfrm>
          <a:prstGeom prst="line">
            <a:avLst/>
          </a:prstGeom>
          <a:ln w="12700" cap="rnd">
            <a:solidFill>
              <a:schemeClr val="accent1">
                <a:lumMod val="75000"/>
              </a:schemeClr>
            </a:solidFill>
            <a:round/>
          </a:ln>
          <a:effectLst>
            <a:outerShdw blurRad="50800" dist="50800" dir="5400000" algn="ctr" rotWithShape="0">
              <a:schemeClr val="tx1">
                <a:lumMod val="65000"/>
                <a:lumOff val="35000"/>
                <a:alpha val="88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774081" y="4712501"/>
            <a:ext cx="136631" cy="197123"/>
          </a:xfrm>
          <a:prstGeom prst="line">
            <a:avLst/>
          </a:prstGeom>
          <a:ln w="15875" cap="rnd">
            <a:solidFill>
              <a:schemeClr val="accent1">
                <a:lumMod val="75000"/>
              </a:schemeClr>
            </a:solidFill>
            <a:round/>
          </a:ln>
          <a:effectLst>
            <a:outerShdw blurRad="50800" dist="50800" dir="5400000" algn="ctr" rotWithShape="0">
              <a:schemeClr val="tx1">
                <a:lumMod val="65000"/>
                <a:lumOff val="35000"/>
                <a:alpha val="88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96384" y="4160108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Подключение чата онлайн поддержки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676026" y="4233606"/>
            <a:ext cx="96982" cy="103909"/>
          </a:xfrm>
          <a:prstGeom prst="line">
            <a:avLst/>
          </a:prstGeom>
          <a:ln w="12700" cap="rnd">
            <a:solidFill>
              <a:schemeClr val="accent1">
                <a:lumMod val="75000"/>
              </a:schemeClr>
            </a:solidFill>
            <a:round/>
          </a:ln>
          <a:effectLst>
            <a:outerShdw blurRad="50800" dist="50800" dir="5400000" algn="ctr" rotWithShape="0">
              <a:schemeClr val="tx1">
                <a:lumMod val="65000"/>
                <a:lumOff val="35000"/>
                <a:alpha val="88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774081" y="4139272"/>
            <a:ext cx="136631" cy="197123"/>
          </a:xfrm>
          <a:prstGeom prst="line">
            <a:avLst/>
          </a:prstGeom>
          <a:ln w="15875" cap="rnd">
            <a:solidFill>
              <a:schemeClr val="accent1">
                <a:lumMod val="75000"/>
              </a:schemeClr>
            </a:solidFill>
            <a:round/>
          </a:ln>
          <a:effectLst>
            <a:outerShdw blurRad="50800" dist="50800" dir="5400000" algn="ctr" rotWithShape="0">
              <a:schemeClr val="tx1">
                <a:lumMod val="65000"/>
                <a:lumOff val="35000"/>
                <a:alpha val="88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196384" y="5355846"/>
            <a:ext cx="4134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Первичная настройка </a:t>
            </a:r>
            <a:r>
              <a:rPr lang="en-US" sz="1200" dirty="0" smtClean="0">
                <a:latin typeface="Gilroy Light" panose="00000400000000000000" pitchFamily="50" charset="-52"/>
              </a:rPr>
              <a:t>travel </a:t>
            </a:r>
            <a:r>
              <a:rPr lang="ru-RU" sz="1200" dirty="0" smtClean="0">
                <a:latin typeface="Gilroy Light" panose="00000400000000000000" pitchFamily="50" charset="-52"/>
              </a:rPr>
              <a:t>политики компании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676026" y="5429344"/>
            <a:ext cx="96982" cy="103909"/>
          </a:xfrm>
          <a:prstGeom prst="line">
            <a:avLst/>
          </a:prstGeom>
          <a:ln w="12700" cap="rnd">
            <a:solidFill>
              <a:schemeClr val="accent1">
                <a:lumMod val="75000"/>
              </a:schemeClr>
            </a:solidFill>
            <a:round/>
          </a:ln>
          <a:effectLst>
            <a:outerShdw blurRad="50800" dist="50800" dir="5400000" algn="ctr" rotWithShape="0">
              <a:schemeClr val="tx1">
                <a:lumMod val="65000"/>
                <a:lumOff val="35000"/>
                <a:alpha val="88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774081" y="5335010"/>
            <a:ext cx="136631" cy="197123"/>
          </a:xfrm>
          <a:prstGeom prst="line">
            <a:avLst/>
          </a:prstGeom>
          <a:ln w="15875" cap="rnd">
            <a:solidFill>
              <a:schemeClr val="accent1">
                <a:lumMod val="75000"/>
              </a:schemeClr>
            </a:solidFill>
            <a:round/>
          </a:ln>
          <a:effectLst>
            <a:outerShdw blurRad="50800" dist="50800" dir="5400000" algn="ctr" rotWithShape="0">
              <a:schemeClr val="tx1">
                <a:lumMod val="65000"/>
                <a:lumOff val="35000"/>
                <a:alpha val="88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207245" y="4432321"/>
            <a:ext cx="1650858" cy="240065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15000" dirty="0">
                <a:solidFill>
                  <a:schemeClr val="bg1"/>
                </a:solidFill>
                <a:latin typeface="Arial Black" panose="020B0A04020102020204" pitchFamily="34" charset="0"/>
                <a:ea typeface="Jost" pitchFamily="2" charset="-52"/>
              </a:rPr>
              <a:t>р</a:t>
            </a:r>
          </a:p>
        </p:txBody>
      </p:sp>
    </p:spTree>
    <p:extLst>
      <p:ext uri="{BB962C8B-B14F-4D97-AF65-F5344CB8AC3E}">
        <p14:creationId xmlns:p14="http://schemas.microsoft.com/office/powerpoint/2010/main" xmlns="" val="416449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641969" y="581789"/>
            <a:ext cx="5812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Основные услуги и сервис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Gilroy ExtraBold" panose="00000900000000000000" pitchFamily="50" charset="-52"/>
              </a:rPr>
              <a:t>по индивидуальной проработке маршрута поездки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21162" y="2253800"/>
            <a:ext cx="41342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Gilroy Light" panose="00000400000000000000" pitchFamily="50" charset="-52"/>
              </a:rPr>
              <a:t>Проработка маршрута по заданным параметрам, заказ билетов, </a:t>
            </a:r>
            <a:r>
              <a:rPr lang="ru-RU" sz="1200" dirty="0" smtClean="0">
                <a:latin typeface="Gilroy Light" panose="00000400000000000000" pitchFamily="50" charset="-52"/>
              </a:rPr>
              <a:t>отелей </a:t>
            </a:r>
            <a:r>
              <a:rPr lang="ru-RU" sz="1200" dirty="0">
                <a:latin typeface="Gilroy Light" panose="00000400000000000000" pitchFamily="50" charset="-52"/>
              </a:rPr>
              <a:t>и других услуг </a:t>
            </a:r>
            <a:endParaRPr lang="ru-RU" sz="1200" dirty="0" smtClean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через профессионального </a:t>
            </a:r>
            <a:r>
              <a:rPr lang="ru-RU" sz="1200" dirty="0" err="1">
                <a:latin typeface="Gilroy Light" panose="00000400000000000000" pitchFamily="50" charset="-52"/>
              </a:rPr>
              <a:t>travel</a:t>
            </a:r>
            <a:r>
              <a:rPr lang="ru-RU" sz="1200" dirty="0">
                <a:latin typeface="Gilroy Light" panose="00000400000000000000" pitchFamily="50" charset="-52"/>
              </a:rPr>
              <a:t> </a:t>
            </a:r>
            <a:r>
              <a:rPr lang="ru-RU" sz="1200" dirty="0" smtClean="0">
                <a:latin typeface="Gilroy Light" panose="00000400000000000000" pitchFamily="50" charset="-52"/>
              </a:rPr>
              <a:t>менеджера</a:t>
            </a:r>
            <a:endParaRPr lang="ru-RU" sz="1200" dirty="0">
              <a:latin typeface="Gilroy Light" panose="00000400000000000000" pitchFamily="50" charset="-5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1162" y="3045308"/>
            <a:ext cx="413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Поддержка при бронировании, заказе и оплате услуг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26853" y="3137640"/>
            <a:ext cx="5504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0 р.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41970" y="2968281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89249" y="2457462"/>
            <a:ext cx="8256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350 р.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1969" y="1655261"/>
            <a:ext cx="413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Ежемесячная абонентская плата за использование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онлайн платформы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41970" y="2167896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95780" y="1764632"/>
            <a:ext cx="5504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0 р.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35946" y="4258254"/>
            <a:ext cx="5812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ilroy ExtraBold" panose="00000900000000000000" pitchFamily="50" charset="-52"/>
              </a:rPr>
              <a:t>Визовая поддержка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15139" y="5536971"/>
            <a:ext cx="413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Подготовка документов, подача или сопровождение</a:t>
            </a:r>
            <a:endParaRPr lang="ru-RU" sz="1200" dirty="0">
              <a:latin typeface="Gilroy Light" panose="00000400000000000000" pitchFamily="50" charset="-52"/>
            </a:endParaRPr>
          </a:p>
          <a:p>
            <a:r>
              <a:rPr lang="ru-RU" sz="1200" dirty="0" smtClean="0">
                <a:latin typeface="Gilroy Light" panose="00000400000000000000" pitchFamily="50" charset="-52"/>
              </a:rPr>
              <a:t>на подачу для получения визы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60421" y="5688281"/>
            <a:ext cx="8256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5000 р.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35946" y="4938432"/>
            <a:ext cx="413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Консультация о порядке получения визы</a:t>
            </a:r>
          </a:p>
          <a:p>
            <a:r>
              <a:rPr lang="ru-RU" sz="1200" dirty="0" smtClean="0">
                <a:latin typeface="Gilroy Light" panose="00000400000000000000" pitchFamily="50" charset="-52"/>
              </a:rPr>
              <a:t>подготовка документов для подачи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235947" y="5451067"/>
            <a:ext cx="4897698" cy="887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reflection endPos="65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460421" y="5047803"/>
            <a:ext cx="7797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ilroy Light" panose="00000400000000000000" pitchFamily="50" charset="-52"/>
              </a:rPr>
              <a:t>2000 р.</a:t>
            </a:r>
          </a:p>
        </p:txBody>
      </p:sp>
    </p:spTree>
    <p:extLst>
      <p:ext uri="{BB962C8B-B14F-4D97-AF65-F5344CB8AC3E}">
        <p14:creationId xmlns:p14="http://schemas.microsoft.com/office/powerpoint/2010/main" xmlns="" val="318026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1197</TotalTime>
  <Words>1113</Words>
  <Application>Microsoft Office PowerPoint</Application>
  <PresentationFormat>Лист A4 (210x297 мм)</PresentationFormat>
  <Paragraphs>234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</dc:creator>
  <cp:lastModifiedBy>e.fomin</cp:lastModifiedBy>
  <cp:revision>89</cp:revision>
  <dcterms:created xsi:type="dcterms:W3CDTF">2024-11-28T14:22:14Z</dcterms:created>
  <dcterms:modified xsi:type="dcterms:W3CDTF">2025-02-19T08:33:32Z</dcterms:modified>
</cp:coreProperties>
</file>