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Roboto Light" panose="020B0604020202020204" charset="0"/>
      <p:regular r:id="rId3"/>
      <p:bold r:id="rId4"/>
      <p:italic r:id="rId5"/>
      <p:boldItalic r:id="rId6"/>
    </p:embeddedFont>
    <p:embeddedFont>
      <p:font typeface="Roboto Medium" panose="020B060402020202020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A14CF0-F5A3-4A35-B41A-2B3EC7CC1E61}">
  <a:tblStyle styleId="{675F6B2A-3754-4A3C-8DC2-CB08E1C6C625}" styleName="Table_1">
    <a:wholeTbl>
      <a:tcTxStyle>
        <a:srgbClr val="000000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6EA14CF0-F5A3-4A35-B41A-2B3EC7CC1E61}" styleName="Table_0">
    <a:wholeTbl>
      <a:tcTxStyle>
        <a:schemeClr val="dk1"/>
      </a:tcTxStyle>
      <a:tcStyle>
        <a:tcBdr>
          <a:left>
            <a:ln w="9525">
              <a:solidFill>
                <a:srgbClr val="000000">
                  <a:alpha val="0"/>
                </a:srgbClr>
              </a:solidFill>
            </a:ln>
          </a:left>
          <a:right>
            <a:ln w="9525">
              <a:solidFill>
                <a:srgbClr val="000000">
                  <a:alpha val="0"/>
                </a:srgbClr>
              </a:solidFill>
            </a:ln>
          </a:right>
          <a:top>
            <a:ln w="9525">
              <a:solidFill>
                <a:srgbClr val="000000">
                  <a:alpha val="0"/>
                </a:srgbClr>
              </a:solidFill>
            </a:ln>
          </a:top>
          <a:bottom>
            <a:ln w="9525">
              <a:solidFill>
                <a:srgbClr val="000000">
                  <a:alpha val="0"/>
                </a:srgbClr>
              </a:solidFill>
            </a:ln>
          </a:bottom>
          <a:insideH>
            <a:ln w="9525">
              <a:solidFill>
                <a:srgbClr val="000000">
                  <a:alpha val="0"/>
                </a:srgbClr>
              </a:solidFill>
            </a:ln>
          </a:insideH>
          <a:insideV>
            <a:ln w="9525">
              <a:solidFill>
                <a:srgbClr val="000000">
                  <a:alpha val="0"/>
                </a:srgbClr>
              </a:solidFill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2934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 bwMode="auto"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 bwMode="auto"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 bwMode="auto"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 bwMode="auto"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 bwMode="auto">
          <a:xfrm>
            <a:off x="1134427" y="5988303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 bwMode="auto"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 bwMode="auto"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 bwMode="auto"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Content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 bwMode="auto">
          <a:xfrm>
            <a:off x="378142" y="427736"/>
            <a:ext cx="6806565" cy="171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 bwMode="auto"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 bwMode="auto"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 bwMode="auto"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 bwMode="auto"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wo Content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 bwMode="auto">
          <a:xfrm>
            <a:off x="378142" y="427736"/>
            <a:ext cx="6806565" cy="171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 bwMode="auto"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 bwMode="auto"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 bwMode="auto"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 bwMode="auto"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 bwMode="auto"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 bwMode="auto">
          <a:xfrm>
            <a:off x="378142" y="427736"/>
            <a:ext cx="6806565" cy="171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ftr" idx="11"/>
          </p:nvPr>
        </p:nvSpPr>
        <p:spPr bwMode="auto"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 bwMode="auto"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 bwMode="auto"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 bwMode="auto">
          <a:xfrm>
            <a:off x="0" y="0"/>
            <a:ext cx="7559040" cy="10692383"/>
          </a:xfrm>
          <a:prstGeom prst="rect">
            <a:avLst/>
          </a:prstGeom>
          <a:blipFill>
            <a:blip r:embed="rId7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 bwMode="auto">
          <a:xfrm>
            <a:off x="378142" y="427736"/>
            <a:ext cx="6806565" cy="171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 bwMode="auto"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 bwMode="auto"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dt" idx="10"/>
          </p:nvPr>
        </p:nvSpPr>
        <p:spPr bwMode="auto"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 bwMode="auto"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zs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sales@1zs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/>
        </p:nvSpPr>
        <p:spPr bwMode="auto">
          <a:xfrm>
            <a:off x="4266088" y="193096"/>
            <a:ext cx="3163398" cy="98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>
              <a:defRPr/>
            </a:pPr>
            <a:r>
              <a:rPr lang="ru-RU" sz="1050" dirty="0">
                <a:solidFill>
                  <a:schemeClr val="tx1"/>
                </a:solidFill>
                <a:latin typeface="Roboto Medium"/>
                <a:ea typeface="Roboto Medium"/>
                <a:cs typeface="Roboto Light"/>
              </a:rPr>
              <a:t>ООО «Первый завод света»</a:t>
            </a:r>
            <a:endParaRPr dirty="0"/>
          </a:p>
          <a:p>
            <a:pPr lvl="0">
              <a:defRPr/>
            </a:pPr>
            <a:r>
              <a:rPr lang="ru-RU" sz="1050" dirty="0">
                <a:solidFill>
                  <a:schemeClr val="tx1"/>
                </a:solidFill>
                <a:latin typeface="Roboto Medium"/>
                <a:ea typeface="Roboto Medium"/>
                <a:cs typeface="Roboto Light"/>
              </a:rPr>
              <a:t>г. Ростов-на-Дону, ул. Текучева, 234, офис 12-01</a:t>
            </a:r>
            <a:endParaRPr dirty="0"/>
          </a:p>
          <a:p>
            <a:pPr marR="24130" lvl="0">
              <a:defRPr/>
            </a:pPr>
            <a:r>
              <a:rPr lang="ru-RU" sz="1050" dirty="0">
                <a:solidFill>
                  <a:schemeClr val="tx1"/>
                </a:solidFill>
                <a:latin typeface="Roboto Medium"/>
                <a:ea typeface="Roboto Medium"/>
                <a:cs typeface="Roboto"/>
              </a:rPr>
              <a:t>+7 (863) 307-5-307 </a:t>
            </a:r>
            <a:r>
              <a:rPr lang="ru-RU" sz="1050" b="1" dirty="0">
                <a:solidFill>
                  <a:schemeClr val="tx1"/>
                </a:solidFill>
                <a:latin typeface="Roboto Medium"/>
                <a:ea typeface="Roboto Medium"/>
                <a:cs typeface="Roboto Thin"/>
              </a:rPr>
              <a:t>| </a:t>
            </a:r>
            <a:r>
              <a:rPr lang="ru-RU" sz="1050" b="1" dirty="0">
                <a:solidFill>
                  <a:schemeClr val="tx1"/>
                </a:solidFill>
                <a:latin typeface="Roboto Medium"/>
                <a:ea typeface="Roboto Medium"/>
                <a:cs typeface="Roboto"/>
              </a:rPr>
              <a:t>8 </a:t>
            </a:r>
            <a:r>
              <a:rPr lang="ru-RU" sz="1050" b="1" dirty="0" smtClean="0">
                <a:solidFill>
                  <a:schemeClr val="tx1"/>
                </a:solidFill>
                <a:latin typeface="Roboto Medium"/>
                <a:ea typeface="Roboto Medium"/>
                <a:cs typeface="Roboto"/>
              </a:rPr>
              <a:t>986 0151305</a:t>
            </a:r>
            <a:endParaRPr dirty="0"/>
          </a:p>
          <a:p>
            <a:pPr marR="24130" lvl="0">
              <a:defRPr/>
            </a:pPr>
            <a:r>
              <a:rPr lang="ru-RU" sz="1050" i="1" dirty="0">
                <a:solidFill>
                  <a:schemeClr val="tx1"/>
                </a:solidFill>
                <a:latin typeface="Roboto Medium"/>
                <a:ea typeface="Roboto Medium"/>
                <a:cs typeface="Roboto"/>
              </a:rPr>
              <a:t>Ведущий менеджер отдела продаж </a:t>
            </a:r>
            <a:endParaRPr dirty="0"/>
          </a:p>
          <a:p>
            <a:pPr marR="24130" lvl="0">
              <a:defRPr/>
            </a:pPr>
            <a:r>
              <a:rPr lang="ru-RU" sz="1050" b="1" i="1" dirty="0" smtClean="0">
                <a:solidFill>
                  <a:schemeClr val="tx1"/>
                </a:solidFill>
                <a:latin typeface="Roboto Medium"/>
                <a:ea typeface="Roboto Medium"/>
                <a:cs typeface="Roboto"/>
              </a:rPr>
              <a:t>Борисенко Кирилл Александрович</a:t>
            </a:r>
            <a:endParaRPr dirty="0"/>
          </a:p>
          <a:p>
            <a:pPr lvl="0">
              <a:defRPr/>
            </a:pPr>
            <a:r>
              <a:rPr lang="ru-RU" sz="1050" dirty="0">
                <a:solidFill>
                  <a:schemeClr val="tx1"/>
                </a:solidFill>
                <a:latin typeface="Roboto Medium"/>
                <a:ea typeface="Roboto Medium"/>
                <a:cs typeface="Roboto Light"/>
              </a:rPr>
              <a:t>Сайт: </a:t>
            </a:r>
            <a:r>
              <a:rPr lang="ru-RU" sz="1050" u="sng" dirty="0">
                <a:solidFill>
                  <a:schemeClr val="tx1"/>
                </a:solidFill>
                <a:latin typeface="Roboto Medium"/>
                <a:ea typeface="Roboto Medium"/>
                <a:cs typeface="Roboto"/>
                <a:hlinkClick r:id="rId3" tooltip="http://www.1zs.ru/"/>
              </a:rPr>
              <a:t>www.1zs.ru </a:t>
            </a:r>
            <a:r>
              <a:rPr lang="ru-RU" sz="1050" dirty="0">
                <a:solidFill>
                  <a:schemeClr val="tx1"/>
                </a:solidFill>
                <a:latin typeface="Roboto Medium"/>
                <a:ea typeface="Roboto Medium"/>
                <a:cs typeface="Roboto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Roboto Medium"/>
                <a:ea typeface="Roboto Medium"/>
                <a:cs typeface="Roboto Thin"/>
              </a:rPr>
              <a:t>| </a:t>
            </a:r>
            <a:r>
              <a:rPr lang="ru-RU" sz="1050" dirty="0">
                <a:solidFill>
                  <a:schemeClr val="tx1"/>
                </a:solidFill>
                <a:latin typeface="Roboto Medium"/>
                <a:ea typeface="Roboto Medium"/>
                <a:cs typeface="Roboto Light"/>
              </a:rPr>
              <a:t>почта: </a:t>
            </a:r>
            <a:r>
              <a:rPr lang="ru-RU" sz="1050" u="sng" dirty="0">
                <a:solidFill>
                  <a:schemeClr val="tx1"/>
                </a:solidFill>
                <a:latin typeface="Roboto Medium"/>
                <a:ea typeface="Roboto Medium"/>
                <a:cs typeface="Roboto"/>
                <a:hlinkClick r:id="rId4" tooltip="mailto:sales@1zs.ru"/>
              </a:rPr>
              <a:t>sales6@1zs.ru</a:t>
            </a:r>
            <a:endParaRPr lang="ru-RU" sz="1050" dirty="0">
              <a:solidFill>
                <a:schemeClr val="tx1"/>
              </a:solidFill>
              <a:latin typeface="Roboto Medium"/>
              <a:ea typeface="Roboto Medium"/>
              <a:cs typeface="Roboto"/>
            </a:endParaRPr>
          </a:p>
        </p:txBody>
      </p:sp>
      <p:sp>
        <p:nvSpPr>
          <p:cNvPr id="45" name="Google Shape;45;p1"/>
          <p:cNvSpPr txBox="1"/>
          <p:nvPr/>
        </p:nvSpPr>
        <p:spPr bwMode="auto">
          <a:xfrm>
            <a:off x="420927" y="10062840"/>
            <a:ext cx="6668770" cy="42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numCol="2" spcCol="180000" anchor="t" anchorCtr="0">
            <a:spAutoFit/>
          </a:bodyPr>
          <a:lstStyle/>
          <a:p>
            <a:pPr marR="5080" lvl="0">
              <a:defRPr/>
            </a:pPr>
            <a:r>
              <a:rPr lang="ru-RU" sz="90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ООО «Первый завод света» Юридический адрес 344064, г. Ростов-на-Дону, пер. Технологический, д. 3а, этаж 2, пом. 2,3 </a:t>
            </a:r>
            <a:endParaRPr/>
          </a:p>
          <a:p>
            <a:pPr marR="5080" lvl="0">
              <a:defRPr/>
            </a:pPr>
            <a:r>
              <a:rPr lang="ru-RU" sz="90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 ИНН 6165213925 / КПП 616501001 / ОГРН 1186196023530 Р/счет 40702810452090020790</a:t>
            </a:r>
            <a:endParaRPr/>
          </a:p>
          <a:p>
            <a:pPr lvl="0">
              <a:defRPr/>
            </a:pPr>
            <a:r>
              <a:rPr lang="ru-RU" sz="90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БАНК Юго-Западный банк ПАО «Сбербанк России» Кор/счет 30101810600000000602 БИК 046015602 / ОКПО 28709059</a:t>
            </a:r>
            <a:endParaRPr/>
          </a:p>
        </p:txBody>
      </p:sp>
      <p:graphicFrame>
        <p:nvGraphicFramePr>
          <p:cNvPr id="46" name="Google Shape;46;p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42335"/>
              </p:ext>
            </p:extLst>
          </p:nvPr>
        </p:nvGraphicFramePr>
        <p:xfrm>
          <a:off x="497414" y="5059091"/>
          <a:ext cx="6622040" cy="2393175"/>
        </p:xfrm>
        <a:graphic>
          <a:graphicData uri="http://schemas.openxmlformats.org/drawingml/2006/table">
            <a:tbl>
              <a:tblPr firstRow="1" bandRow="1">
                <a:tableStyleId>{6EA14CF0-F5A3-4A35-B41A-2B3EC7CC1E61}</a:tableStyleId>
              </a:tblPr>
              <a:tblGrid>
                <a:gridCol w="3776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775">
                <a:tc>
                  <a:txBody>
                    <a:bodyPr/>
                    <a:lstStyle/>
                    <a:p>
                      <a:pPr marL="67945" marR="0" lvl="0" indent="0" algn="l">
                        <a:lnSpc>
                          <a:spcPct val="8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Мощность светильника</a:t>
                      </a:r>
                      <a:endParaRPr sz="1000" u="none" strike="noStrike" cap="none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0" marB="0">
                    <a:lnB w="9525" algn="ctr">
                      <a:solidFill>
                        <a:srgbClr val="9FA1A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10795" lvl="0" indent="0" algn="ctr">
                        <a:lnSpc>
                          <a:spcPct val="8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100 Ватт</a:t>
                      </a:r>
                      <a:endParaRPr sz="1000" u="none" strike="noStrike" cap="none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0" marB="0">
                    <a:lnB w="9525" algn="ctr">
                      <a:solidFill>
                        <a:srgbClr val="9FA1A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700">
                <a:tc>
                  <a:txBody>
                    <a:bodyPr/>
                    <a:lstStyle/>
                    <a:p>
                      <a:pPr marL="685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Световой поток</a:t>
                      </a:r>
                      <a:endParaRPr sz="1000" u="none" strike="noStrike" cap="none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1270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 dirty="0" smtClean="0">
                          <a:latin typeface="Roboto Light"/>
                          <a:ea typeface="Roboto Light"/>
                          <a:cs typeface="Roboto Light"/>
                        </a:rPr>
                        <a:t>15</a:t>
                      </a:r>
                      <a:r>
                        <a:rPr lang="ru-RU" sz="1000" u="none" strike="noStrike" cap="none" baseline="0" dirty="0" smtClean="0">
                          <a:latin typeface="Roboto Light"/>
                          <a:ea typeface="Roboto Light"/>
                          <a:cs typeface="Roboto Light"/>
                        </a:rPr>
                        <a:t> </a:t>
                      </a:r>
                      <a:r>
                        <a:rPr lang="ru-RU" sz="1000" u="none" strike="noStrike" cap="none" baseline="0" dirty="0" smtClean="0">
                          <a:latin typeface="Roboto Light"/>
                          <a:ea typeface="Roboto Light"/>
                          <a:cs typeface="Roboto Light"/>
                        </a:rPr>
                        <a:t>8</a:t>
                      </a:r>
                      <a:r>
                        <a:rPr lang="ru-RU" sz="1000" u="none" strike="noStrike" cap="none" dirty="0" smtClean="0">
                          <a:latin typeface="Roboto Light"/>
                          <a:ea typeface="Roboto Light"/>
                          <a:cs typeface="Roboto Light"/>
                        </a:rPr>
                        <a:t>00 </a:t>
                      </a:r>
                      <a:r>
                        <a:rPr lang="ru-RU" sz="1000" u="none" strike="noStrike" cap="none" dirty="0">
                          <a:latin typeface="Roboto Light"/>
                          <a:ea typeface="Roboto Light"/>
                          <a:cs typeface="Roboto Light"/>
                        </a:rPr>
                        <a:t>люмен</a:t>
                      </a:r>
                      <a:endParaRPr sz="1000" u="none" strike="noStrike" cap="none" dirty="0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700">
                <a:tc>
                  <a:txBody>
                    <a:bodyPr/>
                    <a:lstStyle/>
                    <a:p>
                      <a:pPr marL="685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Roboto Light"/>
                        <a:buNone/>
                        <a:defRPr/>
                      </a:pPr>
                      <a:r>
                        <a:rPr lang="ru-RU" sz="10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Срок службы</a:t>
                      </a:r>
                      <a:endParaRPr/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1270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Roboto Light"/>
                        <a:buNone/>
                        <a:defRPr/>
                      </a:pPr>
                      <a:r>
                        <a:rPr lang="ru-RU" sz="1000" u="none" strike="noStrike" cap="none" dirty="0">
                          <a:latin typeface="Roboto Light"/>
                          <a:ea typeface="Roboto Light"/>
                          <a:cs typeface="Roboto Light"/>
                        </a:rPr>
                        <a:t>100 000 часов </a:t>
                      </a:r>
                      <a:endParaRPr sz="1000" u="none" strike="noStrike" cap="none" dirty="0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700">
                <a:tc>
                  <a:txBody>
                    <a:bodyPr/>
                    <a:lstStyle/>
                    <a:p>
                      <a:pPr marL="685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Цветовая температура</a:t>
                      </a:r>
                      <a:endParaRPr/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1270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</a:rPr>
                        <a:t> 5000 К</a:t>
                      </a:r>
                      <a:endParaRPr sz="1000" u="none" strike="noStrike" cap="none" dirty="0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700">
                <a:tc>
                  <a:txBody>
                    <a:bodyPr/>
                    <a:lstStyle/>
                    <a:p>
                      <a:pPr marL="685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КСС</a:t>
                      </a:r>
                      <a:endParaRPr sz="1000" u="none" strike="noStrike" cap="none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1270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b="0" i="0" u="none" strike="noStrike" cap="none" dirty="0" smtClean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</a:rPr>
                        <a:t>Глубокая </a:t>
                      </a:r>
                      <a:r>
                        <a:rPr lang="ru-RU" sz="1000" b="0" i="0" u="none" strike="noStrike" cap="none" dirty="0" smtClean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</a:rPr>
                        <a:t>«Д» 120</a:t>
                      </a:r>
                      <a:r>
                        <a:rPr lang="ru-RU" sz="1000" b="0" i="0" u="none" strike="noStrike" cap="none" dirty="0" smtClean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</a:rPr>
                        <a:t>°</a:t>
                      </a:r>
                      <a:endParaRPr sz="1000" u="none" strike="noStrike" cap="none" dirty="0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700">
                <a:tc>
                  <a:txBody>
                    <a:bodyPr/>
                    <a:lstStyle/>
                    <a:p>
                      <a:pPr marL="685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Рабочая температура</a:t>
                      </a:r>
                      <a:endParaRPr sz="1000" u="none" strike="noStrike" cap="none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1270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</a:rPr>
                        <a:t>От -40</a:t>
                      </a:r>
                      <a:r>
                        <a:rPr lang="ru-RU" sz="10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° до +50°</a:t>
                      </a:r>
                      <a:endParaRPr sz="1000" u="none" strike="noStrike" cap="none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700">
                <a:tc>
                  <a:txBody>
                    <a:bodyPr/>
                    <a:lstStyle/>
                    <a:p>
                      <a:pPr marL="685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Степень защиты</a:t>
                      </a:r>
                      <a:endParaRPr sz="1000" u="none" strike="noStrike" cap="none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1270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</a:rPr>
                        <a:t>IP 65</a:t>
                      </a:r>
                      <a:endParaRPr sz="1000" u="none" strike="noStrike" cap="none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700">
                <a:tc>
                  <a:txBody>
                    <a:bodyPr/>
                    <a:lstStyle/>
                    <a:p>
                      <a:pPr marL="685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Защита от превышения входного напряжения</a:t>
                      </a:r>
                      <a:endParaRPr/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1270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</a:rPr>
                        <a:t>До 380 Вольт</a:t>
                      </a:r>
                      <a:endParaRPr sz="1000" u="none" strike="noStrike" cap="none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700">
                <a:tc>
                  <a:txBody>
                    <a:bodyPr/>
                    <a:lstStyle/>
                    <a:p>
                      <a:pPr marL="685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Защита короткого замыкания</a:t>
                      </a:r>
                      <a:endParaRPr/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1270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</a:rPr>
                        <a:t>Есть, восстанавливается автоматически</a:t>
                      </a:r>
                      <a:endParaRPr/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700">
                <a:tc>
                  <a:txBody>
                    <a:bodyPr/>
                    <a:lstStyle/>
                    <a:p>
                      <a:pPr marL="685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Roboto Light"/>
                        <a:buNone/>
                        <a:defRPr/>
                      </a:pPr>
                      <a:r>
                        <a:rPr lang="ru-RU" sz="10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Марка светодиодов</a:t>
                      </a:r>
                      <a:endParaRPr/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1270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</a:rPr>
                        <a:t>Seoul Semiconductor (Южная Корея) </a:t>
                      </a:r>
                      <a:endParaRPr sz="1000" u="none" strike="noStrike" cap="none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700">
                <a:tc>
                  <a:txBody>
                    <a:bodyPr/>
                    <a:lstStyle/>
                    <a:p>
                      <a:pPr marL="685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Размеры (ДхШхВ) (без крепежа)</a:t>
                      </a:r>
                      <a:endParaRPr sz="1000" u="none" strike="noStrike" cap="none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1270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763  *  100  *  78</a:t>
                      </a:r>
                      <a:endParaRPr/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700">
                <a:tc>
                  <a:txBody>
                    <a:bodyPr/>
                    <a:lstStyle/>
                    <a:p>
                      <a:pPr marL="685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Вес </a:t>
                      </a:r>
                      <a:endParaRPr sz="1000" u="none" strike="noStrike" cap="none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1270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</a:rPr>
                        <a:t>2,25 кг</a:t>
                      </a:r>
                      <a:endParaRPr sz="1000" u="none" strike="noStrike" cap="none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700">
                <a:tc>
                  <a:txBody>
                    <a:bodyPr/>
                    <a:lstStyle/>
                    <a:p>
                      <a:pPr marL="685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Гарантия</a:t>
                      </a:r>
                      <a:endParaRPr sz="1000" u="none" strike="noStrike" cap="none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1270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</a:rPr>
                        <a:t>5 лет</a:t>
                      </a:r>
                      <a:endParaRPr sz="1000" u="none" strike="noStrike" cap="none" dirty="0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0" marR="0" marT="25400" marB="0">
                    <a:lnT w="9525" algn="ctr">
                      <a:solidFill>
                        <a:srgbClr val="9FA1A4"/>
                      </a:solidFill>
                    </a:lnT>
                    <a:lnB w="9525" algn="ctr">
                      <a:solidFill>
                        <a:srgbClr val="9FA1A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8" name="Google Shape;48;p1"/>
          <p:cNvSpPr/>
          <p:nvPr/>
        </p:nvSpPr>
        <p:spPr bwMode="auto">
          <a:xfrm>
            <a:off x="398662" y="4840610"/>
            <a:ext cx="2822350" cy="218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7945" marR="0" lvl="0" indent="0" algn="l">
              <a:lnSpc>
                <a:spcPct val="819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rgbClr val="190EF7"/>
                </a:solidFill>
                <a:latin typeface="Roboto Light"/>
                <a:ea typeface="Roboto Light"/>
                <a:cs typeface="Roboto Light"/>
              </a:rPr>
              <a:t>Технические</a:t>
            </a:r>
            <a:r>
              <a:rPr lang="ru-RU" sz="1000">
                <a:solidFill>
                  <a:srgbClr val="0072A5"/>
                </a:solidFill>
                <a:latin typeface="Roboto Light"/>
                <a:ea typeface="Roboto Light"/>
                <a:cs typeface="Roboto Light"/>
              </a:rPr>
              <a:t> </a:t>
            </a:r>
            <a:r>
              <a:rPr lang="ru-RU" sz="1000">
                <a:solidFill>
                  <a:srgbClr val="190EF7"/>
                </a:solidFill>
                <a:latin typeface="Roboto Light"/>
                <a:ea typeface="Roboto Light"/>
                <a:cs typeface="Roboto Light"/>
              </a:rPr>
              <a:t>параметры</a:t>
            </a:r>
            <a:endParaRPr sz="1000">
              <a:solidFill>
                <a:srgbClr val="190EF7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9" name="Google Shape;49;p1"/>
          <p:cNvSpPr/>
          <p:nvPr/>
        </p:nvSpPr>
        <p:spPr bwMode="auto">
          <a:xfrm>
            <a:off x="1384029" y="1450339"/>
            <a:ext cx="590065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u="sng">
                <a:solidFill>
                  <a:schemeClr val="bg2">
                    <a:lumMod val="60000"/>
                    <a:lumOff val="40000"/>
                  </a:schemeClr>
                </a:solidFill>
                <a:latin typeface="Roboto Medium"/>
                <a:ea typeface="Roboto Medium"/>
                <a:cs typeface="Roboto Light"/>
              </a:rPr>
              <a:t>ПРОМЫШЛЕННЫЙ</a:t>
            </a:r>
            <a:r>
              <a:rPr lang="en-US" u="sng">
                <a:solidFill>
                  <a:schemeClr val="bg2">
                    <a:lumMod val="60000"/>
                    <a:lumOff val="40000"/>
                  </a:schemeClr>
                </a:solidFill>
                <a:latin typeface="Roboto Medium"/>
                <a:ea typeface="Roboto Medium"/>
                <a:cs typeface="Roboto Light"/>
              </a:rPr>
              <a:t> </a:t>
            </a:r>
            <a:r>
              <a:rPr lang="ru-RU" u="sng">
                <a:solidFill>
                  <a:schemeClr val="bg2">
                    <a:lumMod val="60000"/>
                    <a:lumOff val="40000"/>
                  </a:schemeClr>
                </a:solidFill>
                <a:latin typeface="Roboto Medium"/>
                <a:ea typeface="Roboto Medium"/>
                <a:cs typeface="Roboto Light"/>
              </a:rPr>
              <a:t>СВЕТОДИОДНЫЙ СВЕТИЛЬНИК</a:t>
            </a:r>
          </a:p>
        </p:txBody>
      </p:sp>
      <p:sp>
        <p:nvSpPr>
          <p:cNvPr id="50" name="Google Shape;50;p1"/>
          <p:cNvSpPr txBox="1"/>
          <p:nvPr/>
        </p:nvSpPr>
        <p:spPr bwMode="auto">
          <a:xfrm>
            <a:off x="315872" y="1706781"/>
            <a:ext cx="37182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ПЗС </a:t>
            </a:r>
            <a:r>
              <a:rPr lang="ru-RU" sz="32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ПРОМ–100Д</a:t>
            </a:r>
            <a:endParaRPr lang="ru-RU" sz="3200" b="1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51" name="Google Shape;51;p1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5629015" y="3820148"/>
            <a:ext cx="1757410" cy="1405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1"/>
          <p:cNvGrpSpPr/>
          <p:nvPr/>
        </p:nvGrpSpPr>
        <p:grpSpPr bwMode="auto">
          <a:xfrm>
            <a:off x="493796" y="2120949"/>
            <a:ext cx="1876965" cy="753527"/>
            <a:chOff x="0" y="0"/>
            <a:chExt cx="1876965" cy="753527"/>
          </a:xfrm>
        </p:grpSpPr>
        <p:sp>
          <p:nvSpPr>
            <p:cNvPr id="53" name="Google Shape;53;p1"/>
            <p:cNvSpPr/>
            <p:nvPr/>
          </p:nvSpPr>
          <p:spPr bwMode="auto">
            <a:xfrm>
              <a:off x="0" y="273135"/>
              <a:ext cx="1473697" cy="480392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4" name="Google Shape;54;p1"/>
            <p:cNvSpPr txBox="1"/>
            <p:nvPr/>
          </p:nvSpPr>
          <p:spPr bwMode="auto">
            <a:xfrm>
              <a:off x="10395" y="345277"/>
              <a:ext cx="1478015" cy="317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Roboto Light"/>
                  <a:ea typeface="Roboto Light"/>
                  <a:cs typeface="Roboto Light"/>
                </a:rPr>
                <a:t>15 </a:t>
              </a:r>
              <a:r>
                <a:rPr lang="ru-RU" sz="2000" b="1" dirty="0" smtClean="0">
                  <a:solidFill>
                    <a:schemeClr val="tx1"/>
                  </a:solidFill>
                  <a:latin typeface="Roboto Light"/>
                  <a:ea typeface="Roboto Light"/>
                  <a:cs typeface="Roboto Light"/>
                </a:rPr>
                <a:t>800</a:t>
              </a:r>
              <a:r>
                <a:rPr lang="ru-RU" sz="2000" b="1" dirty="0" smtClean="0">
                  <a:solidFill>
                    <a:schemeClr val="tx1"/>
                  </a:solidFill>
                  <a:latin typeface="Roboto Light"/>
                  <a:ea typeface="Roboto Light"/>
                  <a:cs typeface="Roboto Light"/>
                </a:rPr>
                <a:t> </a:t>
              </a:r>
              <a:r>
                <a:rPr lang="ru-RU" sz="1000" b="1" dirty="0" err="1">
                  <a:solidFill>
                    <a:schemeClr val="tx1"/>
                  </a:solidFill>
                  <a:latin typeface="Roboto Light"/>
                  <a:ea typeface="Roboto Light"/>
                  <a:cs typeface="Roboto Light"/>
                </a:rPr>
                <a:t>lm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55" name="Google Shape;55;p1"/>
            <p:cNvSpPr txBox="1"/>
            <p:nvPr/>
          </p:nvSpPr>
          <p:spPr bwMode="auto">
            <a:xfrm>
              <a:off x="12052" y="0"/>
              <a:ext cx="186491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200" spc="100">
                  <a:solidFill>
                    <a:schemeClr val="tx1"/>
                  </a:solidFill>
                  <a:latin typeface="Roboto Light"/>
                  <a:ea typeface="Roboto Light"/>
                  <a:cs typeface="Roboto Light"/>
                </a:rPr>
                <a:t>Световой поток</a:t>
              </a:r>
              <a:endParaRPr sz="1200" spc="100">
                <a:solidFill>
                  <a:schemeClr val="tx1"/>
                </a:solidFill>
                <a:latin typeface="Roboto Light"/>
                <a:ea typeface="Roboto Light"/>
                <a:cs typeface="Roboto Light"/>
              </a:endParaRPr>
            </a:p>
          </p:txBody>
        </p:sp>
      </p:grpSp>
      <p:grpSp>
        <p:nvGrpSpPr>
          <p:cNvPr id="56" name="Google Shape;56;p1"/>
          <p:cNvGrpSpPr/>
          <p:nvPr/>
        </p:nvGrpSpPr>
        <p:grpSpPr bwMode="auto">
          <a:xfrm>
            <a:off x="2089269" y="2128805"/>
            <a:ext cx="1269627" cy="741358"/>
            <a:chOff x="480732" y="1912253"/>
            <a:chExt cx="1269627" cy="741358"/>
          </a:xfrm>
        </p:grpSpPr>
        <p:sp>
          <p:nvSpPr>
            <p:cNvPr id="57" name="Google Shape;57;p1"/>
            <p:cNvSpPr/>
            <p:nvPr/>
          </p:nvSpPr>
          <p:spPr bwMode="auto">
            <a:xfrm>
              <a:off x="480732" y="2173219"/>
              <a:ext cx="1036482" cy="480392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8" name="Google Shape;58;p1"/>
            <p:cNvSpPr txBox="1"/>
            <p:nvPr/>
          </p:nvSpPr>
          <p:spPr bwMode="auto">
            <a:xfrm>
              <a:off x="491126" y="2232069"/>
              <a:ext cx="1036483" cy="32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tx1"/>
                  </a:solidFill>
                  <a:latin typeface="Roboto Light"/>
                  <a:ea typeface="Roboto Light"/>
                  <a:cs typeface="Roboto Light"/>
                </a:rPr>
                <a:t>100 </a:t>
              </a:r>
              <a:r>
                <a:rPr lang="ru-RU" sz="1000" b="1">
                  <a:solidFill>
                    <a:schemeClr val="tx1"/>
                  </a:solidFill>
                  <a:latin typeface="Roboto Light"/>
                  <a:ea typeface="Roboto Light"/>
                  <a:cs typeface="Roboto Light"/>
                </a:rPr>
                <a:t>Вт</a:t>
              </a:r>
              <a:endParaRPr sz="1000" b="1">
                <a:solidFill>
                  <a:schemeClr val="tx1"/>
                </a:solidFill>
                <a:latin typeface="Roboto Light"/>
                <a:ea typeface="Roboto Light"/>
                <a:cs typeface="Roboto Light"/>
              </a:endParaRPr>
            </a:p>
          </p:txBody>
        </p:sp>
        <p:sp>
          <p:nvSpPr>
            <p:cNvPr id="59" name="Google Shape;59;p1"/>
            <p:cNvSpPr txBox="1"/>
            <p:nvPr/>
          </p:nvSpPr>
          <p:spPr bwMode="auto">
            <a:xfrm>
              <a:off x="491126" y="1912253"/>
              <a:ext cx="125923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200" spc="100">
                  <a:solidFill>
                    <a:schemeClr val="tx1"/>
                  </a:solidFill>
                  <a:latin typeface="Roboto Light"/>
                  <a:ea typeface="Roboto Light"/>
                  <a:cs typeface="Roboto Light"/>
                </a:rPr>
                <a:t>Мощность</a:t>
              </a:r>
              <a:endParaRPr sz="1200" spc="100">
                <a:solidFill>
                  <a:schemeClr val="tx1"/>
                </a:solidFill>
                <a:latin typeface="Roboto Light"/>
                <a:ea typeface="Roboto Light"/>
                <a:cs typeface="Roboto Light"/>
              </a:endParaRPr>
            </a:p>
          </p:txBody>
        </p:sp>
      </p:grpSp>
      <p:grpSp>
        <p:nvGrpSpPr>
          <p:cNvPr id="60" name="Google Shape;60;p1"/>
          <p:cNvGrpSpPr/>
          <p:nvPr/>
        </p:nvGrpSpPr>
        <p:grpSpPr bwMode="auto">
          <a:xfrm>
            <a:off x="440106" y="2994481"/>
            <a:ext cx="1872672" cy="426284"/>
            <a:chOff x="4735351" y="6012355"/>
            <a:chExt cx="1872672" cy="426284"/>
          </a:xfrm>
        </p:grpSpPr>
        <p:sp>
          <p:nvSpPr>
            <p:cNvPr id="61" name="Google Shape;61;p1"/>
            <p:cNvSpPr/>
            <p:nvPr/>
          </p:nvSpPr>
          <p:spPr bwMode="auto">
            <a:xfrm>
              <a:off x="5566695" y="6012355"/>
              <a:ext cx="457200" cy="426284"/>
            </a:xfrm>
            <a:custGeom>
              <a:avLst/>
              <a:gdLst/>
              <a:ahLst/>
              <a:cxnLst/>
              <a:rect l="l" t="t" r="r" b="b"/>
              <a:pathLst>
                <a:path w="338454" h="332740" extrusionOk="0">
                  <a:moveTo>
                    <a:pt x="47828" y="0"/>
                  </a:moveTo>
                  <a:lnTo>
                    <a:pt x="33373" y="2152"/>
                  </a:lnTo>
                  <a:lnTo>
                    <a:pt x="17708" y="9726"/>
                  </a:lnTo>
                  <a:lnTo>
                    <a:pt x="5146" y="24394"/>
                  </a:lnTo>
                  <a:lnTo>
                    <a:pt x="0" y="47828"/>
                  </a:lnTo>
                  <a:lnTo>
                    <a:pt x="0" y="284797"/>
                  </a:lnTo>
                  <a:lnTo>
                    <a:pt x="2152" y="299253"/>
                  </a:lnTo>
                  <a:lnTo>
                    <a:pt x="9726" y="314923"/>
                  </a:lnTo>
                  <a:lnTo>
                    <a:pt x="24394" y="327490"/>
                  </a:lnTo>
                  <a:lnTo>
                    <a:pt x="47828" y="332638"/>
                  </a:lnTo>
                  <a:lnTo>
                    <a:pt x="290194" y="332638"/>
                  </a:lnTo>
                  <a:lnTo>
                    <a:pt x="304649" y="330485"/>
                  </a:lnTo>
                  <a:lnTo>
                    <a:pt x="320314" y="322910"/>
                  </a:lnTo>
                  <a:lnTo>
                    <a:pt x="332877" y="308238"/>
                  </a:lnTo>
                  <a:lnTo>
                    <a:pt x="338023" y="284797"/>
                  </a:lnTo>
                  <a:lnTo>
                    <a:pt x="338023" y="47828"/>
                  </a:lnTo>
                  <a:lnTo>
                    <a:pt x="335870" y="33379"/>
                  </a:lnTo>
                  <a:lnTo>
                    <a:pt x="328296" y="17713"/>
                  </a:lnTo>
                  <a:lnTo>
                    <a:pt x="313629" y="5147"/>
                  </a:lnTo>
                  <a:lnTo>
                    <a:pt x="290194" y="0"/>
                  </a:lnTo>
                  <a:lnTo>
                    <a:pt x="47828" y="0"/>
                  </a:lnTo>
                  <a:close/>
                </a:path>
              </a:pathLst>
            </a:custGeom>
            <a:noFill/>
            <a:ln w="25400" cap="flat" cmpd="sng">
              <a:solidFill>
                <a:srgbClr val="190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2" name="Google Shape;62;p1"/>
            <p:cNvSpPr txBox="1"/>
            <p:nvPr/>
          </p:nvSpPr>
          <p:spPr bwMode="auto">
            <a:xfrm>
              <a:off x="5607352" y="6044544"/>
              <a:ext cx="346546" cy="343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2850" rIns="0" bIns="0" anchor="t" anchorCtr="0">
              <a:spAutoFit/>
            </a:bodyPr>
            <a:lstStyle/>
            <a:p>
              <a:pPr marL="2032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000" b="1" dirty="0">
                  <a:solidFill>
                    <a:srgbClr val="190EF7"/>
                  </a:solidFill>
                  <a:latin typeface="Roboto Light"/>
                  <a:ea typeface="Roboto Light"/>
                  <a:cs typeface="Roboto Light"/>
                </a:rPr>
                <a:t>КСС</a:t>
              </a:r>
              <a:endParaRPr sz="1000" dirty="0">
                <a:solidFill>
                  <a:srgbClr val="190EF7"/>
                </a:solidFill>
                <a:latin typeface="Roboto Light"/>
                <a:ea typeface="Roboto Light"/>
                <a:cs typeface="Roboto Light"/>
              </a:endParaRPr>
            </a:p>
            <a:p>
              <a:pPr marL="12700" marR="0" lvl="0" indent="0" algn="ctr">
                <a:lnSpc>
                  <a:spcPct val="100000"/>
                </a:lnSpc>
                <a:spcBef>
                  <a:spcPts val="80"/>
                </a:spcBef>
                <a:spcAft>
                  <a:spcPts val="0"/>
                </a:spcAft>
                <a:buNone/>
                <a:defRPr/>
              </a:pPr>
              <a:r>
                <a:rPr lang="ru-RU" sz="1000" b="1" dirty="0" smtClean="0">
                  <a:solidFill>
                    <a:srgbClr val="190EF7"/>
                  </a:solidFill>
                  <a:latin typeface="Roboto Light"/>
                  <a:ea typeface="Roboto Light"/>
                  <a:cs typeface="Roboto Light"/>
                </a:rPr>
                <a:t>12</a:t>
              </a:r>
              <a:r>
                <a:rPr lang="ru-RU" sz="1000" b="1" dirty="0" smtClean="0">
                  <a:solidFill>
                    <a:srgbClr val="190EF7"/>
                  </a:solidFill>
                  <a:latin typeface="Roboto Light"/>
                  <a:ea typeface="Roboto Light"/>
                  <a:cs typeface="Roboto Light"/>
                </a:rPr>
                <a:t>0</a:t>
              </a:r>
              <a:endParaRPr sz="1000" dirty="0">
                <a:solidFill>
                  <a:srgbClr val="190EF7"/>
                </a:solidFill>
                <a:latin typeface="Roboto Light"/>
                <a:ea typeface="Roboto Light"/>
                <a:cs typeface="Roboto Light"/>
              </a:endParaRPr>
            </a:p>
          </p:txBody>
        </p:sp>
        <p:sp>
          <p:nvSpPr>
            <p:cNvPr id="63" name="Google Shape;63;p1"/>
            <p:cNvSpPr/>
            <p:nvPr/>
          </p:nvSpPr>
          <p:spPr bwMode="auto">
            <a:xfrm>
              <a:off x="6150823" y="6012355"/>
              <a:ext cx="457200" cy="426284"/>
            </a:xfrm>
            <a:custGeom>
              <a:avLst/>
              <a:gdLst/>
              <a:ahLst/>
              <a:cxnLst/>
              <a:rect l="l" t="t" r="r" b="b"/>
              <a:pathLst>
                <a:path w="338454" h="332740" extrusionOk="0">
                  <a:moveTo>
                    <a:pt x="47828" y="0"/>
                  </a:moveTo>
                  <a:lnTo>
                    <a:pt x="33373" y="2152"/>
                  </a:lnTo>
                  <a:lnTo>
                    <a:pt x="17708" y="9726"/>
                  </a:lnTo>
                  <a:lnTo>
                    <a:pt x="5146" y="24394"/>
                  </a:lnTo>
                  <a:lnTo>
                    <a:pt x="0" y="47828"/>
                  </a:lnTo>
                  <a:lnTo>
                    <a:pt x="0" y="284797"/>
                  </a:lnTo>
                  <a:lnTo>
                    <a:pt x="2152" y="299253"/>
                  </a:lnTo>
                  <a:lnTo>
                    <a:pt x="9726" y="314923"/>
                  </a:lnTo>
                  <a:lnTo>
                    <a:pt x="24394" y="327490"/>
                  </a:lnTo>
                  <a:lnTo>
                    <a:pt x="47828" y="332638"/>
                  </a:lnTo>
                  <a:lnTo>
                    <a:pt x="290194" y="332638"/>
                  </a:lnTo>
                  <a:lnTo>
                    <a:pt x="304649" y="330485"/>
                  </a:lnTo>
                  <a:lnTo>
                    <a:pt x="320314" y="322910"/>
                  </a:lnTo>
                  <a:lnTo>
                    <a:pt x="332877" y="308238"/>
                  </a:lnTo>
                  <a:lnTo>
                    <a:pt x="338023" y="284797"/>
                  </a:lnTo>
                  <a:lnTo>
                    <a:pt x="338023" y="47828"/>
                  </a:lnTo>
                  <a:lnTo>
                    <a:pt x="335870" y="33379"/>
                  </a:lnTo>
                  <a:lnTo>
                    <a:pt x="328296" y="17713"/>
                  </a:lnTo>
                  <a:lnTo>
                    <a:pt x="313629" y="5147"/>
                  </a:lnTo>
                  <a:lnTo>
                    <a:pt x="290194" y="0"/>
                  </a:lnTo>
                  <a:lnTo>
                    <a:pt x="47828" y="0"/>
                  </a:lnTo>
                  <a:close/>
                </a:path>
              </a:pathLst>
            </a:custGeom>
            <a:noFill/>
            <a:ln w="25400" cap="flat" cmpd="sng">
              <a:solidFill>
                <a:srgbClr val="190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4" name="Google Shape;64;p1"/>
            <p:cNvSpPr txBox="1"/>
            <p:nvPr/>
          </p:nvSpPr>
          <p:spPr bwMode="auto">
            <a:xfrm>
              <a:off x="6222064" y="6122770"/>
              <a:ext cx="359412" cy="176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2850" rIns="0" bIns="0" anchor="t" anchorCtr="0">
              <a:spAutoFit/>
            </a:bodyPr>
            <a:lstStyle/>
            <a:p>
              <a:pPr marL="15875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000" b="1">
                  <a:solidFill>
                    <a:srgbClr val="190EF7"/>
                  </a:solidFill>
                  <a:latin typeface="Roboto Light"/>
                  <a:ea typeface="Roboto Light"/>
                  <a:cs typeface="Roboto Light"/>
                </a:rPr>
                <a:t>IP 65</a:t>
              </a:r>
              <a:endParaRPr sz="1000">
                <a:solidFill>
                  <a:srgbClr val="190EF7"/>
                </a:solidFill>
                <a:latin typeface="Roboto Light"/>
                <a:ea typeface="Roboto Light"/>
                <a:cs typeface="Roboto Light"/>
              </a:endParaRPr>
            </a:p>
          </p:txBody>
        </p:sp>
        <p:grpSp>
          <p:nvGrpSpPr>
            <p:cNvPr id="65" name="Google Shape;65;p1"/>
            <p:cNvGrpSpPr/>
            <p:nvPr/>
          </p:nvGrpSpPr>
          <p:grpSpPr bwMode="auto">
            <a:xfrm>
              <a:off x="4735351" y="6012355"/>
              <a:ext cx="739475" cy="426284"/>
              <a:chOff x="2755431" y="5367020"/>
              <a:chExt cx="739475" cy="426284"/>
            </a:xfrm>
          </p:grpSpPr>
          <p:sp>
            <p:nvSpPr>
              <p:cNvPr id="66" name="Google Shape;66;p1"/>
              <p:cNvSpPr txBox="1"/>
              <p:nvPr/>
            </p:nvSpPr>
            <p:spPr bwMode="auto">
              <a:xfrm>
                <a:off x="2755431" y="5399209"/>
                <a:ext cx="739475" cy="3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0" anchor="t" anchorCtr="0">
                <a:spAutoFit/>
              </a:bodyPr>
              <a:lstStyle/>
              <a:p>
                <a:pPr marL="1270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ru-RU" sz="1000" b="1">
                    <a:solidFill>
                      <a:srgbClr val="190EF7"/>
                    </a:solidFill>
                    <a:latin typeface="Roboto Light"/>
                    <a:ea typeface="Roboto Light"/>
                    <a:cs typeface="Roboto Light"/>
                  </a:rPr>
                  <a:t>Защита</a:t>
                </a:r>
                <a:endParaRPr>
                  <a:solidFill>
                    <a:srgbClr val="190EF7"/>
                  </a:solidFill>
                </a:endParaRPr>
              </a:p>
              <a:p>
                <a:pPr marL="12700" marR="0" lvl="0" indent="0" algn="ctr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None/>
                  <a:defRPr/>
                </a:pPr>
                <a:r>
                  <a:rPr lang="ru-RU" sz="1000" b="1">
                    <a:solidFill>
                      <a:srgbClr val="190EF7"/>
                    </a:solidFill>
                    <a:latin typeface="Roboto Light"/>
                    <a:ea typeface="Roboto Light"/>
                    <a:cs typeface="Roboto Light"/>
                  </a:rPr>
                  <a:t>От 380 В</a:t>
                </a:r>
                <a:endParaRPr sz="1000">
                  <a:solidFill>
                    <a:srgbClr val="190EF7"/>
                  </a:solidFill>
                  <a:latin typeface="Roboto Light"/>
                  <a:ea typeface="Roboto Light"/>
                  <a:cs typeface="Roboto Light"/>
                </a:endParaRPr>
              </a:p>
            </p:txBody>
          </p:sp>
          <p:sp>
            <p:nvSpPr>
              <p:cNvPr id="67" name="Google Shape;67;p1"/>
              <p:cNvSpPr/>
              <p:nvPr/>
            </p:nvSpPr>
            <p:spPr bwMode="auto">
              <a:xfrm>
                <a:off x="2811626" y="5367020"/>
                <a:ext cx="654181" cy="426284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190E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70" name="Google Shape;70;p1"/>
          <p:cNvGrpSpPr/>
          <p:nvPr/>
        </p:nvGrpSpPr>
        <p:grpSpPr bwMode="auto">
          <a:xfrm>
            <a:off x="315870" y="3020280"/>
            <a:ext cx="14474804" cy="6692912"/>
            <a:chOff x="0" y="-6606147"/>
            <a:chExt cx="14474804" cy="6692912"/>
          </a:xfrm>
        </p:grpSpPr>
        <p:sp>
          <p:nvSpPr>
            <p:cNvPr id="71" name="Google Shape;71;p1"/>
            <p:cNvSpPr/>
            <p:nvPr/>
          </p:nvSpPr>
          <p:spPr bwMode="auto">
            <a:xfrm>
              <a:off x="7529921" y="-6606147"/>
              <a:ext cx="6944883" cy="29909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190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2" tIns="45697" rIns="91422" bIns="45697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2" name="Google Shape;72;p1"/>
            <p:cNvSpPr txBox="1"/>
            <p:nvPr/>
          </p:nvSpPr>
          <p:spPr bwMode="auto">
            <a:xfrm>
              <a:off x="0" y="-374851"/>
              <a:ext cx="7115770" cy="461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2" tIns="45696" rIns="91422" bIns="45696" anchor="t" anchorCtr="0">
              <a:spAutoFit/>
            </a:bodyPr>
            <a:lstStyle/>
            <a:p>
              <a:pPr lvl="0">
                <a:defRPr/>
              </a:pPr>
              <a:r>
                <a:rPr lang="ru-RU" sz="1200" dirty="0">
                  <a:solidFill>
                    <a:srgbClr val="190EF7"/>
                  </a:solidFill>
                  <a:latin typeface="Roboto Light"/>
                  <a:ea typeface="Roboto Light"/>
                  <a:cs typeface="Roboto Light"/>
                </a:rPr>
                <a:t>                                    </a:t>
              </a:r>
              <a:r>
                <a:rPr lang="ru-RU" sz="1200" dirty="0" smtClean="0">
                  <a:solidFill>
                    <a:srgbClr val="190EF7"/>
                  </a:solidFill>
                  <a:latin typeface="Roboto Light"/>
                  <a:ea typeface="Roboto Light"/>
                  <a:cs typeface="Roboto Light"/>
                </a:rPr>
                <a:t> </a:t>
              </a:r>
              <a:r>
                <a:rPr lang="ru-RU" sz="1200" dirty="0">
                  <a:solidFill>
                    <a:srgbClr val="190EF7"/>
                  </a:solidFill>
                  <a:latin typeface="Roboto Light"/>
                  <a:ea typeface="Roboto Light"/>
                  <a:cs typeface="Roboto Light"/>
                </a:rPr>
                <a:t>Срок отгрузки в течение </a:t>
              </a:r>
              <a:r>
                <a:rPr lang="ru-RU" sz="1200" dirty="0" smtClean="0">
                  <a:solidFill>
                    <a:srgbClr val="190EF7"/>
                  </a:solidFill>
                  <a:latin typeface="Roboto Light"/>
                  <a:ea typeface="Roboto Light"/>
                  <a:cs typeface="Roboto Light"/>
                </a:rPr>
                <a:t>5 </a:t>
              </a:r>
              <a:r>
                <a:rPr lang="ru-RU" sz="1200" dirty="0">
                  <a:solidFill>
                    <a:srgbClr val="190EF7"/>
                  </a:solidFill>
                  <a:latin typeface="Roboto Light"/>
                  <a:ea typeface="Roboto Light"/>
                  <a:cs typeface="Roboto Light"/>
                </a:rPr>
                <a:t>рабочих </a:t>
              </a:r>
              <a:r>
                <a:rPr lang="ru-RU" sz="1200" dirty="0" smtClean="0">
                  <a:solidFill>
                    <a:srgbClr val="190EF7"/>
                  </a:solidFill>
                  <a:latin typeface="Roboto Light"/>
                  <a:ea typeface="Roboto Light"/>
                  <a:cs typeface="Roboto Light"/>
                </a:rPr>
                <a:t>дней.     </a:t>
              </a:r>
            </a:p>
            <a:p>
              <a:pPr lvl="0">
                <a:defRPr/>
              </a:pPr>
              <a:r>
                <a:rPr lang="ru-RU" sz="1200" dirty="0" smtClean="0">
                  <a:solidFill>
                    <a:srgbClr val="190EF7"/>
                  </a:solidFill>
                  <a:latin typeface="Roboto Light"/>
                  <a:ea typeface="Roboto Light"/>
                  <a:cs typeface="Roboto Light"/>
                </a:rPr>
                <a:t>                                                             </a:t>
              </a:r>
              <a:endParaRPr lang="ru-RU" sz="1200" dirty="0">
                <a:solidFill>
                  <a:srgbClr val="190EF7"/>
                </a:solidFill>
                <a:latin typeface="Roboto Light"/>
                <a:ea typeface="Roboto Light"/>
                <a:cs typeface="Roboto Light"/>
              </a:endParaRPr>
            </a:p>
          </p:txBody>
        </p:sp>
      </p:grpSp>
      <p:graphicFrame>
        <p:nvGraphicFramePr>
          <p:cNvPr id="74" name="Google Shape;74;p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831081"/>
              </p:ext>
            </p:extLst>
          </p:nvPr>
        </p:nvGraphicFramePr>
        <p:xfrm>
          <a:off x="497414" y="7461792"/>
          <a:ext cx="6618418" cy="1444599"/>
        </p:xfrm>
        <a:graphic>
          <a:graphicData uri="http://schemas.openxmlformats.org/drawingml/2006/table">
            <a:tbl>
              <a:tblPr firstRow="1" bandRow="1">
                <a:tableStyleId>{675F6B2A-3754-4A3C-8DC2-CB08E1C6C625}</a:tableStyleId>
              </a:tblPr>
              <a:tblGrid>
                <a:gridCol w="3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2699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8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№</a:t>
                      </a:r>
                      <a:endParaRPr/>
                    </a:p>
                  </a:txBody>
                  <a:tcPr marL="91450" marR="91450" marT="45725" marB="45725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8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Наименование </a:t>
                      </a:r>
                      <a:endParaRPr sz="800" u="none" strike="noStrike" cap="none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91450" marR="91450" marT="45725" marB="45725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8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Кол-во</a:t>
                      </a:r>
                      <a:endParaRPr sz="800" u="none" strike="noStrike" cap="none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91450" marR="91450" marT="45725" marB="45725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800" u="none" strike="noStrike" cap="none" dirty="0">
                          <a:latin typeface="Roboto Light"/>
                          <a:ea typeface="Roboto Light"/>
                          <a:cs typeface="Roboto Light"/>
                        </a:rPr>
                        <a:t>Цена с НДС </a:t>
                      </a:r>
                      <a:r>
                        <a:rPr lang="ru-RU" sz="800" u="none" strike="noStrike" cap="none" dirty="0" smtClean="0">
                          <a:latin typeface="Roboto Light"/>
                          <a:ea typeface="Roboto Light"/>
                          <a:cs typeface="Roboto Light"/>
                        </a:rPr>
                        <a:t>22%</a:t>
                      </a:r>
                      <a:endParaRPr sz="800" u="none" strike="noStrike" cap="none" dirty="0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91450" marR="91450" marT="45725" marB="45725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800" u="none" strike="noStrike" cap="none" dirty="0">
                          <a:latin typeface="Roboto Light"/>
                          <a:ea typeface="Roboto Light"/>
                          <a:cs typeface="Roboto Light"/>
                        </a:rPr>
                        <a:t>Сумма с НДС </a:t>
                      </a:r>
                      <a:r>
                        <a:rPr lang="ru-RU" sz="800" u="none" strike="noStrike" cap="none" dirty="0" smtClean="0">
                          <a:latin typeface="Roboto Light"/>
                          <a:ea typeface="Roboto Light"/>
                          <a:cs typeface="Roboto Light"/>
                        </a:rPr>
                        <a:t>22%</a:t>
                      </a:r>
                      <a:endParaRPr sz="800" u="none" strike="noStrike" cap="none" dirty="0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91450" marR="91450" marT="45725" marB="45725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 dirty="0">
                          <a:latin typeface="+mj-lt"/>
                          <a:ea typeface="Roboto Light"/>
                          <a:cs typeface="Roboto Light"/>
                        </a:rPr>
                        <a:t>Промышленный светодиодный светильник </a:t>
                      </a:r>
                      <a:endParaRPr dirty="0">
                        <a:latin typeface="+mj-lt"/>
                      </a:endParaRPr>
                    </a:p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b="1" u="none" strike="noStrike" cap="none" dirty="0">
                          <a:latin typeface="Roboto Light"/>
                          <a:ea typeface="Roboto Light"/>
                          <a:cs typeface="Roboto Light"/>
                        </a:rPr>
                        <a:t>ПЗС </a:t>
                      </a:r>
                      <a:r>
                        <a:rPr lang="ru-RU" sz="1000" b="1" u="none" strike="noStrike" cap="none" dirty="0" err="1">
                          <a:latin typeface="Roboto Light"/>
                          <a:ea typeface="Roboto Light"/>
                          <a:cs typeface="Roboto Light"/>
                        </a:rPr>
                        <a:t>Пром</a:t>
                      </a:r>
                      <a:r>
                        <a:rPr lang="ru-RU" sz="1000" b="1" u="none" strike="noStrike" cap="none" dirty="0">
                          <a:latin typeface="Roboto Light"/>
                          <a:ea typeface="Roboto Light"/>
                          <a:cs typeface="Roboto Light"/>
                        </a:rPr>
                        <a:t> – </a:t>
                      </a:r>
                      <a:r>
                        <a:rPr lang="ru-RU" sz="1000" b="1" u="none" strike="noStrike" cap="none" dirty="0" smtClean="0">
                          <a:latin typeface="Roboto Light"/>
                          <a:ea typeface="Roboto Light"/>
                          <a:cs typeface="Roboto Light"/>
                        </a:rPr>
                        <a:t>100Д</a:t>
                      </a:r>
                      <a:endParaRPr dirty="0"/>
                    </a:p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 dirty="0" smtClean="0">
                          <a:latin typeface="+mj-lt"/>
                          <a:ea typeface="Roboto Light"/>
                          <a:cs typeface="Roboto Light"/>
                        </a:rPr>
                        <a:t>(</a:t>
                      </a:r>
                      <a:r>
                        <a:rPr lang="ru-RU" sz="1000" u="none" strike="noStrike" cap="none" dirty="0" smtClean="0">
                          <a:latin typeface="+mj-lt"/>
                          <a:ea typeface="Roboto Light"/>
                          <a:cs typeface="Roboto Light"/>
                        </a:rPr>
                        <a:t>15800lm </a:t>
                      </a:r>
                      <a:r>
                        <a:rPr lang="ru-RU" sz="1000" u="none" strike="noStrike" cap="none" dirty="0">
                          <a:latin typeface="+mj-lt"/>
                          <a:ea typeface="Roboto Light"/>
                          <a:cs typeface="Roboto Light"/>
                        </a:rPr>
                        <a:t>/ 100Вт / КСС </a:t>
                      </a:r>
                      <a:r>
                        <a:rPr lang="ru-RU" sz="1000" u="none" strike="noStrike" cap="none" dirty="0" smtClean="0">
                          <a:latin typeface="+mj-lt"/>
                          <a:ea typeface="Roboto Light"/>
                          <a:cs typeface="Roboto Light"/>
                        </a:rPr>
                        <a:t>120</a:t>
                      </a:r>
                      <a:r>
                        <a:rPr lang="ru-RU" sz="1000" u="none" strike="noStrike" cap="none" baseline="0" dirty="0" smtClean="0">
                          <a:latin typeface="+mj-lt"/>
                          <a:ea typeface="Roboto Light"/>
                          <a:cs typeface="Roboto Light"/>
                        </a:rPr>
                        <a:t> Д</a:t>
                      </a:r>
                      <a:r>
                        <a:rPr lang="ru-RU" sz="1000" u="none" strike="noStrike" cap="none" dirty="0" smtClean="0">
                          <a:latin typeface="+mj-lt"/>
                          <a:ea typeface="Roboto Light"/>
                          <a:cs typeface="Roboto Light"/>
                        </a:rPr>
                        <a:t> </a:t>
                      </a:r>
                      <a:r>
                        <a:rPr lang="ru-RU" sz="1000" u="none" strike="noStrike" cap="none" dirty="0">
                          <a:latin typeface="+mj-lt"/>
                          <a:ea typeface="Roboto Light"/>
                          <a:cs typeface="Roboto Light"/>
                        </a:rPr>
                        <a:t>/ 5000к / IP65</a:t>
                      </a:r>
                      <a:endParaRPr lang="ru-RU" sz="1000" u="none" strike="noStrike" cap="none" dirty="0">
                        <a:latin typeface="Arial"/>
                        <a:ea typeface="Roboto Light"/>
                        <a:cs typeface="Roboto Light"/>
                      </a:endParaRPr>
                    </a:p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 dirty="0">
                          <a:latin typeface="Arial"/>
                          <a:ea typeface="Roboto Light"/>
                          <a:cs typeface="Roboto Light"/>
                        </a:rPr>
                        <a:t>Крепление </a:t>
                      </a:r>
                      <a:r>
                        <a:rPr lang="ru-RU" sz="1000" u="none" strike="noStrike" cap="none" dirty="0" smtClean="0">
                          <a:latin typeface="Arial"/>
                          <a:ea typeface="Roboto Light"/>
                          <a:cs typeface="Roboto Light"/>
                        </a:rPr>
                        <a:t>–Кронштейн </a:t>
                      </a:r>
                      <a:r>
                        <a:rPr lang="ru-RU" sz="1000" u="none" strike="noStrike" cap="none" dirty="0">
                          <a:latin typeface="Arial"/>
                          <a:ea typeface="Roboto Light"/>
                          <a:cs typeface="Roboto Light"/>
                        </a:rPr>
                        <a:t>крышки серые)</a:t>
                      </a:r>
                      <a:endParaRPr sz="1000" u="none" strike="noStrike" cap="none" dirty="0">
                        <a:latin typeface="Arial"/>
                        <a:ea typeface="Roboto Light"/>
                        <a:cs typeface="Roboto Light"/>
                      </a:endParaRPr>
                    </a:p>
                  </a:txBody>
                  <a:tcPr marL="91450" marR="91450" marT="45725" marB="45725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b="1" u="none" strike="noStrike" cap="none" dirty="0" smtClean="0">
                          <a:latin typeface="Roboto Light"/>
                          <a:ea typeface="Roboto Light"/>
                          <a:cs typeface="Roboto Light"/>
                        </a:rPr>
                        <a:t>1</a:t>
                      </a:r>
                      <a:endParaRPr sz="1000" b="1" u="none" strike="noStrike" cap="none" dirty="0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91450" marR="91450" marT="45725" marB="45725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b="1" u="none" strike="noStrike" cap="none" dirty="0" smtClean="0">
                          <a:latin typeface="Roboto Light"/>
                          <a:ea typeface="Roboto Light"/>
                          <a:cs typeface="Roboto Light"/>
                        </a:rPr>
                        <a:t>9500</a:t>
                      </a:r>
                      <a:endParaRPr sz="1000" b="1" u="none" strike="noStrike" cap="none" dirty="0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91450" marR="91450" marT="45725" marB="45725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b="1" u="none" strike="noStrike" cap="none" dirty="0" smtClean="0">
                          <a:latin typeface="Roboto Light"/>
                          <a:ea typeface="Roboto Light"/>
                          <a:cs typeface="Roboto Light"/>
                        </a:rPr>
                        <a:t>9 500</a:t>
                      </a:r>
                      <a:endParaRPr sz="1000" b="1" u="none" strike="noStrike" cap="none" dirty="0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91450" marR="91450" marT="45725" marB="45725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 gridSpan="4">
                  <a:txBody>
                    <a:bodyPr/>
                    <a:lstStyle/>
                    <a:p>
                      <a:pPr marL="0" marR="0" lv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u="none" strike="noStrike" cap="none">
                          <a:latin typeface="Roboto Light"/>
                          <a:ea typeface="Roboto Light"/>
                          <a:cs typeface="Roboto Light"/>
                        </a:rPr>
                        <a:t>Итого</a:t>
                      </a:r>
                    </a:p>
                  </a:txBody>
                  <a:tcPr marL="91450" marR="91450" marT="45725" marB="45725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000" b="1" u="none" strike="noStrike" cap="none" smtClean="0">
                          <a:latin typeface="Roboto Light"/>
                          <a:ea typeface="Roboto Light"/>
                          <a:cs typeface="Roboto Light"/>
                        </a:rPr>
                        <a:t>9 </a:t>
                      </a:r>
                      <a:r>
                        <a:rPr lang="ru-RU" sz="1000" b="1" u="none" strike="noStrike" cap="none" dirty="0" smtClean="0">
                          <a:latin typeface="Roboto Light"/>
                          <a:ea typeface="Roboto Light"/>
                          <a:cs typeface="Roboto Light"/>
                        </a:rPr>
                        <a:t>5</a:t>
                      </a:r>
                      <a:r>
                        <a:rPr lang="ru-RU" sz="1000" b="1" u="none" strike="noStrike" cap="none" smtClean="0">
                          <a:latin typeface="Roboto Light"/>
                          <a:ea typeface="Roboto Light"/>
                          <a:cs typeface="Roboto Light"/>
                        </a:rPr>
                        <a:t>00</a:t>
                      </a:r>
                      <a:endParaRPr sz="1000" b="1" u="none" strike="noStrike" cap="none" dirty="0"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91450" marR="91450" marT="45725" marB="45725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" name="Picture 2" descr="C:\Users\user3\Desktop\для работы\Артем прайсы кп\Даша общая инфа\светильники\светильники\Пром\Пром крепление3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134533" y="1693082"/>
            <a:ext cx="4394853" cy="3671738"/>
          </a:xfrm>
          <a:prstGeom prst="rect">
            <a:avLst/>
          </a:prstGeom>
          <a:noFill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5893358" y="3090725"/>
            <a:ext cx="1359388" cy="106432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3" name="TextBox 32"/>
          <p:cNvSpPr txBox="1"/>
          <p:nvPr/>
        </p:nvSpPr>
        <p:spPr bwMode="auto">
          <a:xfrm>
            <a:off x="6322761" y="2769222"/>
            <a:ext cx="48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ксс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258</Words>
  <Application>Microsoft Office PowerPoint</Application>
  <DocSecurity>0</DocSecurity>
  <PresentationFormat>Произвольный</PresentationFormat>
  <Paragraphs>65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Roboto Light</vt:lpstr>
      <vt:lpstr>Roboto Medium</vt:lpstr>
      <vt:lpstr>Calibri</vt:lpstr>
      <vt:lpstr>Roboto Thin</vt:lpstr>
      <vt:lpstr>Roboto</vt:lpstr>
      <vt:lpstr>Arial</vt:lpstr>
      <vt:lpstr>Office Theme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ООО "Первый Завод Света";1zs.ru</dc:creator>
  <cp:keywords/>
  <dc:description/>
  <cp:lastModifiedBy>User</cp:lastModifiedBy>
  <cp:revision>60</cp:revision>
  <dcterms:created xsi:type="dcterms:W3CDTF">2018-07-18T19:15:36Z</dcterms:created>
  <dcterms:modified xsi:type="dcterms:W3CDTF">2026-05-05T12:23:00Z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2018-07-18T00:00:00Z</vt:filetime>
  </property>
  <property fmtid="{D5CDD505-2E9C-101B-9397-08002B2CF9AE}" pid="3" name="Creator">
    <vt:lpwstr>Adobe Photoshop CC 2015.5 (Windows)</vt:lpwstr>
  </property>
  <property fmtid="{D5CDD505-2E9C-101B-9397-08002B2CF9AE}" pid="4" name="LastSaved">
    <vt:filetime>2018-07-18T00:00:00Z</vt:filetime>
  </property>
</Properties>
</file>