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651" r:id="rId2"/>
    <p:sldMasterId id="2147483867" r:id="rId3"/>
  </p:sldMasterIdLst>
  <p:notesMasterIdLst>
    <p:notesMasterId r:id="rId10"/>
  </p:notesMasterIdLst>
  <p:handoutMasterIdLst>
    <p:handoutMasterId r:id="rId11"/>
  </p:handoutMasterIdLst>
  <p:sldIdLst>
    <p:sldId id="5171" r:id="rId4"/>
    <p:sldId id="5348" r:id="rId5"/>
    <p:sldId id="5349" r:id="rId6"/>
    <p:sldId id="5353" r:id="rId7"/>
    <p:sldId id="5354" r:id="rId8"/>
    <p:sldId id="5184" r:id="rId9"/>
  </p:sldIdLst>
  <p:sldSz cx="18288000" cy="10287000"/>
  <p:notesSz cx="7104063" cy="10234613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20F0502020204030204" pitchFamily="2" charset="-52"/>
      <p:regular r:id="rId16"/>
      <p:bold r:id="rId17"/>
      <p:italic r:id="rId18"/>
      <p:boldItalic r:id="rId19"/>
    </p:embeddedFont>
    <p:embeddedFont>
      <p:font typeface="Montserrat Light" panose="00000400000000000000" pitchFamily="2" charset="-52"/>
      <p:regular r:id="rId20"/>
      <p:italic r:id="rId21"/>
    </p:embeddedFont>
    <p:embeddedFont>
      <p:font typeface="Open Sans" panose="020F0502020204030204" pitchFamily="34" charset="0"/>
      <p:regular r:id="rId22"/>
      <p:bold r:id="rId23"/>
      <p:italic r:id="rId24"/>
      <p:boldItalic r:id="rId25"/>
    </p:embeddedFont>
    <p:embeddedFont>
      <p:font typeface="Play" panose="020B0604020202020204" charset="0"/>
      <p:regular r:id="rId26"/>
      <p:bold r:id="rId27"/>
    </p:embeddedFont>
  </p:embeddedFontLst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47"/>
    <a:srgbClr val="006600"/>
    <a:srgbClr val="E67926"/>
    <a:srgbClr val="0C8464"/>
    <a:srgbClr val="339966"/>
    <a:srgbClr val="006666"/>
    <a:srgbClr val="339933"/>
    <a:srgbClr val="008080"/>
    <a:srgbClr val="0EA27B"/>
    <a:srgbClr val="D0E6C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 autoAdjust="0"/>
    <p:restoredTop sz="95610" autoAdjust="0"/>
  </p:normalViewPr>
  <p:slideViewPr>
    <p:cSldViewPr snapToGrid="0" showGuides="1">
      <p:cViewPr varScale="1">
        <p:scale>
          <a:sx n="74" d="100"/>
          <a:sy n="74" d="100"/>
        </p:scale>
        <p:origin x="396" y="60"/>
      </p:cViewPr>
      <p:guideLst/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2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8"/>
          </a:xfrm>
          <a:prstGeom prst="rect">
            <a:avLst/>
          </a:prstGeom>
        </p:spPr>
        <p:txBody>
          <a:bodyPr vert="horz" lIns="94786" tIns="47393" rIns="94786" bIns="47393" rtlCol="0"/>
          <a:lstStyle>
            <a:lvl1pPr algn="l">
              <a:defRPr sz="1100"/>
            </a:lvl1pPr>
          </a:lstStyle>
          <a:p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4786" tIns="47393" rIns="94786" bIns="47393" rtlCol="0"/>
          <a:lstStyle>
            <a:lvl1pPr algn="r">
              <a:defRPr sz="1100"/>
            </a:lvl1pPr>
          </a:lstStyle>
          <a:p>
            <a:fld id="{251F343E-A4B4-4945-A289-F71CC24FF5E2}" type="datetimeFigureOut">
              <a:rPr lang="zh-CN" altLang="en-US" smtClean="0">
                <a:latin typeface="Montserrat Light" panose="00000400000000000000" pitchFamily="50" charset="0"/>
              </a:rPr>
              <a:t>2024/6/24</a:t>
            </a:fld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8427" cy="513507"/>
          </a:xfrm>
          <a:prstGeom prst="rect">
            <a:avLst/>
          </a:prstGeom>
        </p:spPr>
        <p:txBody>
          <a:bodyPr vert="horz" lIns="94786" tIns="47393" rIns="94786" bIns="47393" rtlCol="0" anchor="b"/>
          <a:lstStyle>
            <a:lvl1pPr algn="l">
              <a:defRPr sz="1100"/>
            </a:lvl1pPr>
          </a:lstStyle>
          <a:p>
            <a:endParaRPr lang="zh-CN" altLang="en-US">
              <a:latin typeface="Montserrat Light" panose="00000400000000000000" pitchFamily="5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4786" tIns="47393" rIns="94786" bIns="47393" rtlCol="0" anchor="b"/>
          <a:lstStyle>
            <a:lvl1pPr algn="r">
              <a:defRPr sz="1100"/>
            </a:lvl1pPr>
          </a:lstStyle>
          <a:p>
            <a:fld id="{43FE3BE7-4887-454D-AC07-8146F5385083}" type="slidenum">
              <a:rPr lang="zh-CN" altLang="en-US" smtClean="0">
                <a:latin typeface="Montserrat Light" panose="00000400000000000000" pitchFamily="50" charset="0"/>
              </a:rPr>
              <a:t>‹#›</a:t>
            </a:fld>
            <a:endParaRPr lang="zh-CN" altLang="en-US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8"/>
          </a:xfrm>
          <a:prstGeom prst="rect">
            <a:avLst/>
          </a:prstGeom>
        </p:spPr>
        <p:txBody>
          <a:bodyPr vert="horz" lIns="94786" tIns="47393" rIns="94786" bIns="47393" rtlCol="0"/>
          <a:lstStyle>
            <a:lvl1pPr algn="l">
              <a:defRPr sz="1100">
                <a:latin typeface="Montserrat Light" panose="00000400000000000000" pitchFamily="5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4786" tIns="47393" rIns="94786" bIns="47393" rtlCol="0"/>
          <a:lstStyle>
            <a:lvl1pPr algn="r">
              <a:defRPr sz="1100">
                <a:latin typeface="Montserrat Light" panose="00000400000000000000" pitchFamily="50" charset="0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2024/6/24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5213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6" tIns="47393" rIns="94786" bIns="4739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6" tIns="47393" rIns="94786" bIns="47393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8427" cy="513507"/>
          </a:xfrm>
          <a:prstGeom prst="rect">
            <a:avLst/>
          </a:prstGeom>
        </p:spPr>
        <p:txBody>
          <a:bodyPr vert="horz" lIns="94786" tIns="47393" rIns="94786" bIns="47393" rtlCol="0" anchor="b"/>
          <a:lstStyle>
            <a:lvl1pPr algn="l">
              <a:defRPr sz="1100">
                <a:latin typeface="Montserrat Light" panose="00000400000000000000" pitchFamily="5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4786" tIns="47393" rIns="94786" bIns="47393" rtlCol="0" anchor="b"/>
          <a:lstStyle>
            <a:lvl1pPr algn="r">
              <a:defRPr sz="1100">
                <a:latin typeface="Montserrat Light" panose="00000400000000000000" pitchFamily="50" charset="0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6F9454-8172-4FB1-AD57-BCC13F875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426" y="266700"/>
            <a:ext cx="2424196" cy="17145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B83050-E046-42D1-8A67-2F2D47E6E89C}"/>
              </a:ext>
            </a:extLst>
          </p:cNvPr>
          <p:cNvGrpSpPr/>
          <p:nvPr userDrawn="1"/>
        </p:nvGrpSpPr>
        <p:grpSpPr>
          <a:xfrm>
            <a:off x="662749" y="611006"/>
            <a:ext cx="925334" cy="920075"/>
            <a:chOff x="662749" y="611006"/>
            <a:chExt cx="925334" cy="920075"/>
          </a:xfrm>
        </p:grpSpPr>
        <p:sp>
          <p:nvSpPr>
            <p:cNvPr id="3" name="Ромб 2">
              <a:extLst>
                <a:ext uri="{FF2B5EF4-FFF2-40B4-BE49-F238E27FC236}">
                  <a16:creationId xmlns:a16="http://schemas.microsoft.com/office/drawing/2014/main" id="{17555B48-E9F3-4E2F-AA36-5DAE40A5146B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омб 3">
              <a:extLst>
                <a:ext uri="{FF2B5EF4-FFF2-40B4-BE49-F238E27FC236}">
                  <a16:creationId xmlns:a16="http://schemas.microsoft.com/office/drawing/2014/main" id="{104CFE82-A257-4BDC-875F-86EF10CB9881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омб 4">
              <a:extLst>
                <a:ext uri="{FF2B5EF4-FFF2-40B4-BE49-F238E27FC236}">
                  <a16:creationId xmlns:a16="http://schemas.microsoft.com/office/drawing/2014/main" id="{C988A0D5-71D3-456F-9553-2E554F79E484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548E1D-DC83-4E75-9875-9A51A6D68318}"/>
              </a:ext>
            </a:extLst>
          </p:cNvPr>
          <p:cNvGrpSpPr/>
          <p:nvPr userDrawn="1"/>
        </p:nvGrpSpPr>
        <p:grpSpPr>
          <a:xfrm>
            <a:off x="-7458" y="9539271"/>
            <a:ext cx="18295457" cy="608478"/>
            <a:chOff x="-7458" y="9539271"/>
            <a:chExt cx="18295457" cy="60847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DE553C2-0865-473D-B9C6-5DB1DAB66088}"/>
                </a:ext>
              </a:extLst>
            </p:cNvPr>
            <p:cNvGrpSpPr/>
            <p:nvPr/>
          </p:nvGrpSpPr>
          <p:grpSpPr>
            <a:xfrm>
              <a:off x="14530915" y="9539271"/>
              <a:ext cx="3757084" cy="608478"/>
              <a:chOff x="14530915" y="9539271"/>
              <a:chExt cx="3757084" cy="608478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C39F6DD2-15F1-4EB9-8F2D-685972388002}"/>
                  </a:ext>
                </a:extLst>
              </p:cNvPr>
              <p:cNvGrpSpPr/>
              <p:nvPr/>
            </p:nvGrpSpPr>
            <p:grpSpPr>
              <a:xfrm>
                <a:off x="15989870" y="9539271"/>
                <a:ext cx="2298129" cy="608478"/>
                <a:chOff x="15989870" y="9539271"/>
                <a:chExt cx="2298129" cy="608478"/>
              </a:xfrm>
            </p:grpSpPr>
            <p:cxnSp>
              <p:nvCxnSpPr>
                <p:cNvPr id="11" name="Прямая соединительная линия 10">
                  <a:extLst>
                    <a:ext uri="{FF2B5EF4-FFF2-40B4-BE49-F238E27FC236}">
                      <a16:creationId xmlns:a16="http://schemas.microsoft.com/office/drawing/2014/main" id="{D95DCB0D-C028-4991-89A3-F8EC20428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91856" y="9843509"/>
                  <a:ext cx="1796143" cy="2382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Ромб 12">
                  <a:extLst>
                    <a:ext uri="{FF2B5EF4-FFF2-40B4-BE49-F238E27FC236}">
                      <a16:creationId xmlns:a16="http://schemas.microsoft.com/office/drawing/2014/main" id="{FD071351-E60F-4297-9615-EDB6B0BFD262}"/>
                    </a:ext>
                  </a:extLst>
                </p:cNvPr>
                <p:cNvSpPr/>
                <p:nvPr/>
              </p:nvSpPr>
              <p:spPr>
                <a:xfrm>
                  <a:off x="15989870" y="9539271"/>
                  <a:ext cx="501987" cy="608478"/>
                </a:xfrm>
                <a:prstGeom prst="diamond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/>
                </a:p>
              </p:txBody>
            </p:sp>
          </p:grpSp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706B8A48-5C8E-4FA3-9071-DC4575C68FB0}"/>
                  </a:ext>
                </a:extLst>
              </p:cNvPr>
              <p:cNvSpPr txBox="1"/>
              <p:nvPr/>
            </p:nvSpPr>
            <p:spPr>
              <a:xfrm>
                <a:off x="14530915" y="9744765"/>
                <a:ext cx="1332000" cy="19749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spc="35" dirty="0">
                    <a:solidFill>
                      <a:schemeClr val="accent1"/>
                    </a:solidFill>
                    <a:latin typeface="+mj-lt"/>
                    <a:cs typeface="Arial"/>
                  </a:rPr>
                  <a:t>eu-tanais.com</a:t>
                </a:r>
                <a:endParaRPr sz="1200" b="1" dirty="0">
                  <a:solidFill>
                    <a:schemeClr val="accent1"/>
                  </a:solidFill>
                  <a:latin typeface="+mj-lt"/>
                  <a:cs typeface="Arial"/>
                </a:endParaRPr>
              </a:p>
            </p:txBody>
          </p:sp>
        </p:grp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24CA941-CE03-43D1-9859-20CEDCC8A31D}"/>
                </a:ext>
              </a:extLst>
            </p:cNvPr>
            <p:cNvCxnSpPr>
              <a:cxnSpLocks/>
            </p:cNvCxnSpPr>
            <p:nvPr/>
          </p:nvCxnSpPr>
          <p:spPr>
            <a:xfrm>
              <a:off x="-7458" y="9855419"/>
              <a:ext cx="1458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1531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2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9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2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1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5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4744" y="985157"/>
            <a:ext cx="7511144" cy="8316687"/>
          </a:xfrm>
          <a:custGeom>
            <a:avLst/>
            <a:gdLst>
              <a:gd name="connsiteX0" fmla="*/ 0 w 5007429"/>
              <a:gd name="connsiteY0" fmla="*/ 0 h 5544458"/>
              <a:gd name="connsiteX1" fmla="*/ 5007429 w 5007429"/>
              <a:gd name="connsiteY1" fmla="*/ 0 h 5544458"/>
              <a:gd name="connsiteX2" fmla="*/ 5007429 w 5007429"/>
              <a:gd name="connsiteY2" fmla="*/ 5544458 h 5544458"/>
              <a:gd name="connsiteX3" fmla="*/ 0 w 5007429"/>
              <a:gd name="connsiteY3" fmla="*/ 5544458 h 55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429" h="5544458">
                <a:moveTo>
                  <a:pt x="0" y="0"/>
                </a:moveTo>
                <a:lnTo>
                  <a:pt x="5007429" y="0"/>
                </a:lnTo>
                <a:lnTo>
                  <a:pt x="5007429" y="5544458"/>
                </a:lnTo>
                <a:lnTo>
                  <a:pt x="0" y="554445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9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51435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5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364343 w 6096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1364343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71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6675" cy="10287000"/>
          </a:xfrm>
          <a:custGeom>
            <a:avLst/>
            <a:gdLst>
              <a:gd name="connsiteX0" fmla="*/ 0 w 5124450"/>
              <a:gd name="connsiteY0" fmla="*/ 0 h 6858000"/>
              <a:gd name="connsiteX1" fmla="*/ 5124450 w 5124450"/>
              <a:gd name="connsiteY1" fmla="*/ 0 h 6858000"/>
              <a:gd name="connsiteX2" fmla="*/ 5124450 w 5124450"/>
              <a:gd name="connsiteY2" fmla="*/ 6858000 h 6858000"/>
              <a:gd name="connsiteX3" fmla="*/ 0 w 51244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450" h="6858000">
                <a:moveTo>
                  <a:pt x="0" y="0"/>
                </a:moveTo>
                <a:lnTo>
                  <a:pt x="5124450" y="0"/>
                </a:lnTo>
                <a:lnTo>
                  <a:pt x="51244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4FB13-F965-4EE3-B203-4FB88DFD7B64}"/>
              </a:ext>
            </a:extLst>
          </p:cNvPr>
          <p:cNvGrpSpPr/>
          <p:nvPr userDrawn="1"/>
        </p:nvGrpSpPr>
        <p:grpSpPr>
          <a:xfrm rot="10800000">
            <a:off x="10280348" y="-9000"/>
            <a:ext cx="8007652" cy="10296000"/>
            <a:chOff x="-868680" y="-9000"/>
            <a:chExt cx="11178614" cy="1029600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45750CE-FC7B-4930-9F30-3C1F7288382D}"/>
                </a:ext>
              </a:extLst>
            </p:cNvPr>
            <p:cNvGrpSpPr/>
            <p:nvPr/>
          </p:nvGrpSpPr>
          <p:grpSpPr>
            <a:xfrm>
              <a:off x="-508680" y="-9000"/>
              <a:ext cx="10818614" cy="10296000"/>
              <a:chOff x="0" y="0"/>
              <a:chExt cx="10818614" cy="10296000"/>
            </a:xfrm>
            <a:solidFill>
              <a:schemeClr val="bg1"/>
            </a:solidFill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3C9FC94-79F5-4C27-A7EF-245A106D2F89}"/>
                  </a:ext>
                </a:extLst>
              </p:cNvPr>
              <p:cNvSpPr/>
              <p:nvPr/>
            </p:nvSpPr>
            <p:spPr>
              <a:xfrm>
                <a:off x="0" y="0"/>
                <a:ext cx="5468815" cy="1029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Шестиугольник 8">
                <a:extLst>
                  <a:ext uri="{FF2B5EF4-FFF2-40B4-BE49-F238E27FC236}">
                    <a16:creationId xmlns:a16="http://schemas.microsoft.com/office/drawing/2014/main" id="{30B5F37E-B135-4835-BDE2-509B02828567}"/>
                  </a:ext>
                </a:extLst>
              </p:cNvPr>
              <p:cNvSpPr/>
              <p:nvPr/>
            </p:nvSpPr>
            <p:spPr>
              <a:xfrm>
                <a:off x="193430" y="0"/>
                <a:ext cx="10625184" cy="10296000"/>
              </a:xfrm>
              <a:prstGeom prst="hexagon">
                <a:avLst>
                  <a:gd name="adj" fmla="val 41285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7E29BC3-AABE-4F26-A97B-E343A69B05AD}"/>
                </a:ext>
              </a:extLst>
            </p:cNvPr>
            <p:cNvGrpSpPr/>
            <p:nvPr/>
          </p:nvGrpSpPr>
          <p:grpSpPr>
            <a:xfrm>
              <a:off x="-868680" y="-9000"/>
              <a:ext cx="10818614" cy="10296000"/>
              <a:chOff x="0" y="0"/>
              <a:chExt cx="10818614" cy="10296000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2668200-7F02-4B4F-96BB-61A5FF3BD9D2}"/>
                  </a:ext>
                </a:extLst>
              </p:cNvPr>
              <p:cNvSpPr/>
              <p:nvPr/>
            </p:nvSpPr>
            <p:spPr>
              <a:xfrm>
                <a:off x="0" y="0"/>
                <a:ext cx="5468815" cy="1029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Шестиугольник 6">
                <a:extLst>
                  <a:ext uri="{FF2B5EF4-FFF2-40B4-BE49-F238E27FC236}">
                    <a16:creationId xmlns:a16="http://schemas.microsoft.com/office/drawing/2014/main" id="{CDBEB026-26FD-4A26-9377-838AB98E52F7}"/>
                  </a:ext>
                </a:extLst>
              </p:cNvPr>
              <p:cNvSpPr/>
              <p:nvPr/>
            </p:nvSpPr>
            <p:spPr>
              <a:xfrm>
                <a:off x="193430" y="0"/>
                <a:ext cx="10625184" cy="10296000"/>
              </a:xfrm>
              <a:prstGeom prst="hexagon">
                <a:avLst>
                  <a:gd name="adj" fmla="val 4128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A4B4CD5-ACA9-4590-A495-DBC9BA8D3B56}"/>
              </a:ext>
            </a:extLst>
          </p:cNvPr>
          <p:cNvGrpSpPr/>
          <p:nvPr userDrawn="1"/>
        </p:nvGrpSpPr>
        <p:grpSpPr>
          <a:xfrm>
            <a:off x="662749" y="611006"/>
            <a:ext cx="925334" cy="920075"/>
            <a:chOff x="662749" y="611006"/>
            <a:chExt cx="925334" cy="920075"/>
          </a:xfrm>
        </p:grpSpPr>
        <p:sp>
          <p:nvSpPr>
            <p:cNvPr id="11" name="Ромб 10">
              <a:extLst>
                <a:ext uri="{FF2B5EF4-FFF2-40B4-BE49-F238E27FC236}">
                  <a16:creationId xmlns:a16="http://schemas.microsoft.com/office/drawing/2014/main" id="{FFA665E3-815C-44AC-857A-AEA841FB458F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id="{43143924-73DD-4DEF-B9F4-386011F69E64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D2BE0F85-FB20-49A4-BC88-31E04F8BB762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9C22B59-6264-48C9-8BA7-C218AF931F58}"/>
              </a:ext>
            </a:extLst>
          </p:cNvPr>
          <p:cNvGrpSpPr/>
          <p:nvPr userDrawn="1"/>
        </p:nvGrpSpPr>
        <p:grpSpPr>
          <a:xfrm>
            <a:off x="-7458" y="9539271"/>
            <a:ext cx="18295457" cy="608478"/>
            <a:chOff x="-7458" y="9539271"/>
            <a:chExt cx="18295457" cy="60847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440061A2-3069-48A7-8F30-A4E1267A106B}"/>
                </a:ext>
              </a:extLst>
            </p:cNvPr>
            <p:cNvGrpSpPr/>
            <p:nvPr/>
          </p:nvGrpSpPr>
          <p:grpSpPr>
            <a:xfrm>
              <a:off x="14530915" y="9539271"/>
              <a:ext cx="3757084" cy="608478"/>
              <a:chOff x="14530915" y="9539271"/>
              <a:chExt cx="3757084" cy="608478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FB759018-B0D1-4A0B-A3D7-70D965738177}"/>
                  </a:ext>
                </a:extLst>
              </p:cNvPr>
              <p:cNvGrpSpPr/>
              <p:nvPr/>
            </p:nvGrpSpPr>
            <p:grpSpPr>
              <a:xfrm>
                <a:off x="15989870" y="9539271"/>
                <a:ext cx="2298129" cy="608478"/>
                <a:chOff x="15989870" y="9539271"/>
                <a:chExt cx="2298129" cy="608478"/>
              </a:xfrm>
            </p:grpSpPr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5D3DA1F5-536B-435E-97AC-780F7B8A2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91856" y="9843509"/>
                  <a:ext cx="1796143" cy="2382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Ромб 21">
                  <a:extLst>
                    <a:ext uri="{FF2B5EF4-FFF2-40B4-BE49-F238E27FC236}">
                      <a16:creationId xmlns:a16="http://schemas.microsoft.com/office/drawing/2014/main" id="{A776CF12-275C-433D-9002-42C220E8F591}"/>
                    </a:ext>
                  </a:extLst>
                </p:cNvPr>
                <p:cNvSpPr/>
                <p:nvPr/>
              </p:nvSpPr>
              <p:spPr>
                <a:xfrm>
                  <a:off x="15989870" y="9539271"/>
                  <a:ext cx="501987" cy="608478"/>
                </a:xfrm>
                <a:prstGeom prst="diamond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/>
                </a:p>
              </p:txBody>
            </p:sp>
          </p:grpSp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AAA577A9-9E4A-42C8-BF87-E357100982C3}"/>
                  </a:ext>
                </a:extLst>
              </p:cNvPr>
              <p:cNvSpPr txBox="1"/>
              <p:nvPr/>
            </p:nvSpPr>
            <p:spPr>
              <a:xfrm>
                <a:off x="14530915" y="9729376"/>
                <a:ext cx="1332000" cy="228268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dirty="0">
                    <a:solidFill>
                      <a:schemeClr val="bg1">
                        <a:alpha val="70000"/>
                      </a:schemeClr>
                    </a:solidFill>
                    <a:latin typeface="+mj-lt"/>
                  </a:rPr>
                  <a:t>eu-tanais.com</a:t>
                </a:r>
              </a:p>
            </p:txBody>
          </p:sp>
        </p:grp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94AF302-F5CF-4A34-94EC-843B06AD4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458" y="9855419"/>
              <a:ext cx="1458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C6D2AE-E1D3-4F14-9392-9C4C8F821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370" y="267102"/>
            <a:ext cx="2442310" cy="17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5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143500"/>
            <a:ext cx="18288000" cy="51435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5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81259" y="0"/>
            <a:ext cx="7104314" cy="10287000"/>
          </a:xfrm>
          <a:custGeom>
            <a:avLst/>
            <a:gdLst>
              <a:gd name="connsiteX0" fmla="*/ 0 w 4736209"/>
              <a:gd name="connsiteY0" fmla="*/ 0 h 6858000"/>
              <a:gd name="connsiteX1" fmla="*/ 4736209 w 4736209"/>
              <a:gd name="connsiteY1" fmla="*/ 0 h 6858000"/>
              <a:gd name="connsiteX2" fmla="*/ 4736209 w 4736209"/>
              <a:gd name="connsiteY2" fmla="*/ 6858000 h 6858000"/>
              <a:gd name="connsiteX3" fmla="*/ 0 w 47362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209" h="6858000">
                <a:moveTo>
                  <a:pt x="0" y="0"/>
                </a:moveTo>
                <a:lnTo>
                  <a:pt x="4736209" y="0"/>
                </a:lnTo>
                <a:lnTo>
                  <a:pt x="4736209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32115" y="985157"/>
            <a:ext cx="7511144" cy="8316687"/>
          </a:xfrm>
          <a:custGeom>
            <a:avLst/>
            <a:gdLst>
              <a:gd name="connsiteX0" fmla="*/ 0 w 5007429"/>
              <a:gd name="connsiteY0" fmla="*/ 0 h 5544458"/>
              <a:gd name="connsiteX1" fmla="*/ 5007429 w 5007429"/>
              <a:gd name="connsiteY1" fmla="*/ 0 h 5544458"/>
              <a:gd name="connsiteX2" fmla="*/ 5007429 w 5007429"/>
              <a:gd name="connsiteY2" fmla="*/ 5544458 h 5544458"/>
              <a:gd name="connsiteX3" fmla="*/ 0 w 5007429"/>
              <a:gd name="connsiteY3" fmla="*/ 5544458 h 55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429" h="5544458">
                <a:moveTo>
                  <a:pt x="0" y="0"/>
                </a:moveTo>
                <a:lnTo>
                  <a:pt x="5007429" y="0"/>
                </a:lnTo>
                <a:lnTo>
                  <a:pt x="5007429" y="5544458"/>
                </a:lnTo>
                <a:lnTo>
                  <a:pt x="0" y="554445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8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02230" y="1240971"/>
            <a:ext cx="3875315" cy="3902529"/>
          </a:xfrm>
          <a:custGeom>
            <a:avLst/>
            <a:gdLst>
              <a:gd name="connsiteX0" fmla="*/ 0 w 2583543"/>
              <a:gd name="connsiteY0" fmla="*/ 0 h 2601686"/>
              <a:gd name="connsiteX1" fmla="*/ 2583543 w 2583543"/>
              <a:gd name="connsiteY1" fmla="*/ 0 h 2601686"/>
              <a:gd name="connsiteX2" fmla="*/ 2583543 w 2583543"/>
              <a:gd name="connsiteY2" fmla="*/ 2601686 h 2601686"/>
              <a:gd name="connsiteX3" fmla="*/ 0 w 2583543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2601686">
                <a:moveTo>
                  <a:pt x="0" y="0"/>
                </a:moveTo>
                <a:lnTo>
                  <a:pt x="2583543" y="0"/>
                </a:lnTo>
                <a:lnTo>
                  <a:pt x="2583543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82343" y="1240971"/>
            <a:ext cx="3875315" cy="3902529"/>
          </a:xfrm>
          <a:custGeom>
            <a:avLst/>
            <a:gdLst>
              <a:gd name="connsiteX0" fmla="*/ 0 w 2583543"/>
              <a:gd name="connsiteY0" fmla="*/ 0 h 2601686"/>
              <a:gd name="connsiteX1" fmla="*/ 2583543 w 2583543"/>
              <a:gd name="connsiteY1" fmla="*/ 0 h 2601686"/>
              <a:gd name="connsiteX2" fmla="*/ 2583543 w 2583543"/>
              <a:gd name="connsiteY2" fmla="*/ 2601686 h 2601686"/>
              <a:gd name="connsiteX3" fmla="*/ 0 w 2583543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2601686">
                <a:moveTo>
                  <a:pt x="0" y="0"/>
                </a:moveTo>
                <a:lnTo>
                  <a:pt x="2583543" y="0"/>
                </a:lnTo>
                <a:lnTo>
                  <a:pt x="2583543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9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6154" y="1240971"/>
            <a:ext cx="3875315" cy="3902529"/>
          </a:xfrm>
          <a:custGeom>
            <a:avLst/>
            <a:gdLst>
              <a:gd name="connsiteX0" fmla="*/ 0 w 2583543"/>
              <a:gd name="connsiteY0" fmla="*/ 0 h 2601686"/>
              <a:gd name="connsiteX1" fmla="*/ 2583543 w 2583543"/>
              <a:gd name="connsiteY1" fmla="*/ 0 h 2601686"/>
              <a:gd name="connsiteX2" fmla="*/ 2583543 w 2583543"/>
              <a:gd name="connsiteY2" fmla="*/ 2601686 h 2601686"/>
              <a:gd name="connsiteX3" fmla="*/ 0 w 2583543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2601686">
                <a:moveTo>
                  <a:pt x="0" y="0"/>
                </a:moveTo>
                <a:lnTo>
                  <a:pt x="2583543" y="0"/>
                </a:lnTo>
                <a:lnTo>
                  <a:pt x="2583543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996280" y="5143500"/>
            <a:ext cx="3875313" cy="3902529"/>
          </a:xfrm>
          <a:custGeom>
            <a:avLst/>
            <a:gdLst>
              <a:gd name="connsiteX0" fmla="*/ 0 w 2583542"/>
              <a:gd name="connsiteY0" fmla="*/ 0 h 2601686"/>
              <a:gd name="connsiteX1" fmla="*/ 2583542 w 2583542"/>
              <a:gd name="connsiteY1" fmla="*/ 0 h 2601686"/>
              <a:gd name="connsiteX2" fmla="*/ 2583542 w 2583542"/>
              <a:gd name="connsiteY2" fmla="*/ 2601686 h 2601686"/>
              <a:gd name="connsiteX3" fmla="*/ 0 w 2583542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2" h="2601686">
                <a:moveTo>
                  <a:pt x="0" y="0"/>
                </a:moveTo>
                <a:lnTo>
                  <a:pt x="2583542" y="0"/>
                </a:lnTo>
                <a:lnTo>
                  <a:pt x="2583542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3836533" y="5143500"/>
            <a:ext cx="3875313" cy="3902529"/>
          </a:xfrm>
          <a:custGeom>
            <a:avLst/>
            <a:gdLst>
              <a:gd name="connsiteX0" fmla="*/ 0 w 2583542"/>
              <a:gd name="connsiteY0" fmla="*/ 0 h 2601686"/>
              <a:gd name="connsiteX1" fmla="*/ 2583542 w 2583542"/>
              <a:gd name="connsiteY1" fmla="*/ 0 h 2601686"/>
              <a:gd name="connsiteX2" fmla="*/ 2583542 w 2583542"/>
              <a:gd name="connsiteY2" fmla="*/ 2601686 h 2601686"/>
              <a:gd name="connsiteX3" fmla="*/ 0 w 2583542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2" h="2601686">
                <a:moveTo>
                  <a:pt x="0" y="0"/>
                </a:moveTo>
                <a:lnTo>
                  <a:pt x="2583542" y="0"/>
                </a:lnTo>
                <a:lnTo>
                  <a:pt x="2583542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416406" y="1240971"/>
            <a:ext cx="3875312" cy="3902529"/>
          </a:xfrm>
          <a:custGeom>
            <a:avLst/>
            <a:gdLst>
              <a:gd name="connsiteX0" fmla="*/ 0 w 2583541"/>
              <a:gd name="connsiteY0" fmla="*/ 0 h 2601686"/>
              <a:gd name="connsiteX1" fmla="*/ 2583541 w 2583541"/>
              <a:gd name="connsiteY1" fmla="*/ 0 h 2601686"/>
              <a:gd name="connsiteX2" fmla="*/ 2583541 w 2583541"/>
              <a:gd name="connsiteY2" fmla="*/ 2601686 h 2601686"/>
              <a:gd name="connsiteX3" fmla="*/ 0 w 2583541"/>
              <a:gd name="connsiteY3" fmla="*/ 2601686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1" h="2601686">
                <a:moveTo>
                  <a:pt x="0" y="0"/>
                </a:moveTo>
                <a:lnTo>
                  <a:pt x="2583541" y="0"/>
                </a:lnTo>
                <a:lnTo>
                  <a:pt x="2583541" y="2601686"/>
                </a:lnTo>
                <a:lnTo>
                  <a:pt x="0" y="26016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8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335871" y="988363"/>
            <a:ext cx="5748618" cy="9298640"/>
          </a:xfrm>
          <a:custGeom>
            <a:avLst/>
            <a:gdLst>
              <a:gd name="connsiteX0" fmla="*/ 0 w 3832412"/>
              <a:gd name="connsiteY0" fmla="*/ 0 h 6199093"/>
              <a:gd name="connsiteX1" fmla="*/ 3832412 w 3832412"/>
              <a:gd name="connsiteY1" fmla="*/ 0 h 6199093"/>
              <a:gd name="connsiteX2" fmla="*/ 3832412 w 3832412"/>
              <a:gd name="connsiteY2" fmla="*/ 6199093 h 6199093"/>
              <a:gd name="connsiteX3" fmla="*/ 0 w 3832412"/>
              <a:gd name="connsiteY3" fmla="*/ 6199093 h 619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412" h="6199093">
                <a:moveTo>
                  <a:pt x="0" y="0"/>
                </a:moveTo>
                <a:lnTo>
                  <a:pt x="3832412" y="0"/>
                </a:lnTo>
                <a:lnTo>
                  <a:pt x="3832412" y="6199093"/>
                </a:lnTo>
                <a:lnTo>
                  <a:pt x="0" y="619909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52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4035" y="5488811"/>
            <a:ext cx="4539312" cy="4798190"/>
          </a:xfrm>
          <a:custGeom>
            <a:avLst/>
            <a:gdLst>
              <a:gd name="connsiteX0" fmla="*/ 0 w 3026208"/>
              <a:gd name="connsiteY0" fmla="*/ 0 h 3198793"/>
              <a:gd name="connsiteX1" fmla="*/ 3026208 w 3026208"/>
              <a:gd name="connsiteY1" fmla="*/ 0 h 3198793"/>
              <a:gd name="connsiteX2" fmla="*/ 3026208 w 3026208"/>
              <a:gd name="connsiteY2" fmla="*/ 3198793 h 3198793"/>
              <a:gd name="connsiteX3" fmla="*/ 0 w 3026208"/>
              <a:gd name="connsiteY3" fmla="*/ 3198793 h 319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208" h="3198793">
                <a:moveTo>
                  <a:pt x="0" y="0"/>
                </a:moveTo>
                <a:lnTo>
                  <a:pt x="3026208" y="0"/>
                </a:lnTo>
                <a:lnTo>
                  <a:pt x="3026208" y="3198793"/>
                </a:lnTo>
                <a:lnTo>
                  <a:pt x="0" y="319879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338459" y="2"/>
            <a:ext cx="9949544" cy="4798190"/>
          </a:xfrm>
          <a:custGeom>
            <a:avLst/>
            <a:gdLst>
              <a:gd name="connsiteX0" fmla="*/ 0 w 6633029"/>
              <a:gd name="connsiteY0" fmla="*/ 0 h 3198793"/>
              <a:gd name="connsiteX1" fmla="*/ 6633029 w 6633029"/>
              <a:gd name="connsiteY1" fmla="*/ 0 h 3198793"/>
              <a:gd name="connsiteX2" fmla="*/ 6633029 w 6633029"/>
              <a:gd name="connsiteY2" fmla="*/ 3198793 h 3198793"/>
              <a:gd name="connsiteX3" fmla="*/ 0 w 6633029"/>
              <a:gd name="connsiteY3" fmla="*/ 3198793 h 319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3029" h="3198793">
                <a:moveTo>
                  <a:pt x="0" y="0"/>
                </a:moveTo>
                <a:lnTo>
                  <a:pt x="6633029" y="0"/>
                </a:lnTo>
                <a:lnTo>
                  <a:pt x="6633029" y="3198793"/>
                </a:lnTo>
                <a:lnTo>
                  <a:pt x="0" y="319879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6096000"/>
              <a:gd name="connsiteY0" fmla="*/ 0 h 6858000"/>
              <a:gd name="connsiteX1" fmla="*/ 4731658 w 6096000"/>
              <a:gd name="connsiteY1" fmla="*/ 0 h 6858000"/>
              <a:gd name="connsiteX2" fmla="*/ 6096000 w 6096000"/>
              <a:gd name="connsiteY2" fmla="*/ 3429000 h 6858000"/>
              <a:gd name="connsiteX3" fmla="*/ 4731658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731658" y="0"/>
                </a:lnTo>
                <a:lnTo>
                  <a:pt x="6096000" y="3429000"/>
                </a:lnTo>
                <a:lnTo>
                  <a:pt x="4731658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674156" y="7212553"/>
            <a:ext cx="2158251" cy="1873184"/>
          </a:xfrm>
          <a:custGeom>
            <a:avLst/>
            <a:gdLst>
              <a:gd name="connsiteX0" fmla="*/ 0 w 1438834"/>
              <a:gd name="connsiteY0" fmla="*/ 0 h 1248789"/>
              <a:gd name="connsiteX1" fmla="*/ 1438834 w 1438834"/>
              <a:gd name="connsiteY1" fmla="*/ 0 h 1248789"/>
              <a:gd name="connsiteX2" fmla="*/ 1438834 w 1438834"/>
              <a:gd name="connsiteY2" fmla="*/ 1248789 h 1248789"/>
              <a:gd name="connsiteX3" fmla="*/ 0 w 1438834"/>
              <a:gd name="connsiteY3" fmla="*/ 1248789 h 12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834" h="1248789">
                <a:moveTo>
                  <a:pt x="0" y="0"/>
                </a:moveTo>
                <a:lnTo>
                  <a:pt x="1438834" y="0"/>
                </a:lnTo>
                <a:lnTo>
                  <a:pt x="1438834" y="1248789"/>
                </a:lnTo>
                <a:lnTo>
                  <a:pt x="0" y="124878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74156" y="4587800"/>
            <a:ext cx="2158251" cy="1873184"/>
          </a:xfrm>
          <a:custGeom>
            <a:avLst/>
            <a:gdLst>
              <a:gd name="connsiteX0" fmla="*/ 0 w 1438834"/>
              <a:gd name="connsiteY0" fmla="*/ 0 h 1248789"/>
              <a:gd name="connsiteX1" fmla="*/ 1438834 w 1438834"/>
              <a:gd name="connsiteY1" fmla="*/ 0 h 1248789"/>
              <a:gd name="connsiteX2" fmla="*/ 1438834 w 1438834"/>
              <a:gd name="connsiteY2" fmla="*/ 1248789 h 1248789"/>
              <a:gd name="connsiteX3" fmla="*/ 0 w 1438834"/>
              <a:gd name="connsiteY3" fmla="*/ 1248789 h 12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834" h="1248789">
                <a:moveTo>
                  <a:pt x="0" y="0"/>
                </a:moveTo>
                <a:lnTo>
                  <a:pt x="1438834" y="0"/>
                </a:lnTo>
                <a:lnTo>
                  <a:pt x="1438834" y="1248789"/>
                </a:lnTo>
                <a:lnTo>
                  <a:pt x="0" y="124878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065125" y="7212553"/>
            <a:ext cx="2158251" cy="1873184"/>
          </a:xfrm>
          <a:custGeom>
            <a:avLst/>
            <a:gdLst>
              <a:gd name="connsiteX0" fmla="*/ 0 w 1438834"/>
              <a:gd name="connsiteY0" fmla="*/ 0 h 1248789"/>
              <a:gd name="connsiteX1" fmla="*/ 1438834 w 1438834"/>
              <a:gd name="connsiteY1" fmla="*/ 0 h 1248789"/>
              <a:gd name="connsiteX2" fmla="*/ 1438834 w 1438834"/>
              <a:gd name="connsiteY2" fmla="*/ 1248789 h 1248789"/>
              <a:gd name="connsiteX3" fmla="*/ 0 w 1438834"/>
              <a:gd name="connsiteY3" fmla="*/ 1248789 h 12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834" h="1248789">
                <a:moveTo>
                  <a:pt x="0" y="0"/>
                </a:moveTo>
                <a:lnTo>
                  <a:pt x="1438834" y="0"/>
                </a:lnTo>
                <a:lnTo>
                  <a:pt x="1438834" y="1248789"/>
                </a:lnTo>
                <a:lnTo>
                  <a:pt x="0" y="124878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0065125" y="4587800"/>
            <a:ext cx="2158251" cy="1873184"/>
          </a:xfrm>
          <a:custGeom>
            <a:avLst/>
            <a:gdLst>
              <a:gd name="connsiteX0" fmla="*/ 0 w 1438834"/>
              <a:gd name="connsiteY0" fmla="*/ 0 h 1248789"/>
              <a:gd name="connsiteX1" fmla="*/ 1438834 w 1438834"/>
              <a:gd name="connsiteY1" fmla="*/ 0 h 1248789"/>
              <a:gd name="connsiteX2" fmla="*/ 1438834 w 1438834"/>
              <a:gd name="connsiteY2" fmla="*/ 1248789 h 1248789"/>
              <a:gd name="connsiteX3" fmla="*/ 0 w 1438834"/>
              <a:gd name="connsiteY3" fmla="*/ 1248789 h 12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834" h="1248789">
                <a:moveTo>
                  <a:pt x="0" y="0"/>
                </a:moveTo>
                <a:lnTo>
                  <a:pt x="1438834" y="0"/>
                </a:lnTo>
                <a:lnTo>
                  <a:pt x="1438834" y="1248789"/>
                </a:lnTo>
                <a:lnTo>
                  <a:pt x="0" y="124878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9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9712135" y="1832162"/>
            <a:ext cx="3050189" cy="3050189"/>
          </a:xfrm>
          <a:custGeom>
            <a:avLst/>
            <a:gdLst>
              <a:gd name="connsiteX0" fmla="*/ 0 w 2033459"/>
              <a:gd name="connsiteY0" fmla="*/ 0 h 2033459"/>
              <a:gd name="connsiteX1" fmla="*/ 2033459 w 2033459"/>
              <a:gd name="connsiteY1" fmla="*/ 0 h 2033459"/>
              <a:gd name="connsiteX2" fmla="*/ 2033459 w 2033459"/>
              <a:gd name="connsiteY2" fmla="*/ 2033459 h 2033459"/>
              <a:gd name="connsiteX3" fmla="*/ 0 w 2033459"/>
              <a:gd name="connsiteY3" fmla="*/ 2033459 h 20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59" h="2033459">
                <a:moveTo>
                  <a:pt x="0" y="0"/>
                </a:moveTo>
                <a:lnTo>
                  <a:pt x="2033459" y="0"/>
                </a:lnTo>
                <a:lnTo>
                  <a:pt x="2033459" y="2033459"/>
                </a:lnTo>
                <a:lnTo>
                  <a:pt x="0" y="203345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3284619" y="1832162"/>
            <a:ext cx="3050189" cy="3050189"/>
          </a:xfrm>
          <a:custGeom>
            <a:avLst/>
            <a:gdLst>
              <a:gd name="connsiteX0" fmla="*/ 0 w 2033459"/>
              <a:gd name="connsiteY0" fmla="*/ 0 h 2033459"/>
              <a:gd name="connsiteX1" fmla="*/ 2033459 w 2033459"/>
              <a:gd name="connsiteY1" fmla="*/ 0 h 2033459"/>
              <a:gd name="connsiteX2" fmla="*/ 2033459 w 2033459"/>
              <a:gd name="connsiteY2" fmla="*/ 2033459 h 2033459"/>
              <a:gd name="connsiteX3" fmla="*/ 0 w 2033459"/>
              <a:gd name="connsiteY3" fmla="*/ 2033459 h 20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59" h="2033459">
                <a:moveTo>
                  <a:pt x="0" y="0"/>
                </a:moveTo>
                <a:lnTo>
                  <a:pt x="2033459" y="0"/>
                </a:lnTo>
                <a:lnTo>
                  <a:pt x="2033459" y="2033459"/>
                </a:lnTo>
                <a:lnTo>
                  <a:pt x="0" y="203345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712135" y="5404648"/>
            <a:ext cx="3050189" cy="3050189"/>
          </a:xfrm>
          <a:custGeom>
            <a:avLst/>
            <a:gdLst>
              <a:gd name="connsiteX0" fmla="*/ 0 w 2033459"/>
              <a:gd name="connsiteY0" fmla="*/ 0 h 2033459"/>
              <a:gd name="connsiteX1" fmla="*/ 2033459 w 2033459"/>
              <a:gd name="connsiteY1" fmla="*/ 0 h 2033459"/>
              <a:gd name="connsiteX2" fmla="*/ 2033459 w 2033459"/>
              <a:gd name="connsiteY2" fmla="*/ 2033459 h 2033459"/>
              <a:gd name="connsiteX3" fmla="*/ 0 w 2033459"/>
              <a:gd name="connsiteY3" fmla="*/ 2033459 h 20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59" h="2033459">
                <a:moveTo>
                  <a:pt x="0" y="0"/>
                </a:moveTo>
                <a:lnTo>
                  <a:pt x="2033459" y="0"/>
                </a:lnTo>
                <a:lnTo>
                  <a:pt x="2033459" y="2033459"/>
                </a:lnTo>
                <a:lnTo>
                  <a:pt x="0" y="203345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84619" y="5404648"/>
            <a:ext cx="3050189" cy="3050189"/>
          </a:xfrm>
          <a:custGeom>
            <a:avLst/>
            <a:gdLst>
              <a:gd name="connsiteX0" fmla="*/ 0 w 2033459"/>
              <a:gd name="connsiteY0" fmla="*/ 0 h 2033459"/>
              <a:gd name="connsiteX1" fmla="*/ 2033459 w 2033459"/>
              <a:gd name="connsiteY1" fmla="*/ 0 h 2033459"/>
              <a:gd name="connsiteX2" fmla="*/ 2033459 w 2033459"/>
              <a:gd name="connsiteY2" fmla="*/ 2033459 h 2033459"/>
              <a:gd name="connsiteX3" fmla="*/ 0 w 2033459"/>
              <a:gd name="connsiteY3" fmla="*/ 2033459 h 20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459" h="2033459">
                <a:moveTo>
                  <a:pt x="0" y="0"/>
                </a:moveTo>
                <a:lnTo>
                  <a:pt x="2033459" y="0"/>
                </a:lnTo>
                <a:lnTo>
                  <a:pt x="2033459" y="2033459"/>
                </a:lnTo>
                <a:lnTo>
                  <a:pt x="0" y="203345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0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596830-794E-4172-90D5-F64A035B7B2F}"/>
              </a:ext>
            </a:extLst>
          </p:cNvPr>
          <p:cNvSpPr/>
          <p:nvPr userDrawn="1"/>
        </p:nvSpPr>
        <p:spPr>
          <a:xfrm>
            <a:off x="-7459" y="0"/>
            <a:ext cx="5493841" cy="10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94E81A80-B26E-4DE2-B304-CDF94CEB007A}"/>
              </a:ext>
            </a:extLst>
          </p:cNvPr>
          <p:cNvSpPr/>
          <p:nvPr userDrawn="1"/>
        </p:nvSpPr>
        <p:spPr>
          <a:xfrm>
            <a:off x="0" y="0"/>
            <a:ext cx="11658600" cy="10296000"/>
          </a:xfrm>
          <a:prstGeom prst="hexagon">
            <a:avLst>
              <a:gd name="adj" fmla="val 41285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B464978-0096-495E-AC70-F3DC5A383A1A}"/>
              </a:ext>
            </a:extLst>
          </p:cNvPr>
          <p:cNvGrpSpPr/>
          <p:nvPr userDrawn="1"/>
        </p:nvGrpSpPr>
        <p:grpSpPr>
          <a:xfrm>
            <a:off x="-7458" y="9539271"/>
            <a:ext cx="18295457" cy="608478"/>
            <a:chOff x="-7458" y="9539271"/>
            <a:chExt cx="18295457" cy="608478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4F0EC78C-2D21-4640-929C-EB127D366B7A}"/>
                </a:ext>
              </a:extLst>
            </p:cNvPr>
            <p:cNvGrpSpPr/>
            <p:nvPr/>
          </p:nvGrpSpPr>
          <p:grpSpPr>
            <a:xfrm>
              <a:off x="14530915" y="9539271"/>
              <a:ext cx="3757084" cy="608478"/>
              <a:chOff x="14530915" y="9539271"/>
              <a:chExt cx="3757084" cy="608478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0AEA8869-15A6-4361-BF64-F8E456CB1D8A}"/>
                  </a:ext>
                </a:extLst>
              </p:cNvPr>
              <p:cNvGrpSpPr/>
              <p:nvPr/>
            </p:nvGrpSpPr>
            <p:grpSpPr>
              <a:xfrm>
                <a:off x="15989870" y="9539271"/>
                <a:ext cx="2298129" cy="608478"/>
                <a:chOff x="15989870" y="9539271"/>
                <a:chExt cx="2298129" cy="608478"/>
              </a:xfrm>
            </p:grpSpPr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92403D68-09E9-489F-AAB0-F95912402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91856" y="9843509"/>
                  <a:ext cx="1796143" cy="2382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Ромб 44">
                  <a:extLst>
                    <a:ext uri="{FF2B5EF4-FFF2-40B4-BE49-F238E27FC236}">
                      <a16:creationId xmlns:a16="http://schemas.microsoft.com/office/drawing/2014/main" id="{B7E2A11D-4F07-43C3-9806-A8FD40ADD94B}"/>
                    </a:ext>
                  </a:extLst>
                </p:cNvPr>
                <p:cNvSpPr/>
                <p:nvPr/>
              </p:nvSpPr>
              <p:spPr>
                <a:xfrm>
                  <a:off x="15989870" y="9539271"/>
                  <a:ext cx="501987" cy="608478"/>
                </a:xfrm>
                <a:prstGeom prst="diamond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/>
                </a:p>
              </p:txBody>
            </p:sp>
          </p:grpSp>
          <p:sp>
            <p:nvSpPr>
              <p:cNvPr id="42" name="object 4">
                <a:extLst>
                  <a:ext uri="{FF2B5EF4-FFF2-40B4-BE49-F238E27FC236}">
                    <a16:creationId xmlns:a16="http://schemas.microsoft.com/office/drawing/2014/main" id="{4C22FC31-92CB-4A4F-B8C5-0D86C2A0D182}"/>
                  </a:ext>
                </a:extLst>
              </p:cNvPr>
              <p:cNvSpPr txBox="1"/>
              <p:nvPr/>
            </p:nvSpPr>
            <p:spPr>
              <a:xfrm>
                <a:off x="14530915" y="9744765"/>
                <a:ext cx="1332000" cy="19749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spc="35" dirty="0">
                    <a:solidFill>
                      <a:schemeClr val="accent1"/>
                    </a:solidFill>
                    <a:latin typeface="+mj-lt"/>
                    <a:cs typeface="Arial"/>
                  </a:rPr>
                  <a:t>eu-tanais.com</a:t>
                </a:r>
                <a:endParaRPr sz="1200" b="1" dirty="0">
                  <a:solidFill>
                    <a:schemeClr val="accent1"/>
                  </a:solidFill>
                  <a:latin typeface="+mj-lt"/>
                  <a:cs typeface="Arial"/>
                </a:endParaRPr>
              </a:p>
            </p:txBody>
          </p:sp>
        </p:grp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6AEBBFC-A010-4830-A681-E8327C2102D8}"/>
                </a:ext>
              </a:extLst>
            </p:cNvPr>
            <p:cNvCxnSpPr>
              <a:cxnSpLocks/>
            </p:cNvCxnSpPr>
            <p:nvPr/>
          </p:nvCxnSpPr>
          <p:spPr>
            <a:xfrm>
              <a:off x="-7458" y="9855419"/>
              <a:ext cx="1458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Ромб 46">
            <a:extLst>
              <a:ext uri="{FF2B5EF4-FFF2-40B4-BE49-F238E27FC236}">
                <a16:creationId xmlns:a16="http://schemas.microsoft.com/office/drawing/2014/main" id="{929B9D6E-418B-400A-A0BA-ADD609411E3B}"/>
              </a:ext>
            </a:extLst>
          </p:cNvPr>
          <p:cNvSpPr/>
          <p:nvPr userDrawn="1"/>
        </p:nvSpPr>
        <p:spPr>
          <a:xfrm rot="10800000">
            <a:off x="829032" y="611006"/>
            <a:ext cx="759051" cy="920075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>
            <a:extLst>
              <a:ext uri="{FF2B5EF4-FFF2-40B4-BE49-F238E27FC236}">
                <a16:creationId xmlns:a16="http://schemas.microsoft.com/office/drawing/2014/main" id="{E19434AA-46CF-4892-B8A7-C9016B8F08AC}"/>
              </a:ext>
            </a:extLst>
          </p:cNvPr>
          <p:cNvSpPr/>
          <p:nvPr userDrawn="1"/>
        </p:nvSpPr>
        <p:spPr>
          <a:xfrm rot="10800000">
            <a:off x="728071" y="611006"/>
            <a:ext cx="759051" cy="920075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53D2645-68FB-4CA7-B49E-E82FFC79B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426" y="266700"/>
            <a:ext cx="242419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5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6399" y="5143501"/>
            <a:ext cx="3483429" cy="3652157"/>
          </a:xfrm>
          <a:custGeom>
            <a:avLst/>
            <a:gdLst>
              <a:gd name="connsiteX0" fmla="*/ 0 w 2322286"/>
              <a:gd name="connsiteY0" fmla="*/ 0 h 2434771"/>
              <a:gd name="connsiteX1" fmla="*/ 2322286 w 2322286"/>
              <a:gd name="connsiteY1" fmla="*/ 0 h 2434771"/>
              <a:gd name="connsiteX2" fmla="*/ 2322286 w 2322286"/>
              <a:gd name="connsiteY2" fmla="*/ 2434771 h 2434771"/>
              <a:gd name="connsiteX3" fmla="*/ 0 w 2322286"/>
              <a:gd name="connsiteY3" fmla="*/ 2434771 h 243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6" h="2434771">
                <a:moveTo>
                  <a:pt x="0" y="0"/>
                </a:moveTo>
                <a:lnTo>
                  <a:pt x="2322286" y="0"/>
                </a:lnTo>
                <a:lnTo>
                  <a:pt x="2322286" y="2434771"/>
                </a:lnTo>
                <a:lnTo>
                  <a:pt x="0" y="243477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318171" y="5143501"/>
            <a:ext cx="3483429" cy="3652157"/>
          </a:xfrm>
          <a:custGeom>
            <a:avLst/>
            <a:gdLst>
              <a:gd name="connsiteX0" fmla="*/ 0 w 2322286"/>
              <a:gd name="connsiteY0" fmla="*/ 0 h 2434771"/>
              <a:gd name="connsiteX1" fmla="*/ 2322286 w 2322286"/>
              <a:gd name="connsiteY1" fmla="*/ 0 h 2434771"/>
              <a:gd name="connsiteX2" fmla="*/ 2322286 w 2322286"/>
              <a:gd name="connsiteY2" fmla="*/ 2434771 h 2434771"/>
              <a:gd name="connsiteX3" fmla="*/ 0 w 2322286"/>
              <a:gd name="connsiteY3" fmla="*/ 2434771 h 243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6" h="2434771">
                <a:moveTo>
                  <a:pt x="0" y="0"/>
                </a:moveTo>
                <a:lnTo>
                  <a:pt x="2322286" y="0"/>
                </a:lnTo>
                <a:lnTo>
                  <a:pt x="2322286" y="2434771"/>
                </a:lnTo>
                <a:lnTo>
                  <a:pt x="0" y="243477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13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027994" y="720785"/>
            <a:ext cx="2948478" cy="2948478"/>
          </a:xfrm>
          <a:custGeom>
            <a:avLst/>
            <a:gdLst>
              <a:gd name="connsiteX0" fmla="*/ 982826 w 1965652"/>
              <a:gd name="connsiteY0" fmla="*/ 0 h 1965652"/>
              <a:gd name="connsiteX1" fmla="*/ 1965652 w 1965652"/>
              <a:gd name="connsiteY1" fmla="*/ 982826 h 1965652"/>
              <a:gd name="connsiteX2" fmla="*/ 982826 w 1965652"/>
              <a:gd name="connsiteY2" fmla="*/ 1965652 h 1965652"/>
              <a:gd name="connsiteX3" fmla="*/ 0 w 1965652"/>
              <a:gd name="connsiteY3" fmla="*/ 982826 h 1965652"/>
              <a:gd name="connsiteX4" fmla="*/ 982826 w 1965652"/>
              <a:gd name="connsiteY4" fmla="*/ 0 h 19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652" h="1965652">
                <a:moveTo>
                  <a:pt x="982826" y="0"/>
                </a:moveTo>
                <a:cubicBezTo>
                  <a:pt x="1525626" y="0"/>
                  <a:pt x="1965652" y="440026"/>
                  <a:pt x="1965652" y="982826"/>
                </a:cubicBezTo>
                <a:cubicBezTo>
                  <a:pt x="1965652" y="1525626"/>
                  <a:pt x="1525626" y="1965652"/>
                  <a:pt x="982826" y="1965652"/>
                </a:cubicBezTo>
                <a:cubicBezTo>
                  <a:pt x="440026" y="1965652"/>
                  <a:pt x="0" y="1525626"/>
                  <a:pt x="0" y="982826"/>
                </a:cubicBezTo>
                <a:cubicBezTo>
                  <a:pt x="0" y="440026"/>
                  <a:pt x="440026" y="0"/>
                  <a:pt x="98282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789172" y="2195024"/>
            <a:ext cx="2948478" cy="2948478"/>
          </a:xfrm>
          <a:custGeom>
            <a:avLst/>
            <a:gdLst>
              <a:gd name="connsiteX0" fmla="*/ 982826 w 1965652"/>
              <a:gd name="connsiteY0" fmla="*/ 0 h 1965652"/>
              <a:gd name="connsiteX1" fmla="*/ 1965652 w 1965652"/>
              <a:gd name="connsiteY1" fmla="*/ 982826 h 1965652"/>
              <a:gd name="connsiteX2" fmla="*/ 982826 w 1965652"/>
              <a:gd name="connsiteY2" fmla="*/ 1965652 h 1965652"/>
              <a:gd name="connsiteX3" fmla="*/ 0 w 1965652"/>
              <a:gd name="connsiteY3" fmla="*/ 982826 h 1965652"/>
              <a:gd name="connsiteX4" fmla="*/ 982826 w 1965652"/>
              <a:gd name="connsiteY4" fmla="*/ 0 h 19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652" h="1965652">
                <a:moveTo>
                  <a:pt x="982826" y="0"/>
                </a:moveTo>
                <a:cubicBezTo>
                  <a:pt x="1525626" y="0"/>
                  <a:pt x="1965652" y="440026"/>
                  <a:pt x="1965652" y="982826"/>
                </a:cubicBezTo>
                <a:cubicBezTo>
                  <a:pt x="1965652" y="1525626"/>
                  <a:pt x="1525626" y="1965652"/>
                  <a:pt x="982826" y="1965652"/>
                </a:cubicBezTo>
                <a:cubicBezTo>
                  <a:pt x="440026" y="1965652"/>
                  <a:pt x="0" y="1525626"/>
                  <a:pt x="0" y="982826"/>
                </a:cubicBezTo>
                <a:cubicBezTo>
                  <a:pt x="0" y="440026"/>
                  <a:pt x="440026" y="0"/>
                  <a:pt x="98282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550350" y="2195024"/>
            <a:ext cx="2948478" cy="2948478"/>
          </a:xfrm>
          <a:custGeom>
            <a:avLst/>
            <a:gdLst>
              <a:gd name="connsiteX0" fmla="*/ 982826 w 1965652"/>
              <a:gd name="connsiteY0" fmla="*/ 0 h 1965652"/>
              <a:gd name="connsiteX1" fmla="*/ 1965652 w 1965652"/>
              <a:gd name="connsiteY1" fmla="*/ 982826 h 1965652"/>
              <a:gd name="connsiteX2" fmla="*/ 982826 w 1965652"/>
              <a:gd name="connsiteY2" fmla="*/ 1965652 h 1965652"/>
              <a:gd name="connsiteX3" fmla="*/ 0 w 1965652"/>
              <a:gd name="connsiteY3" fmla="*/ 982826 h 1965652"/>
              <a:gd name="connsiteX4" fmla="*/ 982826 w 1965652"/>
              <a:gd name="connsiteY4" fmla="*/ 0 h 19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652" h="1965652">
                <a:moveTo>
                  <a:pt x="982826" y="0"/>
                </a:moveTo>
                <a:cubicBezTo>
                  <a:pt x="1525626" y="0"/>
                  <a:pt x="1965652" y="440026"/>
                  <a:pt x="1965652" y="982826"/>
                </a:cubicBezTo>
                <a:cubicBezTo>
                  <a:pt x="1965652" y="1525626"/>
                  <a:pt x="1525626" y="1965652"/>
                  <a:pt x="982826" y="1965652"/>
                </a:cubicBezTo>
                <a:cubicBezTo>
                  <a:pt x="440026" y="1965652"/>
                  <a:pt x="0" y="1525626"/>
                  <a:pt x="0" y="982826"/>
                </a:cubicBezTo>
                <a:cubicBezTo>
                  <a:pt x="0" y="440026"/>
                  <a:pt x="440026" y="0"/>
                  <a:pt x="98282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311528" y="720785"/>
            <a:ext cx="2948478" cy="2948478"/>
          </a:xfrm>
          <a:custGeom>
            <a:avLst/>
            <a:gdLst>
              <a:gd name="connsiteX0" fmla="*/ 982826 w 1965652"/>
              <a:gd name="connsiteY0" fmla="*/ 0 h 1965652"/>
              <a:gd name="connsiteX1" fmla="*/ 1965652 w 1965652"/>
              <a:gd name="connsiteY1" fmla="*/ 982826 h 1965652"/>
              <a:gd name="connsiteX2" fmla="*/ 982826 w 1965652"/>
              <a:gd name="connsiteY2" fmla="*/ 1965652 h 1965652"/>
              <a:gd name="connsiteX3" fmla="*/ 0 w 1965652"/>
              <a:gd name="connsiteY3" fmla="*/ 982826 h 1965652"/>
              <a:gd name="connsiteX4" fmla="*/ 982826 w 1965652"/>
              <a:gd name="connsiteY4" fmla="*/ 0 h 196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652" h="1965652">
                <a:moveTo>
                  <a:pt x="982826" y="0"/>
                </a:moveTo>
                <a:cubicBezTo>
                  <a:pt x="1525626" y="0"/>
                  <a:pt x="1965652" y="440026"/>
                  <a:pt x="1965652" y="982826"/>
                </a:cubicBezTo>
                <a:cubicBezTo>
                  <a:pt x="1965652" y="1525626"/>
                  <a:pt x="1525626" y="1965652"/>
                  <a:pt x="982826" y="1965652"/>
                </a:cubicBezTo>
                <a:cubicBezTo>
                  <a:pt x="440026" y="1965652"/>
                  <a:pt x="0" y="1525626"/>
                  <a:pt x="0" y="982826"/>
                </a:cubicBezTo>
                <a:cubicBezTo>
                  <a:pt x="0" y="440026"/>
                  <a:pt x="440026" y="0"/>
                  <a:pt x="98282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8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648266" y="3374571"/>
            <a:ext cx="3358878" cy="3156855"/>
          </a:xfrm>
          <a:custGeom>
            <a:avLst/>
            <a:gdLst>
              <a:gd name="connsiteX0" fmla="*/ 0 w 2239252"/>
              <a:gd name="connsiteY0" fmla="*/ 0 h 2104570"/>
              <a:gd name="connsiteX1" fmla="*/ 2239252 w 2239252"/>
              <a:gd name="connsiteY1" fmla="*/ 0 h 2104570"/>
              <a:gd name="connsiteX2" fmla="*/ 2239252 w 2239252"/>
              <a:gd name="connsiteY2" fmla="*/ 2104570 h 2104570"/>
              <a:gd name="connsiteX3" fmla="*/ 0 w 2239252"/>
              <a:gd name="connsiteY3" fmla="*/ 2104570 h 21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252" h="2104570">
                <a:moveTo>
                  <a:pt x="0" y="0"/>
                </a:moveTo>
                <a:lnTo>
                  <a:pt x="2239252" y="0"/>
                </a:lnTo>
                <a:lnTo>
                  <a:pt x="2239252" y="2104570"/>
                </a:lnTo>
                <a:lnTo>
                  <a:pt x="0" y="210457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525795" y="3374571"/>
            <a:ext cx="3358878" cy="3156855"/>
          </a:xfrm>
          <a:custGeom>
            <a:avLst/>
            <a:gdLst>
              <a:gd name="connsiteX0" fmla="*/ 0 w 2239252"/>
              <a:gd name="connsiteY0" fmla="*/ 0 h 2104570"/>
              <a:gd name="connsiteX1" fmla="*/ 2239252 w 2239252"/>
              <a:gd name="connsiteY1" fmla="*/ 0 h 2104570"/>
              <a:gd name="connsiteX2" fmla="*/ 2239252 w 2239252"/>
              <a:gd name="connsiteY2" fmla="*/ 2104570 h 2104570"/>
              <a:gd name="connsiteX3" fmla="*/ 0 w 2239252"/>
              <a:gd name="connsiteY3" fmla="*/ 2104570 h 21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252" h="2104570">
                <a:moveTo>
                  <a:pt x="0" y="0"/>
                </a:moveTo>
                <a:lnTo>
                  <a:pt x="2239252" y="0"/>
                </a:lnTo>
                <a:lnTo>
                  <a:pt x="2239252" y="2104570"/>
                </a:lnTo>
                <a:lnTo>
                  <a:pt x="0" y="210457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403325" y="3374571"/>
            <a:ext cx="3358878" cy="3156855"/>
          </a:xfrm>
          <a:custGeom>
            <a:avLst/>
            <a:gdLst>
              <a:gd name="connsiteX0" fmla="*/ 0 w 2239252"/>
              <a:gd name="connsiteY0" fmla="*/ 0 h 2104570"/>
              <a:gd name="connsiteX1" fmla="*/ 2239252 w 2239252"/>
              <a:gd name="connsiteY1" fmla="*/ 0 h 2104570"/>
              <a:gd name="connsiteX2" fmla="*/ 2239252 w 2239252"/>
              <a:gd name="connsiteY2" fmla="*/ 2104570 h 2104570"/>
              <a:gd name="connsiteX3" fmla="*/ 0 w 2239252"/>
              <a:gd name="connsiteY3" fmla="*/ 2104570 h 21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252" h="2104570">
                <a:moveTo>
                  <a:pt x="0" y="0"/>
                </a:moveTo>
                <a:lnTo>
                  <a:pt x="2239252" y="0"/>
                </a:lnTo>
                <a:lnTo>
                  <a:pt x="2239252" y="2104570"/>
                </a:lnTo>
                <a:lnTo>
                  <a:pt x="0" y="210457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80853" y="3374571"/>
            <a:ext cx="3358878" cy="3156855"/>
          </a:xfrm>
          <a:custGeom>
            <a:avLst/>
            <a:gdLst>
              <a:gd name="connsiteX0" fmla="*/ 0 w 2239252"/>
              <a:gd name="connsiteY0" fmla="*/ 0 h 2104570"/>
              <a:gd name="connsiteX1" fmla="*/ 2239252 w 2239252"/>
              <a:gd name="connsiteY1" fmla="*/ 0 h 2104570"/>
              <a:gd name="connsiteX2" fmla="*/ 2239252 w 2239252"/>
              <a:gd name="connsiteY2" fmla="*/ 2104570 h 2104570"/>
              <a:gd name="connsiteX3" fmla="*/ 0 w 2239252"/>
              <a:gd name="connsiteY3" fmla="*/ 2104570 h 210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252" h="2104570">
                <a:moveTo>
                  <a:pt x="0" y="0"/>
                </a:moveTo>
                <a:lnTo>
                  <a:pt x="2239252" y="0"/>
                </a:lnTo>
                <a:lnTo>
                  <a:pt x="2239252" y="2104570"/>
                </a:lnTo>
                <a:lnTo>
                  <a:pt x="0" y="210457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46062" y="7203057"/>
            <a:ext cx="3613065" cy="3083943"/>
          </a:xfrm>
          <a:custGeom>
            <a:avLst/>
            <a:gdLst>
              <a:gd name="connsiteX0" fmla="*/ 1204355 w 2408710"/>
              <a:gd name="connsiteY0" fmla="*/ 0 h 2055962"/>
              <a:gd name="connsiteX1" fmla="*/ 2408710 w 2408710"/>
              <a:gd name="connsiteY1" fmla="*/ 1204355 h 2055962"/>
              <a:gd name="connsiteX2" fmla="*/ 1557102 w 2408710"/>
              <a:gd name="connsiteY2" fmla="*/ 2055962 h 2055962"/>
              <a:gd name="connsiteX3" fmla="*/ 851607 w 2408710"/>
              <a:gd name="connsiteY3" fmla="*/ 2055962 h 2055962"/>
              <a:gd name="connsiteX4" fmla="*/ 0 w 2408710"/>
              <a:gd name="connsiteY4" fmla="*/ 1204355 h 2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710" h="2055962">
                <a:moveTo>
                  <a:pt x="1204355" y="0"/>
                </a:moveTo>
                <a:lnTo>
                  <a:pt x="2408710" y="1204355"/>
                </a:lnTo>
                <a:lnTo>
                  <a:pt x="1557102" y="2055962"/>
                </a:lnTo>
                <a:lnTo>
                  <a:pt x="851607" y="2055962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298726" y="7203061"/>
            <a:ext cx="3613065" cy="3083942"/>
          </a:xfrm>
          <a:custGeom>
            <a:avLst/>
            <a:gdLst>
              <a:gd name="connsiteX0" fmla="*/ 1204355 w 2408710"/>
              <a:gd name="connsiteY0" fmla="*/ 0 h 2055961"/>
              <a:gd name="connsiteX1" fmla="*/ 2408710 w 2408710"/>
              <a:gd name="connsiteY1" fmla="*/ 1204355 h 2055961"/>
              <a:gd name="connsiteX2" fmla="*/ 1557103 w 2408710"/>
              <a:gd name="connsiteY2" fmla="*/ 2055961 h 2055961"/>
              <a:gd name="connsiteX3" fmla="*/ 851606 w 2408710"/>
              <a:gd name="connsiteY3" fmla="*/ 2055961 h 2055961"/>
              <a:gd name="connsiteX4" fmla="*/ 0 w 2408710"/>
              <a:gd name="connsiteY4" fmla="*/ 1204355 h 205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710" h="2055961">
                <a:moveTo>
                  <a:pt x="1204355" y="0"/>
                </a:moveTo>
                <a:lnTo>
                  <a:pt x="2408710" y="1204355"/>
                </a:lnTo>
                <a:lnTo>
                  <a:pt x="1557103" y="2055961"/>
                </a:lnTo>
                <a:lnTo>
                  <a:pt x="851606" y="2055961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251394" y="7203058"/>
            <a:ext cx="3613064" cy="3083945"/>
          </a:xfrm>
          <a:custGeom>
            <a:avLst/>
            <a:gdLst>
              <a:gd name="connsiteX0" fmla="*/ 1204354 w 2408709"/>
              <a:gd name="connsiteY0" fmla="*/ 0 h 2055963"/>
              <a:gd name="connsiteX1" fmla="*/ 2408709 w 2408709"/>
              <a:gd name="connsiteY1" fmla="*/ 1204355 h 2055963"/>
              <a:gd name="connsiteX2" fmla="*/ 1557101 w 2408709"/>
              <a:gd name="connsiteY2" fmla="*/ 2055963 h 2055963"/>
              <a:gd name="connsiteX3" fmla="*/ 851608 w 2408709"/>
              <a:gd name="connsiteY3" fmla="*/ 2055963 h 2055963"/>
              <a:gd name="connsiteX4" fmla="*/ 0 w 2408709"/>
              <a:gd name="connsiteY4" fmla="*/ 1204355 h 20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709" h="2055963">
                <a:moveTo>
                  <a:pt x="1204354" y="0"/>
                </a:moveTo>
                <a:lnTo>
                  <a:pt x="2408709" y="1204355"/>
                </a:lnTo>
                <a:lnTo>
                  <a:pt x="1557101" y="2055963"/>
                </a:lnTo>
                <a:lnTo>
                  <a:pt x="851608" y="2055963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381983" y="5214473"/>
            <a:ext cx="3613065" cy="3613065"/>
          </a:xfrm>
          <a:custGeom>
            <a:avLst/>
            <a:gdLst>
              <a:gd name="connsiteX0" fmla="*/ 1204355 w 2408710"/>
              <a:gd name="connsiteY0" fmla="*/ 0 h 2408710"/>
              <a:gd name="connsiteX1" fmla="*/ 2408710 w 2408710"/>
              <a:gd name="connsiteY1" fmla="*/ 1204355 h 2408710"/>
              <a:gd name="connsiteX2" fmla="*/ 1204355 w 2408710"/>
              <a:gd name="connsiteY2" fmla="*/ 2408710 h 2408710"/>
              <a:gd name="connsiteX3" fmla="*/ 0 w 2408710"/>
              <a:gd name="connsiteY3" fmla="*/ 1204355 h 24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710" h="2408710">
                <a:moveTo>
                  <a:pt x="1204355" y="0"/>
                </a:moveTo>
                <a:lnTo>
                  <a:pt x="2408710" y="1204355"/>
                </a:lnTo>
                <a:lnTo>
                  <a:pt x="1204355" y="2408710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334648" y="5238978"/>
            <a:ext cx="3613065" cy="3613065"/>
          </a:xfrm>
          <a:custGeom>
            <a:avLst/>
            <a:gdLst>
              <a:gd name="connsiteX0" fmla="*/ 1204355 w 2408710"/>
              <a:gd name="connsiteY0" fmla="*/ 0 h 2408710"/>
              <a:gd name="connsiteX1" fmla="*/ 2408710 w 2408710"/>
              <a:gd name="connsiteY1" fmla="*/ 1204355 h 2408710"/>
              <a:gd name="connsiteX2" fmla="*/ 1204355 w 2408710"/>
              <a:gd name="connsiteY2" fmla="*/ 2408710 h 2408710"/>
              <a:gd name="connsiteX3" fmla="*/ 0 w 2408710"/>
              <a:gd name="connsiteY3" fmla="*/ 1204355 h 24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710" h="2408710">
                <a:moveTo>
                  <a:pt x="1204355" y="0"/>
                </a:moveTo>
                <a:lnTo>
                  <a:pt x="2408710" y="1204355"/>
                </a:lnTo>
                <a:lnTo>
                  <a:pt x="1204355" y="2408710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87315" y="5214471"/>
            <a:ext cx="3613064" cy="3613065"/>
          </a:xfrm>
          <a:custGeom>
            <a:avLst/>
            <a:gdLst>
              <a:gd name="connsiteX0" fmla="*/ 1204355 w 2408709"/>
              <a:gd name="connsiteY0" fmla="*/ 0 h 2408710"/>
              <a:gd name="connsiteX1" fmla="*/ 2408709 w 2408709"/>
              <a:gd name="connsiteY1" fmla="*/ 1204355 h 2408710"/>
              <a:gd name="connsiteX2" fmla="*/ 1204355 w 2408709"/>
              <a:gd name="connsiteY2" fmla="*/ 2408710 h 2408710"/>
              <a:gd name="connsiteX3" fmla="*/ 0 w 2408709"/>
              <a:gd name="connsiteY3" fmla="*/ 1204355 h 24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709" h="2408710">
                <a:moveTo>
                  <a:pt x="1204355" y="0"/>
                </a:moveTo>
                <a:lnTo>
                  <a:pt x="2408709" y="1204355"/>
                </a:lnTo>
                <a:lnTo>
                  <a:pt x="1204355" y="2408710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39980" y="5214469"/>
            <a:ext cx="3613064" cy="3613065"/>
          </a:xfrm>
          <a:custGeom>
            <a:avLst/>
            <a:gdLst>
              <a:gd name="connsiteX0" fmla="*/ 1204354 w 2408709"/>
              <a:gd name="connsiteY0" fmla="*/ 0 h 2408710"/>
              <a:gd name="connsiteX1" fmla="*/ 2408709 w 2408709"/>
              <a:gd name="connsiteY1" fmla="*/ 1204355 h 2408710"/>
              <a:gd name="connsiteX2" fmla="*/ 1204355 w 2408709"/>
              <a:gd name="connsiteY2" fmla="*/ 2408710 h 2408710"/>
              <a:gd name="connsiteX3" fmla="*/ 0 w 2408709"/>
              <a:gd name="connsiteY3" fmla="*/ 1204355 h 24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709" h="2408710">
                <a:moveTo>
                  <a:pt x="1204354" y="0"/>
                </a:moveTo>
                <a:lnTo>
                  <a:pt x="2408709" y="1204355"/>
                </a:lnTo>
                <a:lnTo>
                  <a:pt x="1204355" y="2408710"/>
                </a:lnTo>
                <a:lnTo>
                  <a:pt x="0" y="120435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3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5734050" cy="2884394"/>
          </a:xfrm>
          <a:custGeom>
            <a:avLst/>
            <a:gdLst>
              <a:gd name="connsiteX0" fmla="*/ 0 w 3822700"/>
              <a:gd name="connsiteY0" fmla="*/ 0 h 1922929"/>
              <a:gd name="connsiteX1" fmla="*/ 3822700 w 3822700"/>
              <a:gd name="connsiteY1" fmla="*/ 0 h 1922929"/>
              <a:gd name="connsiteX2" fmla="*/ 3822700 w 3822700"/>
              <a:gd name="connsiteY2" fmla="*/ 1922929 h 1922929"/>
              <a:gd name="connsiteX3" fmla="*/ 0 w 3822700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700" h="1922929">
                <a:moveTo>
                  <a:pt x="0" y="0"/>
                </a:moveTo>
                <a:lnTo>
                  <a:pt x="3822700" y="0"/>
                </a:lnTo>
                <a:lnTo>
                  <a:pt x="3822700" y="1922929"/>
                </a:lnTo>
                <a:lnTo>
                  <a:pt x="0" y="19229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405600" y="2"/>
            <a:ext cx="5734050" cy="2884394"/>
          </a:xfrm>
          <a:custGeom>
            <a:avLst/>
            <a:gdLst>
              <a:gd name="connsiteX0" fmla="*/ 0 w 3822700"/>
              <a:gd name="connsiteY0" fmla="*/ 0 h 1922929"/>
              <a:gd name="connsiteX1" fmla="*/ 3822700 w 3822700"/>
              <a:gd name="connsiteY1" fmla="*/ 0 h 1922929"/>
              <a:gd name="connsiteX2" fmla="*/ 3822700 w 3822700"/>
              <a:gd name="connsiteY2" fmla="*/ 1922929 h 1922929"/>
              <a:gd name="connsiteX3" fmla="*/ 0 w 3822700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700" h="1922929">
                <a:moveTo>
                  <a:pt x="0" y="0"/>
                </a:moveTo>
                <a:lnTo>
                  <a:pt x="3822700" y="0"/>
                </a:lnTo>
                <a:lnTo>
                  <a:pt x="3822700" y="1922929"/>
                </a:lnTo>
                <a:lnTo>
                  <a:pt x="0" y="19229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725336" y="3287809"/>
            <a:ext cx="4414314" cy="6999194"/>
          </a:xfrm>
          <a:custGeom>
            <a:avLst/>
            <a:gdLst>
              <a:gd name="connsiteX0" fmla="*/ 0 w 2942876"/>
              <a:gd name="connsiteY0" fmla="*/ 0 h 4666129"/>
              <a:gd name="connsiteX1" fmla="*/ 2942876 w 2942876"/>
              <a:gd name="connsiteY1" fmla="*/ 0 h 4666129"/>
              <a:gd name="connsiteX2" fmla="*/ 2942876 w 2942876"/>
              <a:gd name="connsiteY2" fmla="*/ 4666129 h 4666129"/>
              <a:gd name="connsiteX3" fmla="*/ 0 w 2942876"/>
              <a:gd name="connsiteY3" fmla="*/ 4666129 h 46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876" h="4666129">
                <a:moveTo>
                  <a:pt x="0" y="0"/>
                </a:moveTo>
                <a:lnTo>
                  <a:pt x="2942876" y="0"/>
                </a:lnTo>
                <a:lnTo>
                  <a:pt x="2942876" y="4666129"/>
                </a:lnTo>
                <a:lnTo>
                  <a:pt x="0" y="46661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2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680884" y="1476249"/>
            <a:ext cx="7254689" cy="3523437"/>
          </a:xfrm>
          <a:custGeom>
            <a:avLst/>
            <a:gdLst>
              <a:gd name="connsiteX0" fmla="*/ 0 w 4836459"/>
              <a:gd name="connsiteY0" fmla="*/ 0 h 2348958"/>
              <a:gd name="connsiteX1" fmla="*/ 4836459 w 4836459"/>
              <a:gd name="connsiteY1" fmla="*/ 0 h 2348958"/>
              <a:gd name="connsiteX2" fmla="*/ 4836459 w 4836459"/>
              <a:gd name="connsiteY2" fmla="*/ 2348958 h 2348958"/>
              <a:gd name="connsiteX3" fmla="*/ 0 w 4836459"/>
              <a:gd name="connsiteY3" fmla="*/ 2348958 h 23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459" h="2348958">
                <a:moveTo>
                  <a:pt x="0" y="0"/>
                </a:moveTo>
                <a:lnTo>
                  <a:pt x="4836459" y="0"/>
                </a:lnTo>
                <a:lnTo>
                  <a:pt x="4836459" y="2348958"/>
                </a:lnTo>
                <a:lnTo>
                  <a:pt x="0" y="234895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680884" y="5287313"/>
            <a:ext cx="7254689" cy="3523437"/>
          </a:xfrm>
          <a:custGeom>
            <a:avLst/>
            <a:gdLst>
              <a:gd name="connsiteX0" fmla="*/ 0 w 4836459"/>
              <a:gd name="connsiteY0" fmla="*/ 0 h 2348958"/>
              <a:gd name="connsiteX1" fmla="*/ 4836459 w 4836459"/>
              <a:gd name="connsiteY1" fmla="*/ 0 h 2348958"/>
              <a:gd name="connsiteX2" fmla="*/ 4836459 w 4836459"/>
              <a:gd name="connsiteY2" fmla="*/ 2348958 h 2348958"/>
              <a:gd name="connsiteX3" fmla="*/ 0 w 4836459"/>
              <a:gd name="connsiteY3" fmla="*/ 2348958 h 23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459" h="2348958">
                <a:moveTo>
                  <a:pt x="0" y="0"/>
                </a:moveTo>
                <a:lnTo>
                  <a:pt x="4836459" y="0"/>
                </a:lnTo>
                <a:lnTo>
                  <a:pt x="4836459" y="2348958"/>
                </a:lnTo>
                <a:lnTo>
                  <a:pt x="0" y="234895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5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080823" y="4032930"/>
            <a:ext cx="4126358" cy="2269947"/>
          </a:xfrm>
          <a:custGeom>
            <a:avLst/>
            <a:gdLst>
              <a:gd name="connsiteX0" fmla="*/ 0 w 2750905"/>
              <a:gd name="connsiteY0" fmla="*/ 0 h 1513298"/>
              <a:gd name="connsiteX1" fmla="*/ 2750905 w 2750905"/>
              <a:gd name="connsiteY1" fmla="*/ 0 h 1513298"/>
              <a:gd name="connsiteX2" fmla="*/ 2750905 w 2750905"/>
              <a:gd name="connsiteY2" fmla="*/ 1513298 h 1513298"/>
              <a:gd name="connsiteX3" fmla="*/ 0 w 2750905"/>
              <a:gd name="connsiteY3" fmla="*/ 1513298 h 15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905" h="1513298">
                <a:moveTo>
                  <a:pt x="0" y="0"/>
                </a:moveTo>
                <a:lnTo>
                  <a:pt x="2750905" y="0"/>
                </a:lnTo>
                <a:lnTo>
                  <a:pt x="2750905" y="1513298"/>
                </a:lnTo>
                <a:lnTo>
                  <a:pt x="0" y="151329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080823" y="6647000"/>
            <a:ext cx="4126358" cy="2269947"/>
          </a:xfrm>
          <a:custGeom>
            <a:avLst/>
            <a:gdLst>
              <a:gd name="connsiteX0" fmla="*/ 0 w 2750905"/>
              <a:gd name="connsiteY0" fmla="*/ 0 h 1513298"/>
              <a:gd name="connsiteX1" fmla="*/ 2750905 w 2750905"/>
              <a:gd name="connsiteY1" fmla="*/ 0 h 1513298"/>
              <a:gd name="connsiteX2" fmla="*/ 2750905 w 2750905"/>
              <a:gd name="connsiteY2" fmla="*/ 1513298 h 1513298"/>
              <a:gd name="connsiteX3" fmla="*/ 0 w 2750905"/>
              <a:gd name="connsiteY3" fmla="*/ 1513298 h 151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905" h="1513298">
                <a:moveTo>
                  <a:pt x="0" y="0"/>
                </a:moveTo>
                <a:lnTo>
                  <a:pt x="2750905" y="0"/>
                </a:lnTo>
                <a:lnTo>
                  <a:pt x="2750905" y="1513298"/>
                </a:lnTo>
                <a:lnTo>
                  <a:pt x="0" y="151329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4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145722" y="5143502"/>
            <a:ext cx="7841450" cy="4337957"/>
          </a:xfrm>
          <a:custGeom>
            <a:avLst/>
            <a:gdLst>
              <a:gd name="connsiteX0" fmla="*/ 0 w 5227633"/>
              <a:gd name="connsiteY0" fmla="*/ 0 h 2891971"/>
              <a:gd name="connsiteX1" fmla="*/ 5227633 w 5227633"/>
              <a:gd name="connsiteY1" fmla="*/ 0 h 2891971"/>
              <a:gd name="connsiteX2" fmla="*/ 5227633 w 5227633"/>
              <a:gd name="connsiteY2" fmla="*/ 2891971 h 2891971"/>
              <a:gd name="connsiteX3" fmla="*/ 0 w 5227633"/>
              <a:gd name="connsiteY3" fmla="*/ 2891971 h 28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7633" h="2891971">
                <a:moveTo>
                  <a:pt x="0" y="0"/>
                </a:moveTo>
                <a:lnTo>
                  <a:pt x="5227633" y="0"/>
                </a:lnTo>
                <a:lnTo>
                  <a:pt x="5227633" y="2891971"/>
                </a:lnTo>
                <a:lnTo>
                  <a:pt x="0" y="289197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300829" y="5143502"/>
            <a:ext cx="7841450" cy="4337957"/>
          </a:xfrm>
          <a:custGeom>
            <a:avLst/>
            <a:gdLst>
              <a:gd name="connsiteX0" fmla="*/ 0 w 5227633"/>
              <a:gd name="connsiteY0" fmla="*/ 0 h 2891971"/>
              <a:gd name="connsiteX1" fmla="*/ 5227633 w 5227633"/>
              <a:gd name="connsiteY1" fmla="*/ 0 h 2891971"/>
              <a:gd name="connsiteX2" fmla="*/ 5227633 w 5227633"/>
              <a:gd name="connsiteY2" fmla="*/ 2891971 h 2891971"/>
              <a:gd name="connsiteX3" fmla="*/ 0 w 5227633"/>
              <a:gd name="connsiteY3" fmla="*/ 2891971 h 28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7633" h="2891971">
                <a:moveTo>
                  <a:pt x="0" y="0"/>
                </a:moveTo>
                <a:lnTo>
                  <a:pt x="5227633" y="0"/>
                </a:lnTo>
                <a:lnTo>
                  <a:pt x="5227633" y="2891971"/>
                </a:lnTo>
                <a:lnTo>
                  <a:pt x="0" y="289197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72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629397" y="1579790"/>
            <a:ext cx="3343275" cy="7072992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12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704494" y="3722914"/>
            <a:ext cx="2464041" cy="5212895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63237" y="3722914"/>
            <a:ext cx="2464041" cy="5212895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821979" y="3722914"/>
            <a:ext cx="2464041" cy="5212895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3380722" y="3722914"/>
            <a:ext cx="2464041" cy="5212895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2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016E1-9677-EB43-9584-D1E1AD41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488816" y="9343447"/>
            <a:ext cx="1561077" cy="444626"/>
          </a:xfrm>
          <a:prstGeom prst="rect">
            <a:avLst/>
          </a:prstGeom>
        </p:spPr>
        <p:txBody>
          <a:bodyPr/>
          <a:lstStyle>
            <a:lvl1pPr algn="ctr">
              <a:defRPr sz="2250" b="0" i="0">
                <a:solidFill>
                  <a:schemeClr val="bg1"/>
                </a:solidFill>
                <a:latin typeface="Montserrat" charset="0"/>
                <a:ea typeface="Titillium" pitchFamily="2" charset="0"/>
                <a:cs typeface="Titillium" pitchFamily="2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4AADB0FA-1BA7-5B4F-8805-67ABD05C65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0675" y="9297705"/>
            <a:ext cx="4023261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eaLnBrk="1">
              <a:lnSpc>
                <a:spcPct val="120000"/>
              </a:lnSpc>
              <a:defRPr/>
            </a:pPr>
            <a:r>
              <a:rPr lang="en-US" altLang="x-none" sz="2250" b="1" dirty="0">
                <a:solidFill>
                  <a:schemeClr val="bg2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LOGISTIC</a:t>
            </a:r>
            <a:r>
              <a:rPr lang="en-US" altLang="x-none" sz="2250" b="1" dirty="0">
                <a:solidFill>
                  <a:schemeClr val="bg1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 </a:t>
            </a:r>
            <a:r>
              <a:rPr lang="en-US" altLang="x-none" sz="2250" dirty="0">
                <a:solidFill>
                  <a:schemeClr val="bg1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PowerPoint Template</a:t>
            </a:r>
            <a:endParaRPr lang="x-none" altLang="x-none" sz="22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2AB072-58F2-4D4E-BFD6-86C5281D0C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7111" y="1867937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2C01BC4D-9970-7847-AC1E-6D9E803BC9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1481" y="1867937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D1E22731-FD82-7643-93A2-F2E322530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5852" y="1867937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72DC876-40F4-B442-9EEA-FD735E4639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30222" y="1867937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B72D776-896E-0442-A25D-6BE41CE83C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94592" y="1867937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2B8F17F2-F5E5-BD4E-B4F1-D4838C177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37111" y="4981482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E26A81BE-EFF3-B645-B69E-77CE399969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1481" y="4981482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B5089FCF-599D-F346-9FB6-6963A8F505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852" y="4981482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1401761D-E6AD-4046-8F0E-582290FDAB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130222" y="4981482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4AC4D9C1-E528-8C44-86EA-9F6802A698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294592" y="4981482"/>
            <a:ext cx="2753916" cy="2753916"/>
          </a:xfrm>
          <a:solidFill>
            <a:schemeClr val="tx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4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456BA7-BF14-9314-F5AC-84B252580D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426" y="266700"/>
            <a:ext cx="242419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C35EA4"/>
          </p15:clr>
        </p15:guide>
        <p15:guide id="2" orient="horz" pos="3240" userDrawn="1">
          <p15:clr>
            <a:srgbClr val="C35EA4"/>
          </p15:clr>
        </p15:guide>
        <p15:guide id="3" orient="horz" pos="519" userDrawn="1">
          <p15:clr>
            <a:srgbClr val="9FCC3B"/>
          </p15:clr>
        </p15:guide>
        <p15:guide id="4" pos="521" userDrawn="1">
          <p15:clr>
            <a:srgbClr val="9FCC3B"/>
          </p15:clr>
        </p15:guide>
        <p15:guide id="5" orient="horz" pos="5961" userDrawn="1">
          <p15:clr>
            <a:srgbClr val="9FCC3B"/>
          </p15:clr>
        </p15:guide>
        <p15:guide id="6" pos="11000" userDrawn="1">
          <p15:clr>
            <a:srgbClr val="9FCC3B"/>
          </p15:clr>
        </p15:guide>
        <p15:guide id="7" orient="horz" pos="864" userDrawn="1">
          <p15:clr>
            <a:srgbClr val="F26B43"/>
          </p15:clr>
        </p15:guide>
        <p15:guide id="8" orient="horz" pos="1200" userDrawn="1">
          <p15:clr>
            <a:srgbClr val="F26B43"/>
          </p15:clr>
        </p15:guide>
        <p15:guide id="9" orient="horz" pos="1536" userDrawn="1">
          <p15:clr>
            <a:srgbClr val="F26B43"/>
          </p15:clr>
        </p15:guide>
        <p15:guide id="10" orient="horz" pos="1872" userDrawn="1">
          <p15:clr>
            <a:srgbClr val="F26B43"/>
          </p15:clr>
        </p15:guide>
        <p15:guide id="11" orient="horz" pos="2904" userDrawn="1">
          <p15:clr>
            <a:srgbClr val="F26B43"/>
          </p15:clr>
        </p15:guide>
        <p15:guide id="12" orient="horz" pos="2568" userDrawn="1">
          <p15:clr>
            <a:srgbClr val="F26B43"/>
          </p15:clr>
        </p15:guide>
        <p15:guide id="13" orient="horz" pos="2232" userDrawn="1">
          <p15:clr>
            <a:srgbClr val="F26B43"/>
          </p15:clr>
        </p15:guide>
        <p15:guide id="14" orient="horz" pos="3576" userDrawn="1">
          <p15:clr>
            <a:srgbClr val="F26B43"/>
          </p15:clr>
        </p15:guide>
        <p15:guide id="15" orient="horz" pos="3912" userDrawn="1">
          <p15:clr>
            <a:srgbClr val="F26B43"/>
          </p15:clr>
        </p15:guide>
        <p15:guide id="16" orient="horz" pos="5280" userDrawn="1">
          <p15:clr>
            <a:srgbClr val="F26B43"/>
          </p15:clr>
        </p15:guide>
        <p15:guide id="17" orient="horz" pos="4608" userDrawn="1">
          <p15:clr>
            <a:srgbClr val="F26B43"/>
          </p15:clr>
        </p15:guide>
        <p15:guide id="18" orient="horz" pos="4944" userDrawn="1">
          <p15:clr>
            <a:srgbClr val="F26B43"/>
          </p15:clr>
        </p15:guide>
        <p15:guide id="19" orient="horz" pos="4272" userDrawn="1">
          <p15:clr>
            <a:srgbClr val="F26B43"/>
          </p15:clr>
        </p15:guide>
        <p15:guide id="20" orient="horz" pos="5616" userDrawn="1">
          <p15:clr>
            <a:srgbClr val="F26B43"/>
          </p15:clr>
        </p15:guide>
        <p15:guide id="21" pos="1176" userDrawn="1">
          <p15:clr>
            <a:srgbClr val="F26B43"/>
          </p15:clr>
        </p15:guide>
        <p15:guide id="22" pos="1824" userDrawn="1">
          <p15:clr>
            <a:srgbClr val="F26B43"/>
          </p15:clr>
        </p15:guide>
        <p15:guide id="23" pos="2472" userDrawn="1">
          <p15:clr>
            <a:srgbClr val="F26B43"/>
          </p15:clr>
        </p15:guide>
        <p15:guide id="24" pos="3144" userDrawn="1">
          <p15:clr>
            <a:srgbClr val="F26B43"/>
          </p15:clr>
        </p15:guide>
        <p15:guide id="25" pos="3792" userDrawn="1">
          <p15:clr>
            <a:srgbClr val="F26B43"/>
          </p15:clr>
        </p15:guide>
        <p15:guide id="26" pos="4440" userDrawn="1">
          <p15:clr>
            <a:srgbClr val="F26B43"/>
          </p15:clr>
        </p15:guide>
        <p15:guide id="27" pos="5112" userDrawn="1">
          <p15:clr>
            <a:srgbClr val="F26B43"/>
          </p15:clr>
        </p15:guide>
        <p15:guide id="28" pos="6408" userDrawn="1">
          <p15:clr>
            <a:srgbClr val="F26B43"/>
          </p15:clr>
        </p15:guide>
        <p15:guide id="29" pos="7080" userDrawn="1">
          <p15:clr>
            <a:srgbClr val="F26B43"/>
          </p15:clr>
        </p15:guide>
        <p15:guide id="30" pos="7728" userDrawn="1">
          <p15:clr>
            <a:srgbClr val="F26B43"/>
          </p15:clr>
        </p15:guide>
        <p15:guide id="31" pos="8376" userDrawn="1">
          <p15:clr>
            <a:srgbClr val="F26B43"/>
          </p15:clr>
        </p15:guide>
        <p15:guide id="32" pos="9024" userDrawn="1">
          <p15:clr>
            <a:srgbClr val="F26B43"/>
          </p15:clr>
        </p15:guide>
        <p15:guide id="34" pos="10344" userDrawn="1">
          <p15:clr>
            <a:srgbClr val="F26B43"/>
          </p15:clr>
        </p15:guide>
        <p15:guide id="35" pos="96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87CC-B11D-4407-AE0E-FA9C1191A0C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D13F-2DF4-439B-A1F0-C863D17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00" r:id="rId33"/>
    <p:sldLayoutId id="2147483901" r:id="rId34"/>
    <p:sldLayoutId id="2147483902" r:id="rId35"/>
    <p:sldLayoutId id="2147483903" r:id="rId36"/>
    <p:sldLayoutId id="2147483904" r:id="rId3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A72623E-2A1E-4A83-8A4F-B18D836F4D62}"/>
              </a:ext>
            </a:extLst>
          </p:cNvPr>
          <p:cNvSpPr/>
          <p:nvPr/>
        </p:nvSpPr>
        <p:spPr>
          <a:xfrm>
            <a:off x="1649919" y="-9000"/>
            <a:ext cx="16638081" cy="10305000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37FA4-AC15-4215-A4AD-8252BAC0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19A004B-C36F-493B-9922-8A39A98D7D94}"/>
              </a:ext>
            </a:extLst>
          </p:cNvPr>
          <p:cNvGrpSpPr/>
          <p:nvPr/>
        </p:nvGrpSpPr>
        <p:grpSpPr>
          <a:xfrm>
            <a:off x="-148680" y="0"/>
            <a:ext cx="10818614" cy="10296000"/>
            <a:chOff x="0" y="0"/>
            <a:chExt cx="10818614" cy="10296000"/>
          </a:xfrm>
          <a:solidFill>
            <a:schemeClr val="accent2"/>
          </a:solidFill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63B537DE-A9AA-4986-B3FD-E49072C4C04E}"/>
                </a:ext>
              </a:extLst>
            </p:cNvPr>
            <p:cNvSpPr/>
            <p:nvPr/>
          </p:nvSpPr>
          <p:spPr>
            <a:xfrm>
              <a:off x="0" y="0"/>
              <a:ext cx="5468815" cy="102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Шестиугольник 66">
              <a:extLst>
                <a:ext uri="{FF2B5EF4-FFF2-40B4-BE49-F238E27FC236}">
                  <a16:creationId xmlns:a16="http://schemas.microsoft.com/office/drawing/2014/main" id="{36FDEFAC-C128-4E10-B09F-D1890BE43BC3}"/>
                </a:ext>
              </a:extLst>
            </p:cNvPr>
            <p:cNvSpPr/>
            <p:nvPr/>
          </p:nvSpPr>
          <p:spPr>
            <a:xfrm>
              <a:off x="193430" y="0"/>
              <a:ext cx="10625184" cy="10296000"/>
            </a:xfrm>
            <a:prstGeom prst="hexagon">
              <a:avLst>
                <a:gd name="adj" fmla="val 41285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BAAB8C4F-AF88-41C5-9F01-7555729CA4C6}"/>
              </a:ext>
            </a:extLst>
          </p:cNvPr>
          <p:cNvGrpSpPr/>
          <p:nvPr/>
        </p:nvGrpSpPr>
        <p:grpSpPr>
          <a:xfrm>
            <a:off x="-508680" y="-9000"/>
            <a:ext cx="10818614" cy="10296000"/>
            <a:chOff x="0" y="0"/>
            <a:chExt cx="10818614" cy="10296000"/>
          </a:xfrm>
          <a:solidFill>
            <a:schemeClr val="bg1"/>
          </a:solidFill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7CB79E85-B155-42BC-A511-3934B135CACD}"/>
                </a:ext>
              </a:extLst>
            </p:cNvPr>
            <p:cNvSpPr/>
            <p:nvPr/>
          </p:nvSpPr>
          <p:spPr>
            <a:xfrm>
              <a:off x="0" y="0"/>
              <a:ext cx="5468815" cy="102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Шестиугольник 72">
              <a:extLst>
                <a:ext uri="{FF2B5EF4-FFF2-40B4-BE49-F238E27FC236}">
                  <a16:creationId xmlns:a16="http://schemas.microsoft.com/office/drawing/2014/main" id="{F2D764A9-6E0F-4C79-A317-7F42B2E9965E}"/>
                </a:ext>
              </a:extLst>
            </p:cNvPr>
            <p:cNvSpPr/>
            <p:nvPr/>
          </p:nvSpPr>
          <p:spPr>
            <a:xfrm>
              <a:off x="193430" y="0"/>
              <a:ext cx="10625184" cy="10296000"/>
            </a:xfrm>
            <a:prstGeom prst="hexagon">
              <a:avLst>
                <a:gd name="adj" fmla="val 41285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FC2122-164E-42A2-B506-84C5C41D7A01}"/>
              </a:ext>
            </a:extLst>
          </p:cNvPr>
          <p:cNvGrpSpPr/>
          <p:nvPr/>
        </p:nvGrpSpPr>
        <p:grpSpPr>
          <a:xfrm>
            <a:off x="-526667" y="0"/>
            <a:ext cx="10319751" cy="10323000"/>
            <a:chOff x="-6871629" y="-1152265"/>
            <a:chExt cx="10319751" cy="10323000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1BDEF37D-D56D-4C79-A5F9-505626F0EE0E}"/>
                </a:ext>
              </a:extLst>
            </p:cNvPr>
            <p:cNvSpPr/>
            <p:nvPr/>
          </p:nvSpPr>
          <p:spPr>
            <a:xfrm>
              <a:off x="-6871629" y="-1152265"/>
              <a:ext cx="5678364" cy="1032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Шестиугольник 62">
              <a:extLst>
                <a:ext uri="{FF2B5EF4-FFF2-40B4-BE49-F238E27FC236}">
                  <a16:creationId xmlns:a16="http://schemas.microsoft.com/office/drawing/2014/main" id="{09C02618-C9B1-421D-BCEC-3E94B575B22C}"/>
                </a:ext>
              </a:extLst>
            </p:cNvPr>
            <p:cNvSpPr/>
            <p:nvPr/>
          </p:nvSpPr>
          <p:spPr>
            <a:xfrm>
              <a:off x="-6678200" y="-1152265"/>
              <a:ext cx="10126322" cy="10308596"/>
            </a:xfrm>
            <a:prstGeom prst="hexagon">
              <a:avLst>
                <a:gd name="adj" fmla="val 41285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04F31A8-6893-4411-AA2D-B7648D42965A}"/>
              </a:ext>
            </a:extLst>
          </p:cNvPr>
          <p:cNvGrpSpPr/>
          <p:nvPr/>
        </p:nvGrpSpPr>
        <p:grpSpPr>
          <a:xfrm>
            <a:off x="521834" y="4900120"/>
            <a:ext cx="6053778" cy="1938992"/>
            <a:chOff x="1019751" y="1272478"/>
            <a:chExt cx="5383523" cy="1954264"/>
          </a:xfrm>
        </p:grpSpPr>
        <p:sp>
          <p:nvSpPr>
            <p:cNvPr id="77" name="Ромб 76">
              <a:extLst>
                <a:ext uri="{FF2B5EF4-FFF2-40B4-BE49-F238E27FC236}">
                  <a16:creationId xmlns:a16="http://schemas.microsoft.com/office/drawing/2014/main" id="{6E2DA622-557B-450F-A9CC-059C2E2F28D8}"/>
                </a:ext>
              </a:extLst>
            </p:cNvPr>
            <p:cNvSpPr/>
            <p:nvPr/>
          </p:nvSpPr>
          <p:spPr>
            <a:xfrm rot="10800000">
              <a:off x="1186034" y="1748521"/>
              <a:ext cx="759051" cy="920075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79" name="Ромб 78">
              <a:extLst>
                <a:ext uri="{FF2B5EF4-FFF2-40B4-BE49-F238E27FC236}">
                  <a16:creationId xmlns:a16="http://schemas.microsoft.com/office/drawing/2014/main" id="{C99D9F3B-0CE7-405E-A99E-C50F308B551D}"/>
                </a:ext>
              </a:extLst>
            </p:cNvPr>
            <p:cNvSpPr/>
            <p:nvPr/>
          </p:nvSpPr>
          <p:spPr>
            <a:xfrm rot="10800000">
              <a:off x="1019751" y="1748521"/>
              <a:ext cx="759051" cy="920075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80" name="Rectangle 35">
              <a:extLst>
                <a:ext uri="{FF2B5EF4-FFF2-40B4-BE49-F238E27FC236}">
                  <a16:creationId xmlns:a16="http://schemas.microsoft.com/office/drawing/2014/main" id="{1910AC92-45AE-4C14-8823-B4D25A265642}"/>
                </a:ext>
              </a:extLst>
            </p:cNvPr>
            <p:cNvSpPr/>
            <p:nvPr/>
          </p:nvSpPr>
          <p:spPr>
            <a:xfrm>
              <a:off x="2198763" y="1272478"/>
              <a:ext cx="4204511" cy="19542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802020"/>
              <a:r>
                <a:rPr lang="ru-RU" sz="4000" b="1" dirty="0">
                  <a:solidFill>
                    <a:schemeClr val="bg1"/>
                  </a:solidFill>
                  <a:latin typeface="+mj-lt"/>
                  <a:ea typeface="+mj-ea"/>
                </a:rPr>
                <a:t>СПЕЦИАЛЬНОЕ ПРЕДЛОЖЕНИЕ ПО ЛОГИСТИКЕ</a:t>
              </a:r>
              <a:endParaRPr lang="en-GB" sz="4000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21" name="object 4">
            <a:extLst>
              <a:ext uri="{FF2B5EF4-FFF2-40B4-BE49-F238E27FC236}">
                <a16:creationId xmlns:a16="http://schemas.microsoft.com/office/drawing/2014/main" id="{DF6BE35A-1913-4C41-B267-A038EA114F68}"/>
              </a:ext>
            </a:extLst>
          </p:cNvPr>
          <p:cNvSpPr txBox="1"/>
          <p:nvPr/>
        </p:nvSpPr>
        <p:spPr>
          <a:xfrm>
            <a:off x="836409" y="8272892"/>
            <a:ext cx="2079799" cy="96180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35" dirty="0">
              <a:solidFill>
                <a:schemeClr val="bg1"/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35" dirty="0">
              <a:solidFill>
                <a:schemeClr val="bg1"/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dirty="0" err="1">
                <a:solidFill>
                  <a:schemeClr val="bg1"/>
                </a:solidFill>
                <a:latin typeface="+mj-lt"/>
                <a:cs typeface="Arial"/>
              </a:rPr>
              <a:t>eu-tanais.com</a:t>
            </a:r>
            <a:endParaRPr lang="en-GB" sz="20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B1224-CC0D-4388-A14C-CC4AB757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896" y="1845217"/>
            <a:ext cx="5195696" cy="1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7DC05FF-FD78-5D86-1105-1432B04CF8B6}"/>
              </a:ext>
            </a:extLst>
          </p:cNvPr>
          <p:cNvSpPr/>
          <p:nvPr/>
        </p:nvSpPr>
        <p:spPr>
          <a:xfrm>
            <a:off x="0" y="4531014"/>
            <a:ext cx="18288000" cy="2808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BF55298F-F497-4FAF-A6BC-4CB9FCC8EA00}"/>
              </a:ext>
            </a:extLst>
          </p:cNvPr>
          <p:cNvSpPr/>
          <p:nvPr/>
        </p:nvSpPr>
        <p:spPr>
          <a:xfrm>
            <a:off x="2242707" y="854203"/>
            <a:ext cx="89619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802020"/>
            <a:r>
              <a:rPr lang="ru-RU" sz="3600" b="1" dirty="0">
                <a:solidFill>
                  <a:schemeClr val="accent1"/>
                </a:solidFill>
                <a:latin typeface="+mj-lt"/>
                <a:ea typeface="+mj-ea"/>
              </a:rPr>
              <a:t>Прямой контейнерный поезд</a:t>
            </a:r>
            <a:endParaRPr lang="en-GB" sz="36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9374F-22A5-40ED-AEDE-F781BC858DE0}"/>
              </a:ext>
            </a:extLst>
          </p:cNvPr>
          <p:cNvSpPr txBox="1"/>
          <p:nvPr/>
        </p:nvSpPr>
        <p:spPr>
          <a:xfrm>
            <a:off x="16043276" y="9689621"/>
            <a:ext cx="3951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E67926">
                    <a:alpha val="70000"/>
                  </a:srgbClr>
                </a:solidFill>
                <a:latin typeface="+mj-lt"/>
              </a:rPr>
              <a:t>1</a:t>
            </a:r>
            <a:endParaRPr lang="en-GB" sz="1400" b="1" dirty="0">
              <a:solidFill>
                <a:srgbClr val="E67926">
                  <a:alpha val="70000"/>
                </a:srgbClr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E409BA-24E3-6BD8-09E6-FABD832067A1}"/>
              </a:ext>
            </a:extLst>
          </p:cNvPr>
          <p:cNvSpPr/>
          <p:nvPr/>
        </p:nvSpPr>
        <p:spPr>
          <a:xfrm>
            <a:off x="489098" y="304823"/>
            <a:ext cx="1274049" cy="158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A51177A0-FB37-464A-86C0-CC9EA7B80400}"/>
              </a:ext>
            </a:extLst>
          </p:cNvPr>
          <p:cNvGrpSpPr/>
          <p:nvPr/>
        </p:nvGrpSpPr>
        <p:grpSpPr>
          <a:xfrm>
            <a:off x="960467" y="717330"/>
            <a:ext cx="925334" cy="920075"/>
            <a:chOff x="662749" y="611006"/>
            <a:chExt cx="925334" cy="920075"/>
          </a:xfrm>
        </p:grpSpPr>
        <p:sp>
          <p:nvSpPr>
            <p:cNvPr id="252" name="Ромб 251">
              <a:extLst>
                <a:ext uri="{FF2B5EF4-FFF2-40B4-BE49-F238E27FC236}">
                  <a16:creationId xmlns:a16="http://schemas.microsoft.com/office/drawing/2014/main" id="{F8301B63-089A-45A6-894C-4091013B611F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Ромб 253">
              <a:extLst>
                <a:ext uri="{FF2B5EF4-FFF2-40B4-BE49-F238E27FC236}">
                  <a16:creationId xmlns:a16="http://schemas.microsoft.com/office/drawing/2014/main" id="{877637F8-635D-4665-A6EA-8BACE5DAAAC4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Ромб 254">
              <a:extLst>
                <a:ext uri="{FF2B5EF4-FFF2-40B4-BE49-F238E27FC236}">
                  <a16:creationId xmlns:a16="http://schemas.microsoft.com/office/drawing/2014/main" id="{BFF27590-6B3C-4BC2-8887-E30F285BECD7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0C5DB7-7CA3-0446-DA2F-C6556F4E41FE}"/>
              </a:ext>
            </a:extLst>
          </p:cNvPr>
          <p:cNvSpPr txBox="1"/>
          <p:nvPr/>
        </p:nvSpPr>
        <p:spPr>
          <a:xfrm>
            <a:off x="1506274" y="3809391"/>
            <a:ext cx="14537001" cy="52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  <a:latin typeface="+mj-lt"/>
                <a:ea typeface="+mj-ea"/>
              </a:rPr>
              <a:t>Место забора груза (Китай) – Станция Прибытия (Москва) – Стоимость 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</a:rPr>
              <a:t>USD</a:t>
            </a:r>
            <a:r>
              <a:rPr lang="ru-RU" sz="2800" b="1" dirty="0">
                <a:solidFill>
                  <a:schemeClr val="accent2"/>
                </a:solidFill>
                <a:latin typeface="+mj-lt"/>
                <a:ea typeface="+mj-ea"/>
              </a:rPr>
              <a:t>*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B5A2F-71D8-BFA9-D1C9-FD511E5DC630}"/>
              </a:ext>
            </a:extLst>
          </p:cNvPr>
          <p:cNvSpPr txBox="1"/>
          <p:nvPr/>
        </p:nvSpPr>
        <p:spPr>
          <a:xfrm>
            <a:off x="1506274" y="4866572"/>
            <a:ext cx="7268500" cy="17828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FOB Qingdao – </a:t>
            </a:r>
            <a:r>
              <a:rPr lang="ru-RU" sz="2000" dirty="0">
                <a:latin typeface="+mj-lt"/>
              </a:rPr>
              <a:t>5550</a:t>
            </a:r>
            <a:endParaRPr lang="en-US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FOB Shanghai – </a:t>
            </a:r>
            <a:r>
              <a:rPr lang="ru-RU" sz="2000" dirty="0">
                <a:latin typeface="+mj-lt"/>
              </a:rPr>
              <a:t>5850</a:t>
            </a:r>
            <a:br>
              <a:rPr lang="ru-RU" sz="2000" b="1" dirty="0">
                <a:latin typeface="+mj-lt"/>
              </a:rPr>
            </a:br>
            <a:r>
              <a:rPr lang="en-US" sz="2000" dirty="0">
                <a:latin typeface="+mj-lt"/>
              </a:rPr>
              <a:t>FOB </a:t>
            </a:r>
            <a:r>
              <a:rPr lang="en-US" sz="2000" dirty="0" err="1">
                <a:latin typeface="+mj-lt"/>
              </a:rPr>
              <a:t>Yiwu</a:t>
            </a:r>
            <a:r>
              <a:rPr lang="ru-RU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– </a:t>
            </a:r>
            <a:r>
              <a:rPr lang="ru-RU" sz="2000" dirty="0">
                <a:latin typeface="+mj-lt"/>
              </a:rPr>
              <a:t>58</a:t>
            </a:r>
            <a:r>
              <a:rPr lang="en-US" sz="2000" dirty="0">
                <a:latin typeface="+mj-lt"/>
              </a:rPr>
              <a:t>50</a:t>
            </a:r>
            <a:endParaRPr lang="en-US" sz="20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67319-E11B-7EFA-4DFD-61088153A6F1}"/>
              </a:ext>
            </a:extLst>
          </p:cNvPr>
          <p:cNvSpPr txBox="1"/>
          <p:nvPr/>
        </p:nvSpPr>
        <p:spPr>
          <a:xfrm>
            <a:off x="9427555" y="4816943"/>
            <a:ext cx="7087592" cy="18821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FOB Xiamen</a:t>
            </a:r>
            <a:r>
              <a:rPr lang="ru-RU" sz="2000" dirty="0">
                <a:latin typeface="+mj-lt"/>
              </a:rPr>
              <a:t> - 5</a:t>
            </a:r>
            <a:r>
              <a:rPr lang="en-US" sz="2000" dirty="0">
                <a:latin typeface="+mj-lt"/>
              </a:rPr>
              <a:t>100</a:t>
            </a:r>
            <a:br>
              <a:rPr lang="ru-RU" sz="2000" dirty="0">
                <a:latin typeface="+mj-lt"/>
              </a:rPr>
            </a:br>
            <a:r>
              <a:rPr lang="en-US" sz="2000" dirty="0">
                <a:latin typeface="+mj-lt"/>
              </a:rPr>
              <a:t>FOB Shenzhen -</a:t>
            </a:r>
            <a:r>
              <a:rPr lang="ru-RU" sz="2000" dirty="0">
                <a:latin typeface="+mj-lt"/>
              </a:rPr>
              <a:t> 5</a:t>
            </a:r>
            <a:r>
              <a:rPr lang="en-US" sz="2000" dirty="0">
                <a:latin typeface="+mj-lt"/>
              </a:rPr>
              <a:t>900</a:t>
            </a:r>
            <a:br>
              <a:rPr lang="ru-RU" sz="2000" dirty="0">
                <a:latin typeface="+mj-lt"/>
              </a:rPr>
            </a:br>
            <a:r>
              <a:rPr lang="en-US" sz="2000" dirty="0">
                <a:latin typeface="+mj-lt"/>
              </a:rPr>
              <a:t>FOB Guangzhou</a:t>
            </a:r>
            <a:r>
              <a:rPr lang="ru-RU" sz="2000" dirty="0">
                <a:latin typeface="+mj-lt"/>
              </a:rPr>
              <a:t> – 5</a:t>
            </a:r>
            <a:r>
              <a:rPr lang="en-US" sz="2000" dirty="0">
                <a:latin typeface="+mj-lt"/>
              </a:rPr>
              <a:t>850</a:t>
            </a:r>
            <a:endParaRPr lang="en-US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FOB Tianjin\Xingang </a:t>
            </a:r>
            <a:r>
              <a:rPr lang="ru-RU" sz="2000" dirty="0">
                <a:latin typeface="+mj-lt"/>
              </a:rPr>
              <a:t>-5</a:t>
            </a:r>
            <a:r>
              <a:rPr lang="en-US" sz="2000" dirty="0">
                <a:latin typeface="+mj-lt"/>
              </a:rPr>
              <a:t>250</a:t>
            </a:r>
            <a:endParaRPr lang="ru-RU" sz="20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6D6788-9D19-6645-534E-3E008EAF67B9}"/>
              </a:ext>
            </a:extLst>
          </p:cNvPr>
          <p:cNvSpPr txBox="1"/>
          <p:nvPr/>
        </p:nvSpPr>
        <p:spPr>
          <a:xfrm>
            <a:off x="1506274" y="7674753"/>
            <a:ext cx="113715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+mj-lt"/>
                <a:ea typeface="+mj-ea"/>
              </a:rPr>
              <a:t>Возможные дополнительные расходы:</a:t>
            </a:r>
            <a:b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+mj-lt"/>
              </a:rPr>
              <a:t>Терминальные расходы на станции прибытия в соответствии с тарифами терминала прибытия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Авто вывоз контейнера (по запросу)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Сверхнормативное хранение на </a:t>
            </a:r>
            <a:r>
              <a:rPr lang="ru-RU" sz="1400" dirty="0" err="1">
                <a:latin typeface="+mj-lt"/>
              </a:rPr>
              <a:t>жд</a:t>
            </a:r>
            <a:r>
              <a:rPr lang="ru-RU" sz="1400" dirty="0">
                <a:latin typeface="+mj-lt"/>
              </a:rPr>
              <a:t> станции прибытия в Москве в соответствии с условиями и тарифами терминала прибытия</a:t>
            </a:r>
            <a:endParaRPr lang="en-US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Таможенное оформление, осмотр, досмотр, МИДК и иные расходы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5E4ECC-D4B7-1EA5-9544-AB680152F552}"/>
              </a:ext>
            </a:extLst>
          </p:cNvPr>
          <p:cNvSpPr txBox="1"/>
          <p:nvPr/>
        </p:nvSpPr>
        <p:spPr>
          <a:xfrm>
            <a:off x="1506274" y="2371636"/>
            <a:ext cx="14788033" cy="96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6"/>
                </a:solidFill>
                <a:latin typeface="+mj-lt"/>
                <a:ea typeface="+mj-ea"/>
              </a:rPr>
              <a:t>ДОСТАВКА ИЗ КИТАЯ</a:t>
            </a:r>
          </a:p>
          <a:p>
            <a:pPr>
              <a:spcAft>
                <a:spcPts val="800"/>
              </a:spcAft>
            </a:pP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Прямой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ускоренный поезд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FCL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</a:t>
            </a:r>
            <a:r>
              <a:rPr lang="ru-RU" sz="20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место забора груза 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станция).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Ставки даны на 40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контейнера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95217-D7F2-E7ED-04BC-43387BCF26C5}"/>
              </a:ext>
            </a:extLst>
          </p:cNvPr>
          <p:cNvSpPr txBox="1"/>
          <p:nvPr/>
        </p:nvSpPr>
        <p:spPr>
          <a:xfrm>
            <a:off x="1506274" y="9354226"/>
            <a:ext cx="101727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br>
              <a:rPr lang="ru-RU" sz="1100" dirty="0">
                <a:latin typeface="+mj-lt"/>
              </a:rPr>
            </a:br>
            <a:r>
              <a:rPr lang="ru-RU" sz="1100" dirty="0">
                <a:latin typeface="+mj-lt"/>
              </a:rPr>
              <a:t>*Стоимость может быть скорректирована на дату выхода поезда, стоимость указан для генерального неопасного груза весом до 2</a:t>
            </a:r>
            <a:r>
              <a:rPr lang="en-US" sz="1100" dirty="0">
                <a:latin typeface="+mj-lt"/>
              </a:rPr>
              <a:t>0</a:t>
            </a:r>
            <a:r>
              <a:rPr lang="ru-RU" sz="1100" dirty="0">
                <a:latin typeface="+mj-lt"/>
              </a:rPr>
              <a:t> тонн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E67ED-B176-3CC4-3FC2-125DD24D3DD3}"/>
              </a:ext>
            </a:extLst>
          </p:cNvPr>
          <p:cNvSpPr txBox="1"/>
          <p:nvPr/>
        </p:nvSpPr>
        <p:spPr>
          <a:xfrm>
            <a:off x="13037554" y="9997398"/>
            <a:ext cx="3058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050" dirty="0">
                <a:latin typeface="+mj-lt"/>
              </a:rPr>
              <a:t>Предложение действительно до </a:t>
            </a:r>
            <a:r>
              <a:rPr lang="en-US" sz="1050" dirty="0">
                <a:latin typeface="+mj-lt"/>
              </a:rPr>
              <a:t>3</a:t>
            </a:r>
            <a:r>
              <a:rPr lang="ru-RU" sz="1050" dirty="0">
                <a:latin typeface="+mj-lt"/>
              </a:rPr>
              <a:t>1.</a:t>
            </a:r>
            <a:r>
              <a:rPr lang="en-US" sz="1050" dirty="0">
                <a:latin typeface="+mj-lt"/>
              </a:rPr>
              <a:t>0</a:t>
            </a:r>
            <a:r>
              <a:rPr lang="ru-RU" sz="1050" dirty="0">
                <a:latin typeface="+mj-lt"/>
              </a:rPr>
              <a:t>5.202</a:t>
            </a:r>
            <a:r>
              <a:rPr lang="en-US" sz="1050" dirty="0">
                <a:latin typeface="+mj-lt"/>
              </a:rPr>
              <a:t>4</a:t>
            </a:r>
            <a:endParaRPr lang="ru-RU" sz="105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6CE21-1EF6-7FDA-7032-996834614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37526" y="854203"/>
            <a:ext cx="648000" cy="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7DC05FF-FD78-5D86-1105-1432B04CF8B6}"/>
              </a:ext>
            </a:extLst>
          </p:cNvPr>
          <p:cNvSpPr/>
          <p:nvPr/>
        </p:nvSpPr>
        <p:spPr>
          <a:xfrm>
            <a:off x="0" y="3515767"/>
            <a:ext cx="18288000" cy="3628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BF55298F-F497-4FAF-A6BC-4CB9FCC8EA00}"/>
              </a:ext>
            </a:extLst>
          </p:cNvPr>
          <p:cNvSpPr/>
          <p:nvPr/>
        </p:nvSpPr>
        <p:spPr>
          <a:xfrm>
            <a:off x="2242708" y="854203"/>
            <a:ext cx="716667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802020"/>
            <a:r>
              <a:rPr lang="ru-RU" sz="3600" b="1" dirty="0">
                <a:solidFill>
                  <a:schemeClr val="accent1"/>
                </a:solidFill>
                <a:latin typeface="+mj-lt"/>
                <a:ea typeface="+mj-ea"/>
              </a:rPr>
              <a:t>Мультимодальные перевозки</a:t>
            </a:r>
            <a:endParaRPr lang="en-GB" sz="36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9374F-22A5-40ED-AEDE-F781BC858DE0}"/>
              </a:ext>
            </a:extLst>
          </p:cNvPr>
          <p:cNvSpPr txBox="1"/>
          <p:nvPr/>
        </p:nvSpPr>
        <p:spPr>
          <a:xfrm>
            <a:off x="16043276" y="9689621"/>
            <a:ext cx="3951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E67926">
                    <a:alpha val="70000"/>
                  </a:srgbClr>
                </a:solidFill>
                <a:latin typeface="+mj-lt"/>
              </a:rPr>
              <a:t>2</a:t>
            </a:r>
            <a:endParaRPr lang="en-GB" sz="1400" b="1" dirty="0">
              <a:solidFill>
                <a:srgbClr val="E67926">
                  <a:alpha val="70000"/>
                </a:srgbClr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E409BA-24E3-6BD8-09E6-FABD832067A1}"/>
              </a:ext>
            </a:extLst>
          </p:cNvPr>
          <p:cNvSpPr/>
          <p:nvPr/>
        </p:nvSpPr>
        <p:spPr>
          <a:xfrm>
            <a:off x="489098" y="304823"/>
            <a:ext cx="1274049" cy="158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A51177A0-FB37-464A-86C0-CC9EA7B80400}"/>
              </a:ext>
            </a:extLst>
          </p:cNvPr>
          <p:cNvGrpSpPr/>
          <p:nvPr/>
        </p:nvGrpSpPr>
        <p:grpSpPr>
          <a:xfrm>
            <a:off x="960467" y="717330"/>
            <a:ext cx="925334" cy="920075"/>
            <a:chOff x="662749" y="611006"/>
            <a:chExt cx="925334" cy="920075"/>
          </a:xfrm>
        </p:grpSpPr>
        <p:sp>
          <p:nvSpPr>
            <p:cNvPr id="252" name="Ромб 251">
              <a:extLst>
                <a:ext uri="{FF2B5EF4-FFF2-40B4-BE49-F238E27FC236}">
                  <a16:creationId xmlns:a16="http://schemas.microsoft.com/office/drawing/2014/main" id="{F8301B63-089A-45A6-894C-4091013B611F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Ромб 253">
              <a:extLst>
                <a:ext uri="{FF2B5EF4-FFF2-40B4-BE49-F238E27FC236}">
                  <a16:creationId xmlns:a16="http://schemas.microsoft.com/office/drawing/2014/main" id="{877637F8-635D-4665-A6EA-8BACE5DAAAC4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Ромб 254">
              <a:extLst>
                <a:ext uri="{FF2B5EF4-FFF2-40B4-BE49-F238E27FC236}">
                  <a16:creationId xmlns:a16="http://schemas.microsoft.com/office/drawing/2014/main" id="{BFF27590-6B3C-4BC2-8887-E30F285BECD7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0C5DB7-7CA3-0446-DA2F-C6556F4E41FE}"/>
              </a:ext>
            </a:extLst>
          </p:cNvPr>
          <p:cNvSpPr txBox="1"/>
          <p:nvPr/>
        </p:nvSpPr>
        <p:spPr>
          <a:xfrm>
            <a:off x="1506275" y="4011739"/>
            <a:ext cx="6772854" cy="85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/>
                </a:solidFill>
                <a:latin typeface="+mj-lt"/>
                <a:ea typeface="+mj-ea"/>
              </a:rPr>
              <a:t>Порт отправления Китай – Порт Владивосток – Стоимость </a:t>
            </a:r>
            <a:r>
              <a:rPr lang="en-US" sz="2400" b="1" dirty="0">
                <a:solidFill>
                  <a:schemeClr val="accent6"/>
                </a:solidFill>
                <a:latin typeface="+mj-lt"/>
                <a:ea typeface="+mj-ea"/>
              </a:rPr>
              <a:t>USD</a:t>
            </a:r>
            <a:endParaRPr lang="ru-RU" sz="2400" b="1" dirty="0">
              <a:solidFill>
                <a:schemeClr val="accent6"/>
              </a:solidFill>
              <a:latin typeface="+mj-lt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B5A2F-71D8-BFA9-D1C9-FD511E5DC630}"/>
              </a:ext>
            </a:extLst>
          </p:cNvPr>
          <p:cNvSpPr txBox="1"/>
          <p:nvPr/>
        </p:nvSpPr>
        <p:spPr>
          <a:xfrm>
            <a:off x="1506275" y="5351906"/>
            <a:ext cx="5400452" cy="158053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+mj-lt"/>
              </a:rPr>
              <a:t>Qingdao</a:t>
            </a:r>
            <a:r>
              <a:rPr lang="en-US" sz="1800" dirty="0">
                <a:latin typeface="+mj-lt"/>
              </a:rPr>
              <a:t> –</a:t>
            </a:r>
            <a:r>
              <a:rPr lang="ru-RU" sz="1800" b="1" dirty="0">
                <a:latin typeface="+mj-lt"/>
              </a:rPr>
              <a:t> 1800 \ 2</a:t>
            </a:r>
            <a:r>
              <a:rPr lang="en-US" sz="1800" b="1" dirty="0">
                <a:latin typeface="+mj-lt"/>
              </a:rPr>
              <a:t>7</a:t>
            </a:r>
            <a:r>
              <a:rPr lang="ru-RU" sz="1800" b="1" dirty="0">
                <a:latin typeface="+mj-lt"/>
              </a:rPr>
              <a:t>00</a:t>
            </a:r>
            <a:r>
              <a:rPr lang="en-US" sz="1800" dirty="0">
                <a:latin typeface="+mj-lt"/>
              </a:rPr>
              <a:t> </a:t>
            </a:r>
            <a:endParaRPr lang="ru-RU" sz="1800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+mj-lt"/>
              </a:rPr>
              <a:t>Shanghai</a:t>
            </a:r>
            <a:r>
              <a:rPr lang="en-US" sz="1800" dirty="0">
                <a:latin typeface="+mj-lt"/>
              </a:rPr>
              <a:t> – </a:t>
            </a:r>
            <a:r>
              <a:rPr lang="ru-RU" sz="1800" b="1" dirty="0">
                <a:latin typeface="+mj-lt"/>
              </a:rPr>
              <a:t>1800 \ 2</a:t>
            </a:r>
            <a:r>
              <a:rPr lang="en-US" sz="1800" b="1" dirty="0">
                <a:latin typeface="+mj-lt"/>
              </a:rPr>
              <a:t>7</a:t>
            </a:r>
            <a:r>
              <a:rPr lang="ru-RU" sz="1800" b="1" dirty="0">
                <a:latin typeface="+mj-lt"/>
              </a:rPr>
              <a:t>00</a:t>
            </a:r>
            <a:r>
              <a:rPr lang="en-US" sz="1800" dirty="0">
                <a:latin typeface="+mj-lt"/>
              </a:rPr>
              <a:t> </a:t>
            </a:r>
            <a:endParaRPr lang="ru-RU" sz="1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+mj-lt"/>
              </a:rPr>
              <a:t>Ningbo</a:t>
            </a:r>
            <a:r>
              <a:rPr lang="en-US" sz="1800" dirty="0">
                <a:latin typeface="+mj-lt"/>
              </a:rPr>
              <a:t> – </a:t>
            </a:r>
            <a:r>
              <a:rPr lang="ru-RU" sz="1800" b="1" dirty="0">
                <a:latin typeface="+mj-lt"/>
              </a:rPr>
              <a:t>1800 \</a:t>
            </a:r>
            <a:r>
              <a:rPr lang="en-US" sz="1800" b="1">
                <a:latin typeface="+mj-lt"/>
              </a:rPr>
              <a:t> 2700</a:t>
            </a:r>
            <a:endParaRPr lang="ru-RU" sz="1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E46006-ECA4-1666-A755-5996565227F4}"/>
              </a:ext>
            </a:extLst>
          </p:cNvPr>
          <p:cNvSpPr txBox="1"/>
          <p:nvPr/>
        </p:nvSpPr>
        <p:spPr>
          <a:xfrm>
            <a:off x="9371300" y="4011739"/>
            <a:ext cx="7029069" cy="85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/>
                </a:solidFill>
                <a:latin typeface="+mj-lt"/>
                <a:ea typeface="+mj-ea"/>
              </a:rPr>
              <a:t>Порт Владивосток – Москва Станция назначения – Стоимость РУБ 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67319-E11B-7EFA-4DFD-61088153A6F1}"/>
              </a:ext>
            </a:extLst>
          </p:cNvPr>
          <p:cNvSpPr txBox="1"/>
          <p:nvPr/>
        </p:nvSpPr>
        <p:spPr>
          <a:xfrm>
            <a:off x="9427555" y="5270423"/>
            <a:ext cx="7841114" cy="24266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latin typeface="+mj-lt"/>
              </a:rPr>
              <a:t>170 000 \ 20 (вес груза до 24 </a:t>
            </a:r>
            <a:r>
              <a:rPr lang="ru-RU" sz="1800" b="1" dirty="0" err="1">
                <a:latin typeface="+mj-lt"/>
              </a:rPr>
              <a:t>тн</a:t>
            </a:r>
            <a:r>
              <a:rPr lang="ru-RU" sz="1800" b="1" dirty="0">
                <a:latin typeface="+mj-lt"/>
              </a:rPr>
              <a:t>)</a:t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185 000 \ 20 (вес груза 24-28 </a:t>
            </a:r>
            <a:r>
              <a:rPr lang="ru-RU" sz="1800" b="1" dirty="0" err="1">
                <a:latin typeface="+mj-lt"/>
              </a:rPr>
              <a:t>тн</a:t>
            </a:r>
            <a:r>
              <a:rPr lang="ru-RU" sz="1800" b="1" dirty="0">
                <a:latin typeface="+mj-lt"/>
              </a:rPr>
              <a:t>)</a:t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280 000 \ 40 (вес груза до 28 </a:t>
            </a:r>
            <a:r>
              <a:rPr lang="ru-RU" sz="1800" b="1" dirty="0" err="1">
                <a:latin typeface="+mj-lt"/>
              </a:rPr>
              <a:t>тн</a:t>
            </a:r>
            <a:r>
              <a:rPr lang="ru-RU" sz="1800" b="1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latin typeface="+mj-lt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6D6788-9D19-6645-534E-3E008EAF67B9}"/>
              </a:ext>
            </a:extLst>
          </p:cNvPr>
          <p:cNvSpPr txBox="1"/>
          <p:nvPr/>
        </p:nvSpPr>
        <p:spPr>
          <a:xfrm>
            <a:off x="1506275" y="7375172"/>
            <a:ext cx="873241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+mj-lt"/>
                <a:ea typeface="+mj-ea"/>
              </a:rPr>
              <a:t>Возможные дополнительные расходы:</a:t>
            </a:r>
            <a:b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+mj-lt"/>
              </a:rPr>
              <a:t>Доставка в порт отгрузки – по запросу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Терминальные расходы на станции прибытия в соответствии с тарифами терминала прибытия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Авто вывоз контейнера (по запросу)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Сверхнормативное хранение в соответствии с тарифами терминала прибытия </a:t>
            </a:r>
          </a:p>
          <a:p>
            <a:r>
              <a:rPr lang="ru-RU" sz="1400" dirty="0">
                <a:latin typeface="+mj-lt"/>
              </a:rPr>
              <a:t>Таможенное оформление, осмотр, досмотр, МИДК и иные расходы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436E07-8B5C-AD88-6451-7235AFEDAA40}"/>
              </a:ext>
            </a:extLst>
          </p:cNvPr>
          <p:cNvSpPr txBox="1"/>
          <p:nvPr/>
        </p:nvSpPr>
        <p:spPr>
          <a:xfrm>
            <a:off x="1506275" y="9437178"/>
            <a:ext cx="14971147" cy="26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effectLst/>
                <a:latin typeface="Pl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*Стоимость может быть скорректирована на дату выхода судна \ дату погрузки на </a:t>
            </a:r>
            <a:r>
              <a:rPr lang="ru-RU" sz="1100" kern="100" dirty="0" err="1">
                <a:effectLst/>
                <a:latin typeface="Pl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жд</a:t>
            </a:r>
            <a:r>
              <a:rPr lang="ru-RU" sz="1100" kern="100" dirty="0">
                <a:effectLst/>
                <a:latin typeface="Pl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latin typeface="Pl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1100" kern="100" dirty="0">
                <a:effectLst/>
                <a:latin typeface="Pl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тоимость указана для генерального неопасного груза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B798C-2175-9A64-1F3F-096F30381A95}"/>
              </a:ext>
            </a:extLst>
          </p:cNvPr>
          <p:cNvSpPr txBox="1"/>
          <p:nvPr/>
        </p:nvSpPr>
        <p:spPr>
          <a:xfrm>
            <a:off x="1506275" y="2371636"/>
            <a:ext cx="13861320" cy="96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6"/>
                </a:solidFill>
                <a:latin typeface="+mj-lt"/>
                <a:ea typeface="+mj-ea"/>
              </a:rPr>
              <a:t>ДОСТАВКА ИЗ КИТАЯ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Мультимодальная перевозка 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FCL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условиях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FILO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Ставки даны на 20</a:t>
            </a:r>
            <a:r>
              <a:rPr lang="en-US" sz="1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40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контейнера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16DE2-FD57-AB9D-5972-BAED8EA1C098}"/>
              </a:ext>
            </a:extLst>
          </p:cNvPr>
          <p:cNvSpPr txBox="1"/>
          <p:nvPr/>
        </p:nvSpPr>
        <p:spPr>
          <a:xfrm>
            <a:off x="13019380" y="10036476"/>
            <a:ext cx="3058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050" dirty="0">
                <a:latin typeface="+mj-lt"/>
              </a:rPr>
              <a:t>Предложение действительно до </a:t>
            </a:r>
            <a:r>
              <a:rPr lang="en-US" sz="1050" dirty="0">
                <a:latin typeface="+mj-lt"/>
              </a:rPr>
              <a:t>3</a:t>
            </a:r>
            <a:r>
              <a:rPr lang="ru-RU" sz="1050" dirty="0">
                <a:latin typeface="+mj-lt"/>
              </a:rPr>
              <a:t>1</a:t>
            </a:r>
            <a:r>
              <a:rPr lang="en-US" sz="1050" dirty="0">
                <a:latin typeface="+mj-lt"/>
              </a:rPr>
              <a:t>.0</a:t>
            </a:r>
            <a:r>
              <a:rPr lang="ru-RU" sz="1050" dirty="0">
                <a:latin typeface="+mj-lt"/>
              </a:rPr>
              <a:t>5.202</a:t>
            </a:r>
            <a:r>
              <a:rPr lang="en-US" sz="1050" dirty="0">
                <a:latin typeface="+mj-lt"/>
              </a:rPr>
              <a:t>4</a:t>
            </a:r>
            <a:endParaRPr lang="ru-RU" sz="105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99E84-C01F-D461-E7C2-78DF8C6E7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04969" y="794156"/>
            <a:ext cx="648000" cy="624084"/>
          </a:xfrm>
          <a:prstGeom prst="rect">
            <a:avLst/>
          </a:prstGeom>
        </p:spPr>
      </p:pic>
      <p:sp>
        <p:nvSpPr>
          <p:cNvPr id="5" name="Фигура">
            <a:extLst>
              <a:ext uri="{FF2B5EF4-FFF2-40B4-BE49-F238E27FC236}">
                <a16:creationId xmlns:a16="http://schemas.microsoft.com/office/drawing/2014/main" id="{44D474F6-6C45-4D67-96BA-112C1B4A6491}"/>
              </a:ext>
            </a:extLst>
          </p:cNvPr>
          <p:cNvSpPr>
            <a:spLocks noChangeAspect="1"/>
          </p:cNvSpPr>
          <p:nvPr/>
        </p:nvSpPr>
        <p:spPr>
          <a:xfrm>
            <a:off x="9410686" y="928968"/>
            <a:ext cx="828000" cy="49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93" extrusionOk="0">
                <a:moveTo>
                  <a:pt x="16576" y="0"/>
                </a:moveTo>
                <a:lnTo>
                  <a:pt x="16576" y="1092"/>
                </a:lnTo>
                <a:lnTo>
                  <a:pt x="17631" y="1092"/>
                </a:lnTo>
                <a:lnTo>
                  <a:pt x="17631" y="2240"/>
                </a:lnTo>
                <a:lnTo>
                  <a:pt x="15151" y="2240"/>
                </a:lnTo>
                <a:cubicBezTo>
                  <a:pt x="15044" y="2223"/>
                  <a:pt x="14938" y="2280"/>
                  <a:pt x="14860" y="2397"/>
                </a:cubicBezTo>
                <a:cubicBezTo>
                  <a:pt x="14782" y="2514"/>
                  <a:pt x="14739" y="2679"/>
                  <a:pt x="14744" y="2849"/>
                </a:cubicBezTo>
                <a:lnTo>
                  <a:pt x="14744" y="4563"/>
                </a:lnTo>
                <a:cubicBezTo>
                  <a:pt x="14740" y="4643"/>
                  <a:pt x="14752" y="4724"/>
                  <a:pt x="14781" y="4791"/>
                </a:cubicBezTo>
                <a:cubicBezTo>
                  <a:pt x="14803" y="4843"/>
                  <a:pt x="14833" y="4886"/>
                  <a:pt x="14869" y="4913"/>
                </a:cubicBezTo>
                <a:lnTo>
                  <a:pt x="15855" y="5983"/>
                </a:lnTo>
                <a:lnTo>
                  <a:pt x="15855" y="6253"/>
                </a:lnTo>
                <a:lnTo>
                  <a:pt x="4679" y="6253"/>
                </a:lnTo>
                <a:cubicBezTo>
                  <a:pt x="4550" y="6242"/>
                  <a:pt x="4426" y="6338"/>
                  <a:pt x="4352" y="6506"/>
                </a:cubicBezTo>
                <a:cubicBezTo>
                  <a:pt x="4305" y="6613"/>
                  <a:pt x="4282" y="6743"/>
                  <a:pt x="4287" y="6874"/>
                </a:cubicBezTo>
                <a:lnTo>
                  <a:pt x="4287" y="13648"/>
                </a:lnTo>
                <a:lnTo>
                  <a:pt x="332" y="13648"/>
                </a:lnTo>
                <a:cubicBezTo>
                  <a:pt x="212" y="13643"/>
                  <a:pt x="100" y="13745"/>
                  <a:pt x="41" y="13911"/>
                </a:cubicBezTo>
                <a:cubicBezTo>
                  <a:pt x="-19" y="14082"/>
                  <a:pt x="-13" y="14292"/>
                  <a:pt x="56" y="14453"/>
                </a:cubicBezTo>
                <a:lnTo>
                  <a:pt x="2855" y="21194"/>
                </a:lnTo>
                <a:cubicBezTo>
                  <a:pt x="2895" y="21307"/>
                  <a:pt x="2952" y="21402"/>
                  <a:pt x="3021" y="21472"/>
                </a:cubicBezTo>
                <a:cubicBezTo>
                  <a:pt x="3100" y="21551"/>
                  <a:pt x="3192" y="21593"/>
                  <a:pt x="3286" y="21592"/>
                </a:cubicBezTo>
                <a:lnTo>
                  <a:pt x="21234" y="21592"/>
                </a:lnTo>
                <a:cubicBezTo>
                  <a:pt x="21325" y="21600"/>
                  <a:pt x="21413" y="21547"/>
                  <a:pt x="21478" y="21445"/>
                </a:cubicBezTo>
                <a:cubicBezTo>
                  <a:pt x="21544" y="21342"/>
                  <a:pt x="21579" y="21200"/>
                  <a:pt x="21574" y="21053"/>
                </a:cubicBezTo>
                <a:lnTo>
                  <a:pt x="21574" y="15946"/>
                </a:lnTo>
                <a:cubicBezTo>
                  <a:pt x="21581" y="15781"/>
                  <a:pt x="21543" y="15620"/>
                  <a:pt x="21469" y="15503"/>
                </a:cubicBezTo>
                <a:cubicBezTo>
                  <a:pt x="21395" y="15385"/>
                  <a:pt x="21293" y="15324"/>
                  <a:pt x="21188" y="15335"/>
                </a:cubicBezTo>
                <a:lnTo>
                  <a:pt x="20088" y="15335"/>
                </a:lnTo>
                <a:lnTo>
                  <a:pt x="20088" y="5983"/>
                </a:lnTo>
                <a:lnTo>
                  <a:pt x="21075" y="4913"/>
                </a:lnTo>
                <a:cubicBezTo>
                  <a:pt x="21110" y="4886"/>
                  <a:pt x="21140" y="4843"/>
                  <a:pt x="21162" y="4791"/>
                </a:cubicBezTo>
                <a:cubicBezTo>
                  <a:pt x="21190" y="4724"/>
                  <a:pt x="21204" y="4643"/>
                  <a:pt x="21199" y="4563"/>
                </a:cubicBezTo>
                <a:lnTo>
                  <a:pt x="21199" y="2849"/>
                </a:lnTo>
                <a:cubicBezTo>
                  <a:pt x="21204" y="2679"/>
                  <a:pt x="21162" y="2514"/>
                  <a:pt x="21084" y="2397"/>
                </a:cubicBezTo>
                <a:cubicBezTo>
                  <a:pt x="21011" y="2288"/>
                  <a:pt x="20913" y="2232"/>
                  <a:pt x="20813" y="2240"/>
                </a:cubicBezTo>
                <a:lnTo>
                  <a:pt x="18321" y="2240"/>
                </a:lnTo>
                <a:lnTo>
                  <a:pt x="18321" y="1092"/>
                </a:lnTo>
                <a:lnTo>
                  <a:pt x="19417" y="1092"/>
                </a:lnTo>
                <a:lnTo>
                  <a:pt x="19417" y="0"/>
                </a:lnTo>
                <a:lnTo>
                  <a:pt x="16576" y="0"/>
                </a:lnTo>
                <a:close/>
                <a:moveTo>
                  <a:pt x="15455" y="3398"/>
                </a:moveTo>
                <a:lnTo>
                  <a:pt x="19505" y="3398"/>
                </a:lnTo>
                <a:lnTo>
                  <a:pt x="20488" y="3398"/>
                </a:lnTo>
                <a:lnTo>
                  <a:pt x="20488" y="4202"/>
                </a:lnTo>
                <a:lnTo>
                  <a:pt x="19543" y="5227"/>
                </a:lnTo>
                <a:cubicBezTo>
                  <a:pt x="19499" y="5265"/>
                  <a:pt x="19461" y="5317"/>
                  <a:pt x="19431" y="5381"/>
                </a:cubicBezTo>
                <a:cubicBezTo>
                  <a:pt x="19384" y="5481"/>
                  <a:pt x="19359" y="5604"/>
                  <a:pt x="19361" y="5729"/>
                </a:cubicBezTo>
                <a:lnTo>
                  <a:pt x="19361" y="15335"/>
                </a:lnTo>
                <a:lnTo>
                  <a:pt x="16582" y="15335"/>
                </a:lnTo>
                <a:lnTo>
                  <a:pt x="16582" y="5729"/>
                </a:lnTo>
                <a:cubicBezTo>
                  <a:pt x="16584" y="5604"/>
                  <a:pt x="16559" y="5481"/>
                  <a:pt x="16512" y="5381"/>
                </a:cubicBezTo>
                <a:cubicBezTo>
                  <a:pt x="16482" y="5317"/>
                  <a:pt x="16444" y="5265"/>
                  <a:pt x="16400" y="5227"/>
                </a:cubicBezTo>
                <a:lnTo>
                  <a:pt x="15455" y="4202"/>
                </a:lnTo>
                <a:lnTo>
                  <a:pt x="15455" y="3398"/>
                </a:lnTo>
                <a:close/>
                <a:moveTo>
                  <a:pt x="17281" y="4513"/>
                </a:moveTo>
                <a:lnTo>
                  <a:pt x="17281" y="5605"/>
                </a:lnTo>
                <a:lnTo>
                  <a:pt x="18671" y="5605"/>
                </a:lnTo>
                <a:lnTo>
                  <a:pt x="18671" y="4513"/>
                </a:lnTo>
                <a:lnTo>
                  <a:pt x="17281" y="4513"/>
                </a:lnTo>
                <a:close/>
                <a:moveTo>
                  <a:pt x="17281" y="6823"/>
                </a:moveTo>
                <a:lnTo>
                  <a:pt x="17281" y="7915"/>
                </a:lnTo>
                <a:lnTo>
                  <a:pt x="18671" y="7915"/>
                </a:lnTo>
                <a:lnTo>
                  <a:pt x="18671" y="6823"/>
                </a:lnTo>
                <a:lnTo>
                  <a:pt x="17281" y="6823"/>
                </a:lnTo>
                <a:close/>
                <a:moveTo>
                  <a:pt x="4992" y="7380"/>
                </a:moveTo>
                <a:lnTo>
                  <a:pt x="10100" y="7380"/>
                </a:lnTo>
                <a:lnTo>
                  <a:pt x="10100" y="11379"/>
                </a:lnTo>
                <a:lnTo>
                  <a:pt x="4992" y="11379"/>
                </a:lnTo>
                <a:lnTo>
                  <a:pt x="4992" y="7380"/>
                </a:lnTo>
                <a:close/>
                <a:moveTo>
                  <a:pt x="10790" y="7380"/>
                </a:moveTo>
                <a:lnTo>
                  <a:pt x="15855" y="7380"/>
                </a:lnTo>
                <a:lnTo>
                  <a:pt x="15855" y="11379"/>
                </a:lnTo>
                <a:lnTo>
                  <a:pt x="10790" y="11379"/>
                </a:lnTo>
                <a:lnTo>
                  <a:pt x="10790" y="7380"/>
                </a:lnTo>
                <a:close/>
                <a:moveTo>
                  <a:pt x="5772" y="8557"/>
                </a:moveTo>
                <a:lnTo>
                  <a:pt x="5772" y="10201"/>
                </a:lnTo>
                <a:lnTo>
                  <a:pt x="6462" y="10201"/>
                </a:lnTo>
                <a:lnTo>
                  <a:pt x="6462" y="8557"/>
                </a:lnTo>
                <a:lnTo>
                  <a:pt x="5772" y="8557"/>
                </a:lnTo>
                <a:close/>
                <a:moveTo>
                  <a:pt x="7233" y="8557"/>
                </a:moveTo>
                <a:lnTo>
                  <a:pt x="7233" y="10201"/>
                </a:lnTo>
                <a:lnTo>
                  <a:pt x="7923" y="10201"/>
                </a:lnTo>
                <a:lnTo>
                  <a:pt x="7923" y="8557"/>
                </a:lnTo>
                <a:lnTo>
                  <a:pt x="7233" y="8557"/>
                </a:lnTo>
                <a:close/>
                <a:moveTo>
                  <a:pt x="8667" y="8557"/>
                </a:moveTo>
                <a:lnTo>
                  <a:pt x="8667" y="10201"/>
                </a:lnTo>
                <a:lnTo>
                  <a:pt x="9357" y="10201"/>
                </a:lnTo>
                <a:lnTo>
                  <a:pt x="9357" y="8557"/>
                </a:lnTo>
                <a:lnTo>
                  <a:pt x="8667" y="8557"/>
                </a:lnTo>
                <a:close/>
                <a:moveTo>
                  <a:pt x="11534" y="8557"/>
                </a:moveTo>
                <a:lnTo>
                  <a:pt x="11534" y="10201"/>
                </a:lnTo>
                <a:lnTo>
                  <a:pt x="12224" y="10201"/>
                </a:lnTo>
                <a:lnTo>
                  <a:pt x="12224" y="8557"/>
                </a:lnTo>
                <a:lnTo>
                  <a:pt x="11534" y="8557"/>
                </a:lnTo>
                <a:close/>
                <a:moveTo>
                  <a:pt x="12996" y="8557"/>
                </a:moveTo>
                <a:lnTo>
                  <a:pt x="12996" y="10201"/>
                </a:lnTo>
                <a:lnTo>
                  <a:pt x="13686" y="10201"/>
                </a:lnTo>
                <a:lnTo>
                  <a:pt x="13686" y="8557"/>
                </a:lnTo>
                <a:lnTo>
                  <a:pt x="12996" y="8557"/>
                </a:lnTo>
                <a:close/>
                <a:moveTo>
                  <a:pt x="14429" y="8557"/>
                </a:moveTo>
                <a:lnTo>
                  <a:pt x="14429" y="10201"/>
                </a:lnTo>
                <a:lnTo>
                  <a:pt x="15119" y="10201"/>
                </a:lnTo>
                <a:lnTo>
                  <a:pt x="15119" y="8557"/>
                </a:lnTo>
                <a:lnTo>
                  <a:pt x="14429" y="8557"/>
                </a:lnTo>
                <a:close/>
                <a:moveTo>
                  <a:pt x="17281" y="9080"/>
                </a:moveTo>
                <a:lnTo>
                  <a:pt x="17281" y="10172"/>
                </a:lnTo>
                <a:lnTo>
                  <a:pt x="18671" y="10172"/>
                </a:lnTo>
                <a:lnTo>
                  <a:pt x="18671" y="9080"/>
                </a:lnTo>
                <a:lnTo>
                  <a:pt x="17281" y="9080"/>
                </a:lnTo>
                <a:close/>
                <a:moveTo>
                  <a:pt x="17281" y="11361"/>
                </a:moveTo>
                <a:lnTo>
                  <a:pt x="17281" y="12453"/>
                </a:lnTo>
                <a:lnTo>
                  <a:pt x="17970" y="12453"/>
                </a:lnTo>
                <a:lnTo>
                  <a:pt x="17970" y="11361"/>
                </a:lnTo>
                <a:lnTo>
                  <a:pt x="17281" y="11361"/>
                </a:lnTo>
                <a:close/>
                <a:moveTo>
                  <a:pt x="4992" y="12470"/>
                </a:moveTo>
                <a:lnTo>
                  <a:pt x="10100" y="12470"/>
                </a:lnTo>
                <a:lnTo>
                  <a:pt x="10100" y="15335"/>
                </a:lnTo>
                <a:lnTo>
                  <a:pt x="9357" y="15335"/>
                </a:lnTo>
                <a:lnTo>
                  <a:pt x="9357" y="13648"/>
                </a:lnTo>
                <a:lnTo>
                  <a:pt x="8667" y="13648"/>
                </a:lnTo>
                <a:lnTo>
                  <a:pt x="8667" y="15214"/>
                </a:lnTo>
                <a:lnTo>
                  <a:pt x="7697" y="13648"/>
                </a:lnTo>
                <a:lnTo>
                  <a:pt x="4992" y="13648"/>
                </a:lnTo>
                <a:lnTo>
                  <a:pt x="4992" y="12470"/>
                </a:lnTo>
                <a:close/>
                <a:moveTo>
                  <a:pt x="10790" y="12470"/>
                </a:moveTo>
                <a:lnTo>
                  <a:pt x="15855" y="12470"/>
                </a:lnTo>
                <a:lnTo>
                  <a:pt x="15855" y="15335"/>
                </a:lnTo>
                <a:lnTo>
                  <a:pt x="15119" y="15335"/>
                </a:lnTo>
                <a:lnTo>
                  <a:pt x="15119" y="13648"/>
                </a:lnTo>
                <a:lnTo>
                  <a:pt x="14429" y="13648"/>
                </a:lnTo>
                <a:lnTo>
                  <a:pt x="14429" y="15335"/>
                </a:lnTo>
                <a:lnTo>
                  <a:pt x="13686" y="15335"/>
                </a:lnTo>
                <a:lnTo>
                  <a:pt x="13686" y="13648"/>
                </a:lnTo>
                <a:lnTo>
                  <a:pt x="12996" y="13648"/>
                </a:lnTo>
                <a:lnTo>
                  <a:pt x="12996" y="15335"/>
                </a:lnTo>
                <a:lnTo>
                  <a:pt x="12224" y="15335"/>
                </a:lnTo>
                <a:lnTo>
                  <a:pt x="12224" y="13648"/>
                </a:lnTo>
                <a:lnTo>
                  <a:pt x="11534" y="13648"/>
                </a:lnTo>
                <a:lnTo>
                  <a:pt x="11534" y="15335"/>
                </a:lnTo>
                <a:lnTo>
                  <a:pt x="10790" y="15335"/>
                </a:lnTo>
                <a:lnTo>
                  <a:pt x="10790" y="12470"/>
                </a:lnTo>
                <a:close/>
                <a:moveTo>
                  <a:pt x="7419" y="14733"/>
                </a:moveTo>
                <a:lnTo>
                  <a:pt x="8491" y="16394"/>
                </a:lnTo>
                <a:lnTo>
                  <a:pt x="20837" y="16394"/>
                </a:lnTo>
                <a:lnTo>
                  <a:pt x="20837" y="20454"/>
                </a:lnTo>
                <a:lnTo>
                  <a:pt x="3423" y="20454"/>
                </a:lnTo>
                <a:lnTo>
                  <a:pt x="993" y="14734"/>
                </a:lnTo>
                <a:lnTo>
                  <a:pt x="7419" y="14733"/>
                </a:lnTo>
                <a:close/>
                <a:moveTo>
                  <a:pt x="2920" y="15853"/>
                </a:moveTo>
                <a:lnTo>
                  <a:pt x="2920" y="16944"/>
                </a:lnTo>
                <a:lnTo>
                  <a:pt x="3610" y="16944"/>
                </a:lnTo>
                <a:lnTo>
                  <a:pt x="3610" y="15853"/>
                </a:lnTo>
                <a:lnTo>
                  <a:pt x="2920" y="15853"/>
                </a:lnTo>
                <a:close/>
                <a:moveTo>
                  <a:pt x="4709" y="15853"/>
                </a:moveTo>
                <a:lnTo>
                  <a:pt x="4709" y="16944"/>
                </a:lnTo>
                <a:lnTo>
                  <a:pt x="5399" y="16944"/>
                </a:lnTo>
                <a:lnTo>
                  <a:pt x="5399" y="15853"/>
                </a:lnTo>
                <a:lnTo>
                  <a:pt x="4709" y="15853"/>
                </a:lnTo>
                <a:close/>
                <a:moveTo>
                  <a:pt x="6497" y="15853"/>
                </a:moveTo>
                <a:lnTo>
                  <a:pt x="6497" y="16944"/>
                </a:lnTo>
                <a:lnTo>
                  <a:pt x="7187" y="16944"/>
                </a:lnTo>
                <a:lnTo>
                  <a:pt x="7187" y="15853"/>
                </a:lnTo>
                <a:lnTo>
                  <a:pt x="6497" y="1585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"/>
              <a:ea typeface="Microsoft YaHei UI Light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6576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699374F-22A5-40ED-AEDE-F781BC858DE0}"/>
              </a:ext>
            </a:extLst>
          </p:cNvPr>
          <p:cNvSpPr txBox="1"/>
          <p:nvPr/>
        </p:nvSpPr>
        <p:spPr>
          <a:xfrm>
            <a:off x="16043276" y="9689621"/>
            <a:ext cx="3951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67926">
                    <a:alpha val="70000"/>
                  </a:srgbClr>
                </a:solidFill>
                <a:latin typeface="Play"/>
                <a:ea typeface="Microsoft YaHei UI Light"/>
              </a:rPr>
              <a:t>3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E67926">
                  <a:alpha val="70000"/>
                </a:srgbClr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E409BA-24E3-6BD8-09E6-FABD832067A1}"/>
              </a:ext>
            </a:extLst>
          </p:cNvPr>
          <p:cNvSpPr/>
          <p:nvPr/>
        </p:nvSpPr>
        <p:spPr>
          <a:xfrm>
            <a:off x="9876730" y="2608619"/>
            <a:ext cx="1274049" cy="158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Microsoft YaHei UI Ligh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B110F0-E073-FC04-6448-EC24C1BF1FA8}"/>
              </a:ext>
            </a:extLst>
          </p:cNvPr>
          <p:cNvSpPr txBox="1"/>
          <p:nvPr/>
        </p:nvSpPr>
        <p:spPr>
          <a:xfrm>
            <a:off x="9409381" y="7609889"/>
            <a:ext cx="6792242" cy="3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77B06-1E2E-7E94-7D31-266A1870837F}"/>
              </a:ext>
            </a:extLst>
          </p:cNvPr>
          <p:cNvSpPr txBox="1"/>
          <p:nvPr/>
        </p:nvSpPr>
        <p:spPr>
          <a:xfrm>
            <a:off x="1495251" y="9443062"/>
            <a:ext cx="3058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Предложение действительно до 31.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5.202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4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4176896-41DA-4FB7-0E5A-18409097E6ED}"/>
              </a:ext>
            </a:extLst>
          </p:cNvPr>
          <p:cNvGrpSpPr/>
          <p:nvPr/>
        </p:nvGrpSpPr>
        <p:grpSpPr>
          <a:xfrm>
            <a:off x="677131" y="590022"/>
            <a:ext cx="925334" cy="920075"/>
            <a:chOff x="662749" y="611006"/>
            <a:chExt cx="925334" cy="920075"/>
          </a:xfrm>
        </p:grpSpPr>
        <p:sp>
          <p:nvSpPr>
            <p:cNvPr id="8" name="Ромб 7">
              <a:extLst>
                <a:ext uri="{FF2B5EF4-FFF2-40B4-BE49-F238E27FC236}">
                  <a16:creationId xmlns:a16="http://schemas.microsoft.com/office/drawing/2014/main" id="{5C047A8A-2732-7E58-1FAE-A390602E8BCB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омб 13">
              <a:extLst>
                <a:ext uri="{FF2B5EF4-FFF2-40B4-BE49-F238E27FC236}">
                  <a16:creationId xmlns:a16="http://schemas.microsoft.com/office/drawing/2014/main" id="{0217CC3C-0F7B-3037-DEFD-DA5D11107CF6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>
              <a:extLst>
                <a:ext uri="{FF2B5EF4-FFF2-40B4-BE49-F238E27FC236}">
                  <a16:creationId xmlns:a16="http://schemas.microsoft.com/office/drawing/2014/main" id="{2E7D4174-8F59-9FB0-EE02-75ABEDCF0CDC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296667-2C6E-DC95-1895-69D9FD8E6539}"/>
              </a:ext>
            </a:extLst>
          </p:cNvPr>
          <p:cNvSpPr txBox="1"/>
          <p:nvPr/>
        </p:nvSpPr>
        <p:spPr>
          <a:xfrm>
            <a:off x="2459864" y="726894"/>
            <a:ext cx="665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D6247"/>
                </a:solidFill>
                <a:latin typeface="Play (Заголовки)"/>
              </a:rPr>
              <a:t>LCL </a:t>
            </a:r>
            <a:r>
              <a:rPr lang="ru-RU" sz="3600" b="1" dirty="0">
                <a:solidFill>
                  <a:srgbClr val="0D6247"/>
                </a:solidFill>
                <a:latin typeface="Play (Заголовки)"/>
              </a:rPr>
              <a:t>перевозки прямое ЖД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D82658-039B-3158-4A8E-3BFBC6C18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27640" y="749141"/>
            <a:ext cx="648000" cy="6240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CFDB7C-467E-D7FC-B87A-D1F258D1527D}"/>
              </a:ext>
            </a:extLst>
          </p:cNvPr>
          <p:cNvSpPr txBox="1"/>
          <p:nvPr/>
        </p:nvSpPr>
        <p:spPr>
          <a:xfrm>
            <a:off x="2125012" y="2019530"/>
            <a:ext cx="11552349" cy="902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E67926"/>
                </a:solidFill>
                <a:latin typeface="Play (Заголовки)"/>
                <a:ea typeface="+mj-ea"/>
              </a:rPr>
              <a:t>ДОСТАВКА ИЗ КИТАЯ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Сборный перевозкой </a:t>
            </a:r>
            <a:r>
              <a:rPr lang="en-US" sz="1800" b="1" kern="100" dirty="0"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kern="100" dirty="0">
                <a:effectLst/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FCL(</a:t>
            </a:r>
            <a:r>
              <a:rPr lang="ru-RU" sz="1800" b="1" kern="100" dirty="0">
                <a:effectLst/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прямое ЖД) </a:t>
            </a:r>
            <a:r>
              <a:rPr lang="ru-RU" sz="1800" kern="100" dirty="0">
                <a:effectLst/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en-US" sz="1800" kern="100" dirty="0"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kern="100" dirty="0">
                <a:effectLst/>
                <a:latin typeface="Play (Заголовки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latin typeface="Play (Заголовки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B8F60C-410A-F474-7687-EF29CAE655FB}"/>
              </a:ext>
            </a:extLst>
          </p:cNvPr>
          <p:cNvSpPr txBox="1"/>
          <p:nvPr/>
        </p:nvSpPr>
        <p:spPr>
          <a:xfrm>
            <a:off x="2125012" y="3416270"/>
            <a:ext cx="14488734" cy="52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E67926"/>
                </a:solidFill>
                <a:latin typeface="Play (Заголовки)"/>
                <a:ea typeface="+mj-ea"/>
              </a:rPr>
              <a:t>Станция  отправления Китай, </a:t>
            </a:r>
            <a:r>
              <a:rPr lang="en-US" sz="2800" b="1" dirty="0">
                <a:solidFill>
                  <a:srgbClr val="E67926"/>
                </a:solidFill>
                <a:latin typeface="Play (Заголовки)"/>
                <a:ea typeface="+mj-ea"/>
              </a:rPr>
              <a:t>Changsha/ </a:t>
            </a:r>
            <a:r>
              <a:rPr lang="en-US" sz="2800" b="1" dirty="0" err="1">
                <a:solidFill>
                  <a:srgbClr val="E67926"/>
                </a:solidFill>
                <a:latin typeface="Play (Заголовки)"/>
                <a:ea typeface="+mj-ea"/>
              </a:rPr>
              <a:t>Yiwu</a:t>
            </a:r>
            <a:r>
              <a:rPr lang="ru-RU" sz="2800" b="1" dirty="0">
                <a:solidFill>
                  <a:srgbClr val="E67926"/>
                </a:solidFill>
                <a:latin typeface="Play (Заголовки)"/>
                <a:ea typeface="+mj-ea"/>
              </a:rPr>
              <a:t> – станция Ворсино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2F89CC80-999E-98D2-A200-96392C295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74701"/>
              </p:ext>
            </p:extLst>
          </p:nvPr>
        </p:nvGraphicFramePr>
        <p:xfrm>
          <a:off x="2195844" y="4810315"/>
          <a:ext cx="12192000" cy="1381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39795">
                  <a:extLst>
                    <a:ext uri="{9D8B030D-6E8A-4147-A177-3AD203B41FA5}">
                      <a16:colId xmlns:a16="http://schemas.microsoft.com/office/drawing/2014/main" val="664293930"/>
                    </a:ext>
                  </a:extLst>
                </a:gridCol>
                <a:gridCol w="3256205">
                  <a:extLst>
                    <a:ext uri="{9D8B030D-6E8A-4147-A177-3AD203B41FA5}">
                      <a16:colId xmlns:a16="http://schemas.microsoft.com/office/drawing/2014/main" val="42768007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976972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32842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Станция отправления</a:t>
                      </a: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Play (Заголовки)"/>
                        </a:rPr>
                        <a:t>1m3/500</a:t>
                      </a:r>
                      <a:r>
                        <a:rPr lang="ru-RU" sz="1800" dirty="0">
                          <a:latin typeface="Play (Заголовки)"/>
                        </a:rPr>
                        <a:t>кг до 5 м3</a:t>
                      </a: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lay (Заголовки)"/>
                        </a:rPr>
                        <a:t>1m3/500</a:t>
                      </a:r>
                      <a:r>
                        <a:rPr lang="ru-RU" sz="1800" dirty="0">
                          <a:latin typeface="Play (Заголовки)"/>
                        </a:rPr>
                        <a:t>кг более 5 м3</a:t>
                      </a:r>
                    </a:p>
                    <a:p>
                      <a:endParaRPr lang="ru-RU" sz="1800" dirty="0">
                        <a:latin typeface="Play (Заголовки)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lay (Заголовки)"/>
                        </a:rPr>
                        <a:t>1m3/500</a:t>
                      </a:r>
                      <a:r>
                        <a:rPr lang="ru-RU" sz="1800" dirty="0">
                          <a:latin typeface="Play (Заголовки)"/>
                        </a:rPr>
                        <a:t>кг более 10 м3</a:t>
                      </a:r>
                    </a:p>
                    <a:p>
                      <a:endParaRPr lang="ru-RU" sz="1800" dirty="0">
                        <a:latin typeface="Play (Заголовки)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5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Changsha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175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170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165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3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Yiwu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185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175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170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Play (Заголовки)"/>
                          <a:ea typeface="+mn-ea"/>
                          <a:cs typeface="+mn-cs"/>
                        </a:rPr>
                        <a:t>usd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Play (Заголовки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D6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7962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004DDDD-618F-27F3-63FF-76FAB71CD401}"/>
              </a:ext>
            </a:extLst>
          </p:cNvPr>
          <p:cNvSpPr txBox="1"/>
          <p:nvPr/>
        </p:nvSpPr>
        <p:spPr>
          <a:xfrm>
            <a:off x="2195844" y="6878811"/>
            <a:ext cx="9408020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Возможные дополнительные расходы:</a:t>
            </a:r>
            <a:b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 UI Light"/>
                <a:cs typeface="Times New Roman" panose="02020603050405020304" pitchFamily="18" charset="0"/>
              </a:rPr>
            </a:br>
            <a:r>
              <a:rPr lang="ru-RU" sz="1800" b="1" kern="100" dirty="0">
                <a:latin typeface="Play (Заголовки)"/>
                <a:cs typeface="Times New Roman" panose="02020603050405020304" pitchFamily="18" charset="0"/>
              </a:rPr>
              <a:t>терминальные расходы на станции отправления </a:t>
            </a:r>
            <a:r>
              <a:rPr lang="en-US" sz="1800" b="1" kern="100" dirty="0">
                <a:latin typeface="Play (Заголовки)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latin typeface="Play (Заголовки)"/>
                <a:cs typeface="Times New Roman" panose="02020603050405020304" pitchFamily="18" charset="0"/>
              </a:rPr>
              <a:t>- 150 </a:t>
            </a:r>
            <a:r>
              <a:rPr lang="en-US" sz="1800" b="1" kern="100" dirty="0" err="1">
                <a:latin typeface="Play (Заголовки)"/>
                <a:cs typeface="Times New Roman" panose="02020603050405020304" pitchFamily="18" charset="0"/>
              </a:rPr>
              <a:t>usd</a:t>
            </a:r>
            <a:r>
              <a:rPr lang="ru-RU" sz="1800" b="1" kern="100" dirty="0">
                <a:latin typeface="Play (Заголовки)"/>
                <a:cs typeface="Times New Roman" panose="02020603050405020304" pitchFamily="18" charset="0"/>
              </a:rPr>
              <a:t> за партию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1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7DC05FF-FD78-5D86-1105-1432B04CF8B6}"/>
              </a:ext>
            </a:extLst>
          </p:cNvPr>
          <p:cNvSpPr/>
          <p:nvPr/>
        </p:nvSpPr>
        <p:spPr>
          <a:xfrm>
            <a:off x="0" y="3656224"/>
            <a:ext cx="18288000" cy="3628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Microsoft YaHei UI Light"/>
              <a:cs typeface="+mn-cs"/>
            </a:endParaRPr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BF55298F-F497-4FAF-A6BC-4CB9FCC8EA00}"/>
              </a:ext>
            </a:extLst>
          </p:cNvPr>
          <p:cNvSpPr/>
          <p:nvPr/>
        </p:nvSpPr>
        <p:spPr>
          <a:xfrm>
            <a:off x="2242707" y="854203"/>
            <a:ext cx="647628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D6247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Автомобильные перевозки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D6247"/>
              </a:solidFill>
              <a:effectLst/>
              <a:uLnTx/>
              <a:uFillTx/>
              <a:latin typeface="Play"/>
              <a:ea typeface="Microsoft YaHei UI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9374F-22A5-40ED-AEDE-F781BC858DE0}"/>
              </a:ext>
            </a:extLst>
          </p:cNvPr>
          <p:cNvSpPr txBox="1"/>
          <p:nvPr/>
        </p:nvSpPr>
        <p:spPr>
          <a:xfrm>
            <a:off x="16043276" y="9689621"/>
            <a:ext cx="3951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67926">
                    <a:alpha val="70000"/>
                  </a:srgbClr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E409BA-24E3-6BD8-09E6-FABD832067A1}"/>
              </a:ext>
            </a:extLst>
          </p:cNvPr>
          <p:cNvSpPr/>
          <p:nvPr/>
        </p:nvSpPr>
        <p:spPr>
          <a:xfrm>
            <a:off x="489098" y="304823"/>
            <a:ext cx="1274049" cy="158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Microsoft YaHei UI Light"/>
              <a:cs typeface="+mn-cs"/>
            </a:endParaRPr>
          </a:p>
        </p:txBody>
      </p: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A51177A0-FB37-464A-86C0-CC9EA7B80400}"/>
              </a:ext>
            </a:extLst>
          </p:cNvPr>
          <p:cNvGrpSpPr/>
          <p:nvPr/>
        </p:nvGrpSpPr>
        <p:grpSpPr>
          <a:xfrm>
            <a:off x="960467" y="717330"/>
            <a:ext cx="925334" cy="920075"/>
            <a:chOff x="662749" y="611006"/>
            <a:chExt cx="925334" cy="920075"/>
          </a:xfrm>
        </p:grpSpPr>
        <p:sp>
          <p:nvSpPr>
            <p:cNvPr id="252" name="Ромб 251">
              <a:extLst>
                <a:ext uri="{FF2B5EF4-FFF2-40B4-BE49-F238E27FC236}">
                  <a16:creationId xmlns:a16="http://schemas.microsoft.com/office/drawing/2014/main" id="{F8301B63-089A-45A6-894C-4091013B611F}"/>
                </a:ext>
              </a:extLst>
            </p:cNvPr>
            <p:cNvSpPr/>
            <p:nvPr/>
          </p:nvSpPr>
          <p:spPr>
            <a:xfrm rot="10800000">
              <a:off x="829032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Microsoft YaHei UI Light"/>
                <a:cs typeface="+mn-cs"/>
              </a:endParaRPr>
            </a:p>
          </p:txBody>
        </p:sp>
        <p:sp>
          <p:nvSpPr>
            <p:cNvPr id="254" name="Ромб 253">
              <a:extLst>
                <a:ext uri="{FF2B5EF4-FFF2-40B4-BE49-F238E27FC236}">
                  <a16:creationId xmlns:a16="http://schemas.microsoft.com/office/drawing/2014/main" id="{877637F8-635D-4665-A6EA-8BACE5DAAAC4}"/>
                </a:ext>
              </a:extLst>
            </p:cNvPr>
            <p:cNvSpPr/>
            <p:nvPr/>
          </p:nvSpPr>
          <p:spPr>
            <a:xfrm rot="10800000">
              <a:off x="728071" y="611006"/>
              <a:ext cx="759051" cy="920075"/>
            </a:xfrm>
            <a:prstGeom prst="diamond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Microsoft YaHei UI Light"/>
                <a:cs typeface="+mn-cs"/>
              </a:endParaRPr>
            </a:p>
          </p:txBody>
        </p:sp>
        <p:sp>
          <p:nvSpPr>
            <p:cNvPr id="255" name="Ромб 254">
              <a:extLst>
                <a:ext uri="{FF2B5EF4-FFF2-40B4-BE49-F238E27FC236}">
                  <a16:creationId xmlns:a16="http://schemas.microsoft.com/office/drawing/2014/main" id="{BFF27590-6B3C-4BC2-8887-E30F285BECD7}"/>
                </a:ext>
              </a:extLst>
            </p:cNvPr>
            <p:cNvSpPr/>
            <p:nvPr/>
          </p:nvSpPr>
          <p:spPr>
            <a:xfrm rot="10800000">
              <a:off x="662749" y="611006"/>
              <a:ext cx="759051" cy="920075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Microsoft YaHei UI Light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72B5A2F-71D8-BFA9-D1C9-FD511E5DC630}"/>
              </a:ext>
            </a:extLst>
          </p:cNvPr>
          <p:cNvSpPr txBox="1"/>
          <p:nvPr/>
        </p:nvSpPr>
        <p:spPr>
          <a:xfrm>
            <a:off x="1506274" y="5390838"/>
            <a:ext cx="3719603" cy="147655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Shenzhen/Guangzhou – Moscow - USD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200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Shanghai/Ningbo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500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Tianjin/Qingdao – Moscow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200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Shantou – Moscow – USD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500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Donguang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– Moscow – USD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700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6D6788-9D19-6645-534E-3E008EAF67B9}"/>
              </a:ext>
            </a:extLst>
          </p:cNvPr>
          <p:cNvSpPr txBox="1"/>
          <p:nvPr/>
        </p:nvSpPr>
        <p:spPr>
          <a:xfrm>
            <a:off x="1506275" y="7605670"/>
            <a:ext cx="7039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Возможные дополнительные расходы:</a:t>
            </a: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 UI Light"/>
                <a:cs typeface="Times New Roman" panose="02020603050405020304" pitchFamily="18" charset="0"/>
              </a:rPr>
            </a:b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Times New Roman" panose="02020603050405020304" pitchFamily="18" charset="0"/>
              </a:rPr>
              <a:t>Простой на территории Китая, простой на территории РФ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CA03D-51DD-752E-C81A-EDC20D28E4E8}"/>
              </a:ext>
            </a:extLst>
          </p:cNvPr>
          <p:cNvSpPr txBox="1"/>
          <p:nvPr/>
        </p:nvSpPr>
        <p:spPr>
          <a:xfrm>
            <a:off x="1506274" y="2401154"/>
            <a:ext cx="13998773" cy="96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ДОСТАВКА ИЗ КИТАЯ</a:t>
            </a: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Автомобильным транспортом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FTL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на условиях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EXW</a:t>
            </a: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Calibri" panose="020F0502020204030204" pitchFamily="34" charset="0"/>
                <a:cs typeface="Times New Roman" panose="02020603050405020304" pitchFamily="18" charset="0"/>
              </a:rPr>
              <a:t>  (склад продавца – терминал прибытия*)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7E97-24ED-9C77-CEDB-A88F9F16E354}"/>
              </a:ext>
            </a:extLst>
          </p:cNvPr>
          <p:cNvSpPr txBox="1"/>
          <p:nvPr/>
        </p:nvSpPr>
        <p:spPr>
          <a:xfrm>
            <a:off x="1506274" y="9217336"/>
            <a:ext cx="140997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** Стоимость может быть скорректирована на дату выхода (стоимость указа</a:t>
            </a:r>
            <a:r>
              <a:rPr lang="ru-RU" sz="1100" dirty="0">
                <a:solidFill>
                  <a:prstClr val="black"/>
                </a:solidFill>
                <a:latin typeface="Play"/>
                <a:ea typeface="Microsoft YaHei UI Light"/>
              </a:rPr>
              <a:t>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для генерального неопасного груза весом до 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тонн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9E9-9DBB-10C3-F14D-8D90A732AEEA}"/>
              </a:ext>
            </a:extLst>
          </p:cNvPr>
          <p:cNvSpPr txBox="1"/>
          <p:nvPr/>
        </p:nvSpPr>
        <p:spPr>
          <a:xfrm>
            <a:off x="5435360" y="5379031"/>
            <a:ext cx="4084228" cy="87613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Shenzhen/Guangzhou - St. Petersburg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650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Shanghai/Ningbo – Petersburg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350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Tianjin/Qingdao - St. Petersburg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050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0CA8-80F3-6A36-55D7-C5E8F0CD09AA}"/>
              </a:ext>
            </a:extLst>
          </p:cNvPr>
          <p:cNvSpPr txBox="1"/>
          <p:nvPr/>
        </p:nvSpPr>
        <p:spPr>
          <a:xfrm>
            <a:off x="9684658" y="5395455"/>
            <a:ext cx="4084228" cy="88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Shenzhen/Guangzhou – Yekaterinburg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900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Shanghai/Ningbo – Yekaterinburg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550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Tianjin/Qingdao -  Yekaterinburg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200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 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3ABEF-429E-ED11-D2EA-3D0BE1289657}"/>
              </a:ext>
            </a:extLst>
          </p:cNvPr>
          <p:cNvSpPr txBox="1"/>
          <p:nvPr/>
        </p:nvSpPr>
        <p:spPr>
          <a:xfrm>
            <a:off x="14047203" y="5377744"/>
            <a:ext cx="3916799" cy="8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Shenzhen/Guangzhou – Minsk - USD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800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Shanghai/Ningbo – Minsk - USD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EXW Tianjin/Qingdao – Minsk - USD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700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331D8-2DE7-624A-76B7-6B8F39140C6C}"/>
              </a:ext>
            </a:extLst>
          </p:cNvPr>
          <p:cNvSpPr txBox="1"/>
          <p:nvPr/>
        </p:nvSpPr>
        <p:spPr>
          <a:xfrm>
            <a:off x="1506274" y="4069693"/>
            <a:ext cx="3643324" cy="115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Порт отправления Китай – Порт Москва – Стоимость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USD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**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87AC4-49C9-2783-28BF-92BC064877E2}"/>
              </a:ext>
            </a:extLst>
          </p:cNvPr>
          <p:cNvSpPr txBox="1"/>
          <p:nvPr/>
        </p:nvSpPr>
        <p:spPr>
          <a:xfrm>
            <a:off x="5435360" y="4072266"/>
            <a:ext cx="3718142" cy="115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Порт отправления Китай – Порт Санкт-Петербург – Стоимость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USD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4F68D-83FF-B596-E32C-F825C4349F24}"/>
              </a:ext>
            </a:extLst>
          </p:cNvPr>
          <p:cNvSpPr txBox="1"/>
          <p:nvPr/>
        </p:nvSpPr>
        <p:spPr>
          <a:xfrm>
            <a:off x="9684658" y="4069693"/>
            <a:ext cx="3709641" cy="115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Порт отправления Китай – Порт Екатеринбург – Стоимость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USD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9F795-EE3C-E71F-40D4-73CD4872A67D}"/>
              </a:ext>
            </a:extLst>
          </p:cNvPr>
          <p:cNvSpPr txBox="1"/>
          <p:nvPr/>
        </p:nvSpPr>
        <p:spPr>
          <a:xfrm>
            <a:off x="14047204" y="4061939"/>
            <a:ext cx="3709640" cy="115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Порт отправления Китай – Порт Минск – Стоимость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USD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E67926"/>
                </a:solidFill>
                <a:effectLst/>
                <a:uLnTx/>
                <a:uFillTx/>
                <a:latin typeface="Play"/>
                <a:ea typeface="Microsoft YaHei UI"/>
                <a:cs typeface="+mn-cs"/>
              </a:rPr>
              <a:t>**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77B06-1E2E-7E94-7D31-266A1870837F}"/>
              </a:ext>
            </a:extLst>
          </p:cNvPr>
          <p:cNvSpPr txBox="1"/>
          <p:nvPr/>
        </p:nvSpPr>
        <p:spPr>
          <a:xfrm>
            <a:off x="1495251" y="9443062"/>
            <a:ext cx="3058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Предложение действительно до 31.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5.202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"/>
                <a:ea typeface="Microsoft YaHei UI Light"/>
                <a:cs typeface="+mn-cs"/>
              </a:rPr>
              <a:t>4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"/>
              <a:ea typeface="Microsoft YaHei UI Light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3BC7B3-C88F-3376-67E3-368C4750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23" y="948748"/>
            <a:ext cx="71939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6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1917700" y="0"/>
            <a:ext cx="5041900" cy="10287000"/>
            <a:chOff x="0" y="0"/>
            <a:chExt cx="5041900" cy="10287000"/>
          </a:xfrm>
        </p:grpSpPr>
        <p:sp>
          <p:nvSpPr>
            <p:cNvPr id="37" name="Нашивка 36"/>
            <p:cNvSpPr/>
            <p:nvPr/>
          </p:nvSpPr>
          <p:spPr>
            <a:xfrm>
              <a:off x="0" y="0"/>
              <a:ext cx="4648200" cy="10287000"/>
            </a:xfrm>
            <a:prstGeom prst="chevron">
              <a:avLst>
                <a:gd name="adj" fmla="val 9125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Нашивка 37"/>
            <p:cNvSpPr/>
            <p:nvPr/>
          </p:nvSpPr>
          <p:spPr>
            <a:xfrm>
              <a:off x="393700" y="0"/>
              <a:ext cx="4648200" cy="10287000"/>
            </a:xfrm>
            <a:prstGeom prst="chevron">
              <a:avLst>
                <a:gd name="adj" fmla="val 91257"/>
              </a:avLst>
            </a:prstGeom>
            <a:solidFill>
              <a:srgbClr val="E67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3" name="Rectangle 35">
            <a:extLst>
              <a:ext uri="{FF2B5EF4-FFF2-40B4-BE49-F238E27FC236}">
                <a16:creationId xmlns:a16="http://schemas.microsoft.com/office/drawing/2014/main" id="{1910AC92-45AE-4C14-8823-B4D25A265642}"/>
              </a:ext>
            </a:extLst>
          </p:cNvPr>
          <p:cNvSpPr/>
          <p:nvPr/>
        </p:nvSpPr>
        <p:spPr>
          <a:xfrm>
            <a:off x="927245" y="4728001"/>
            <a:ext cx="538479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+mn-cs"/>
              </a:rPr>
              <a:t>КОНТАКТЫ</a:t>
            </a:r>
            <a:endParaRPr kumimoji="0" lang="en-GB" sz="48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Play" pitchFamily="34" charset="0"/>
              <a:ea typeface="+mn-ea"/>
              <a:cs typeface="+mn-cs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8C5834FB-3871-4259-A18C-D8A5F5ED04F7}"/>
              </a:ext>
            </a:extLst>
          </p:cNvPr>
          <p:cNvSpPr txBox="1"/>
          <p:nvPr/>
        </p:nvSpPr>
        <p:spPr>
          <a:xfrm>
            <a:off x="7684615" y="8588587"/>
            <a:ext cx="845567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МЫ ВСЕГДА ОТКРЫТЫ ДЛЯ НОВЫХ ПРОЕКТОВ И ГОТОВЫ ОБСУДИТЬ ДЕТАЛИ НАШЕГО </a:t>
            </a:r>
            <a:r>
              <a:rPr lang="ru-RU" sz="2000" b="1" dirty="0">
                <a:solidFill>
                  <a:prstClr val="white"/>
                </a:solidFill>
                <a:latin typeface="Play" pitchFamily="34" charset="0"/>
                <a:cs typeface="Trebuchet MS"/>
              </a:rPr>
              <a:t>ВЗАИМОВЫГОДНОГО</a:t>
            </a: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 СОТРУДНИЧЕСТВА!</a:t>
            </a:r>
            <a:endParaRPr kumimoji="0" lang="en-GB" sz="20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Play" pitchFamily="34" charset="0"/>
              <a:ea typeface="+mn-ea"/>
              <a:cs typeface="Trebuchet MS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E5D04886-C165-4BDE-BE5A-D155D8936588}"/>
              </a:ext>
            </a:extLst>
          </p:cNvPr>
          <p:cNvSpPr txBox="1"/>
          <p:nvPr/>
        </p:nvSpPr>
        <p:spPr>
          <a:xfrm>
            <a:off x="7950055" y="6290215"/>
            <a:ext cx="7924799" cy="182401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Play" pitchFamily="34" charset="0"/>
                <a:cs typeface="Trebuchet MS"/>
              </a:rPr>
              <a:t>ГЛАВНЫЙ</a:t>
            </a: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 ОФИС</a:t>
            </a: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Play" pitchFamily="34" charset="0"/>
                <a:cs typeface="Trebuchet MS"/>
              </a:rPr>
              <a:t>ул. Горбунова, д.2, стр.3</a:t>
            </a:r>
            <a:br>
              <a:rPr lang="ru-RU" sz="1600" b="1" dirty="0">
                <a:solidFill>
                  <a:prstClr val="white"/>
                </a:solidFill>
                <a:latin typeface="Play" pitchFamily="34" charset="0"/>
                <a:cs typeface="Trebuchet MS"/>
              </a:rPr>
            </a:br>
            <a:r>
              <a:rPr lang="ru-RU" sz="1600" b="1" dirty="0">
                <a:solidFill>
                  <a:prstClr val="white"/>
                </a:solidFill>
                <a:latin typeface="Play" pitchFamily="34" charset="0"/>
                <a:cs typeface="Trebuchet MS"/>
              </a:rPr>
              <a:t>БЦ *Гранд Сетунь Плаза*</a:t>
            </a:r>
            <a:endParaRPr kumimoji="0" lang="ru-RU" sz="16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Play" pitchFamily="34" charset="0"/>
              <a:ea typeface="+mn-ea"/>
              <a:cs typeface="Trebuchet MS"/>
            </a:endParaRP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Play" pitchFamily="34" charset="0"/>
              <a:ea typeface="+mn-ea"/>
              <a:cs typeface="Trebuchet MS"/>
            </a:endParaRP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НИЖНИЙ НОВГОРОД</a:t>
            </a: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ул. Максима Горького, 262</a:t>
            </a: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Бизнес-центр *Богемия Палас*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" pitchFamily="34" charset="0"/>
              <a:ea typeface="+mn-ea"/>
              <a:cs typeface="Trebuchet MS"/>
            </a:endParaRPr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9DA8B5CA-74C5-44B2-8FA3-7039DB225DB5}"/>
              </a:ext>
            </a:extLst>
          </p:cNvPr>
          <p:cNvSpPr txBox="1"/>
          <p:nvPr/>
        </p:nvSpPr>
        <p:spPr>
          <a:xfrm>
            <a:off x="9361629" y="2647541"/>
            <a:ext cx="5101652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cap="none" normalizeH="0" baseline="0" noProof="0" dirty="0" err="1">
                <a:ln>
                  <a:noFill/>
                </a:ln>
                <a:solidFill>
                  <a:srgbClr val="E67926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eu-tanais.com</a:t>
            </a:r>
            <a:endParaRPr kumimoji="0" lang="en-GB" sz="4800" b="1" i="0" u="none" strike="noStrike" cap="none" normalizeH="0" baseline="0" noProof="0" dirty="0">
              <a:ln>
                <a:noFill/>
              </a:ln>
              <a:solidFill>
                <a:srgbClr val="E67926"/>
              </a:solidFill>
              <a:uLnTx/>
              <a:uFillTx/>
              <a:latin typeface="Play" pitchFamily="34" charset="0"/>
              <a:ea typeface="+mn-ea"/>
              <a:cs typeface="Trebuchet MS"/>
            </a:endParaRP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info</a:t>
            </a: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@eu-tanais.com</a:t>
            </a: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Play" pitchFamily="34" charset="0"/>
                <a:ea typeface="+mn-ea"/>
                <a:cs typeface="Trebuchet MS"/>
              </a:rPr>
              <a:t>+7 (495) 785 04 93</a:t>
            </a:r>
          </a:p>
          <a:p>
            <a:pPr marL="12700" marR="0" lvl="0" indent="0" algn="ctr" defTabSz="1371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cap="none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Play" pitchFamily="34" charset="0"/>
              <a:ea typeface="+mn-ea"/>
              <a:cs typeface="Trebuchet M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EDCA3F-96F8-4CB9-AB06-330BD9CC5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37" y="-202162"/>
            <a:ext cx="4715530" cy="33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3562"/>
      </p:ext>
    </p:extLst>
  </p:cSld>
  <p:clrMapOvr>
    <a:masterClrMapping/>
  </p:clrMapOvr>
</p:sld>
</file>

<file path=ppt/theme/theme1.xml><?xml version="1.0" encoding="utf-8"?>
<a:theme xmlns:a="http://schemas.openxmlformats.org/drawingml/2006/main" name="Nova theme">
  <a:themeElements>
    <a:clrScheme name="Другая 65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D6247"/>
      </a:accent1>
      <a:accent2>
        <a:srgbClr val="E67926"/>
      </a:accent2>
      <a:accent3>
        <a:srgbClr val="37271A"/>
      </a:accent3>
      <a:accent4>
        <a:srgbClr val="F6F6F6"/>
      </a:accent4>
      <a:accent5>
        <a:srgbClr val="0D6247"/>
      </a:accent5>
      <a:accent6>
        <a:srgbClr val="E67926"/>
      </a:accent6>
      <a:hlink>
        <a:srgbClr val="E67926"/>
      </a:hlink>
      <a:folHlink>
        <a:srgbClr val="37271A"/>
      </a:folHlink>
    </a:clrScheme>
    <a:fontScheme name="Другая 44">
      <a:majorFont>
        <a:latin typeface="Play"/>
        <a:ea typeface="Microsoft YaHei UI"/>
        <a:cs typeface=""/>
      </a:majorFont>
      <a:minorFont>
        <a:latin typeface="Lato"/>
        <a:ea typeface="Microsoft YaHei UI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erli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690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one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Props1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247440</TotalTime>
  <Words>741</Words>
  <Application>Microsoft Office PowerPoint</Application>
  <PresentationFormat>Произвольный</PresentationFormat>
  <Paragraphs>93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Play (Заголовки)</vt:lpstr>
      <vt:lpstr>Play</vt:lpstr>
      <vt:lpstr>Titillium</vt:lpstr>
      <vt:lpstr>Lato</vt:lpstr>
      <vt:lpstr>Montserrat</vt:lpstr>
      <vt:lpstr>Montserrat Light</vt:lpstr>
      <vt:lpstr>Calibri</vt:lpstr>
      <vt:lpstr>Arial</vt:lpstr>
      <vt:lpstr>Open Sans</vt:lpstr>
      <vt:lpstr>Nova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Машко Андрей</cp:lastModifiedBy>
  <cp:revision>5112</cp:revision>
  <cp:lastPrinted>2023-04-12T16:40:27Z</cp:lastPrinted>
  <dcterms:created xsi:type="dcterms:W3CDTF">2015-11-23T02:03:38Z</dcterms:created>
  <dcterms:modified xsi:type="dcterms:W3CDTF">2024-06-24T10:05:18Z</dcterms:modified>
</cp:coreProperties>
</file>